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Quicksand"/>
      <p:regular r:id="rId15"/>
      <p:bold r:id="rId16"/>
    </p:embeddedFont>
    <p:embeddedFont>
      <p:font typeface="Shrikhand"/>
      <p:regular r:id="rId17"/>
    </p:embeddedFont>
    <p:embeddedFont>
      <p:font typeface="Quicksand Medium"/>
      <p:regular r:id="rId18"/>
      <p:bold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0" roundtripDataSignature="AMtx7mi0iZMDyRvJIAF3qh+kIRCCRse1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Quicksand-regular.fntdata"/><Relationship Id="rId14" Type="http://schemas.openxmlformats.org/officeDocument/2006/relationships/slide" Target="slides/slide9.xml"/><Relationship Id="rId17" Type="http://schemas.openxmlformats.org/officeDocument/2006/relationships/font" Target="fonts/Shrikhand-regular.fntdata"/><Relationship Id="rId16" Type="http://schemas.openxmlformats.org/officeDocument/2006/relationships/font" Target="fonts/Quicksand-bold.fntdata"/><Relationship Id="rId5" Type="http://schemas.openxmlformats.org/officeDocument/2006/relationships/notesMaster" Target="notesMasters/notesMaster1.xml"/><Relationship Id="rId19" Type="http://schemas.openxmlformats.org/officeDocument/2006/relationships/font" Target="fonts/QuicksandMedium-bold.fntdata"/><Relationship Id="rId6" Type="http://schemas.openxmlformats.org/officeDocument/2006/relationships/slide" Target="slides/slide1.xml"/><Relationship Id="rId18" Type="http://schemas.openxmlformats.org/officeDocument/2006/relationships/font" Target="fonts/QuicksandMedium-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hyperlink" Target="https://colab.research.google.com/drive/10QFsN7Y4K0vMeYjvPgG2o7d8WoCur18S?usp=sharing" TargetMode="External"/><Relationship Id="rId5" Type="http://schemas.openxmlformats.org/officeDocument/2006/relationships/hyperlink" Target="https://drive.google.com/file/d/16r4n1VTNmaumAUqkY8E5ysjpsyNFsX_I/view?usp=sharin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hyperlink" Target="https://drive.google.com/file/d/1DcAef90aIjMJT9sij-lBFsPSl2FvxHPF/view?usp=shari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83" name="Shape 83"/>
        <p:cNvGrpSpPr/>
        <p:nvPr/>
      </p:nvGrpSpPr>
      <p:grpSpPr>
        <a:xfrm>
          <a:off x="0" y="0"/>
          <a:ext cx="0" cy="0"/>
          <a:chOff x="0" y="0"/>
          <a:chExt cx="0" cy="0"/>
        </a:xfrm>
      </p:grpSpPr>
      <p:sp>
        <p:nvSpPr>
          <p:cNvPr id="84" name="Google Shape;84;p1"/>
          <p:cNvSpPr/>
          <p:nvPr/>
        </p:nvSpPr>
        <p:spPr>
          <a:xfrm>
            <a:off x="140883" y="150533"/>
            <a:ext cx="18006234" cy="9985933"/>
          </a:xfrm>
          <a:prstGeom prst="rect">
            <a:avLst/>
          </a:prstGeom>
          <a:solidFill>
            <a:srgbClr val="00BF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
          <p:cNvSpPr/>
          <p:nvPr/>
        </p:nvSpPr>
        <p:spPr>
          <a:xfrm>
            <a:off x="1028700" y="1028700"/>
            <a:ext cx="4762500" cy="1144515"/>
          </a:xfrm>
          <a:custGeom>
            <a:rect b="b" l="l" r="r" t="t"/>
            <a:pathLst>
              <a:path extrusionOk="0" h="886139" w="3687359">
                <a:moveTo>
                  <a:pt x="3562898" y="886139"/>
                </a:moveTo>
                <a:lnTo>
                  <a:pt x="124460" y="886139"/>
                </a:lnTo>
                <a:cubicBezTo>
                  <a:pt x="55880" y="886139"/>
                  <a:pt x="0" y="830259"/>
                  <a:pt x="0" y="761679"/>
                </a:cubicBezTo>
                <a:lnTo>
                  <a:pt x="0" y="124460"/>
                </a:lnTo>
                <a:cubicBezTo>
                  <a:pt x="0" y="55880"/>
                  <a:pt x="55880" y="0"/>
                  <a:pt x="124460" y="0"/>
                </a:cubicBezTo>
                <a:lnTo>
                  <a:pt x="3562899" y="0"/>
                </a:lnTo>
                <a:cubicBezTo>
                  <a:pt x="3631479" y="0"/>
                  <a:pt x="3687359" y="55880"/>
                  <a:pt x="3687359" y="124460"/>
                </a:cubicBezTo>
                <a:lnTo>
                  <a:pt x="3687359" y="761679"/>
                </a:lnTo>
                <a:cubicBezTo>
                  <a:pt x="3687359" y="830259"/>
                  <a:pt x="3631479" y="886139"/>
                  <a:pt x="3562899" y="886139"/>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
          <p:cNvSpPr/>
          <p:nvPr/>
        </p:nvSpPr>
        <p:spPr>
          <a:xfrm>
            <a:off x="12496800" y="1033279"/>
            <a:ext cx="4762500" cy="1144515"/>
          </a:xfrm>
          <a:custGeom>
            <a:rect b="b" l="l" r="r" t="t"/>
            <a:pathLst>
              <a:path extrusionOk="0" h="886139" w="3687359">
                <a:moveTo>
                  <a:pt x="3562898" y="886139"/>
                </a:moveTo>
                <a:lnTo>
                  <a:pt x="124460" y="886139"/>
                </a:lnTo>
                <a:cubicBezTo>
                  <a:pt x="55880" y="886139"/>
                  <a:pt x="0" y="830259"/>
                  <a:pt x="0" y="761679"/>
                </a:cubicBezTo>
                <a:lnTo>
                  <a:pt x="0" y="124460"/>
                </a:lnTo>
                <a:cubicBezTo>
                  <a:pt x="0" y="55880"/>
                  <a:pt x="55880" y="0"/>
                  <a:pt x="124460" y="0"/>
                </a:cubicBezTo>
                <a:lnTo>
                  <a:pt x="3562899" y="0"/>
                </a:lnTo>
                <a:cubicBezTo>
                  <a:pt x="3631479" y="0"/>
                  <a:pt x="3687359" y="55880"/>
                  <a:pt x="3687359" y="124460"/>
                </a:cubicBezTo>
                <a:lnTo>
                  <a:pt x="3687359" y="761679"/>
                </a:lnTo>
                <a:cubicBezTo>
                  <a:pt x="3687359" y="830259"/>
                  <a:pt x="3631479" y="886139"/>
                  <a:pt x="3562899" y="886139"/>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
          <p:cNvSpPr/>
          <p:nvPr/>
        </p:nvSpPr>
        <p:spPr>
          <a:xfrm>
            <a:off x="5910339" y="3577208"/>
            <a:ext cx="1548259" cy="1291729"/>
          </a:xfrm>
          <a:custGeom>
            <a:rect b="b" l="l" r="r" t="t"/>
            <a:pathLst>
              <a:path extrusionOk="0" h="1291729" w="1548259">
                <a:moveTo>
                  <a:pt x="0" y="0"/>
                </a:moveTo>
                <a:lnTo>
                  <a:pt x="1548259" y="0"/>
                </a:lnTo>
                <a:lnTo>
                  <a:pt x="1548259" y="1291729"/>
                </a:lnTo>
                <a:lnTo>
                  <a:pt x="0" y="1291729"/>
                </a:lnTo>
                <a:lnTo>
                  <a:pt x="0" y="0"/>
                </a:lnTo>
                <a:close/>
              </a:path>
            </a:pathLst>
          </a:custGeom>
          <a:blipFill rotWithShape="1">
            <a:blip r:embed="rId3">
              <a:alphaModFix/>
            </a:blip>
            <a:stretch>
              <a:fillRect b="0" l="0" r="-163810" t="0"/>
            </a:stretch>
          </a:blipFill>
          <a:ln>
            <a:noFill/>
          </a:ln>
        </p:spPr>
      </p:sp>
      <p:sp>
        <p:nvSpPr>
          <p:cNvPr id="88" name="Google Shape;88;p1"/>
          <p:cNvSpPr txBox="1"/>
          <p:nvPr/>
        </p:nvSpPr>
        <p:spPr>
          <a:xfrm>
            <a:off x="6372266" y="3540770"/>
            <a:ext cx="7571903" cy="160273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0" i="0" lang="en-US" sz="12099" u="none" cap="none" strike="noStrike">
                <a:solidFill>
                  <a:srgbClr val="272727"/>
                </a:solidFill>
                <a:latin typeface="Shrikhand"/>
                <a:ea typeface="Shrikhand"/>
                <a:cs typeface="Shrikhand"/>
                <a:sym typeface="Shrikhand"/>
              </a:rPr>
              <a:t>sortify</a:t>
            </a:r>
            <a:endParaRPr/>
          </a:p>
        </p:txBody>
      </p:sp>
      <p:sp>
        <p:nvSpPr>
          <p:cNvPr id="89" name="Google Shape;89;p1"/>
          <p:cNvSpPr txBox="1"/>
          <p:nvPr/>
        </p:nvSpPr>
        <p:spPr>
          <a:xfrm>
            <a:off x="1381125" y="1322193"/>
            <a:ext cx="4057650" cy="49085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FFFFFF"/>
                </a:solidFill>
                <a:latin typeface="Quicksand"/>
                <a:ea typeface="Quicksand"/>
                <a:cs typeface="Quicksand"/>
                <a:sym typeface="Quicksand"/>
              </a:rPr>
              <a:t>Kelompok 4</a:t>
            </a:r>
            <a:endParaRPr/>
          </a:p>
        </p:txBody>
      </p:sp>
      <p:sp>
        <p:nvSpPr>
          <p:cNvPr id="90" name="Google Shape;90;p1"/>
          <p:cNvSpPr txBox="1"/>
          <p:nvPr/>
        </p:nvSpPr>
        <p:spPr>
          <a:xfrm>
            <a:off x="12849225" y="1326771"/>
            <a:ext cx="4057650" cy="49085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0" i="0" lang="en-US" sz="2799" u="none" cap="none" strike="noStrike">
                <a:solidFill>
                  <a:srgbClr val="FFFFFF"/>
                </a:solidFill>
                <a:latin typeface="Quicksand"/>
                <a:ea typeface="Quicksand"/>
                <a:cs typeface="Quicksand"/>
                <a:sym typeface="Quicksand"/>
              </a:rPr>
              <a:t>LN01</a:t>
            </a:r>
            <a:endParaRPr/>
          </a:p>
        </p:txBody>
      </p:sp>
      <p:sp>
        <p:nvSpPr>
          <p:cNvPr id="91" name="Google Shape;91;p1"/>
          <p:cNvSpPr txBox="1"/>
          <p:nvPr/>
        </p:nvSpPr>
        <p:spPr>
          <a:xfrm>
            <a:off x="5679043" y="6041491"/>
            <a:ext cx="6929914" cy="1481455"/>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FFFFFF"/>
                </a:solidFill>
                <a:latin typeface="Quicksand"/>
                <a:ea typeface="Quicksand"/>
                <a:cs typeface="Quicksand"/>
                <a:sym typeface="Quicksand"/>
              </a:rPr>
              <a:t>Bryan S - 2702245141</a:t>
            </a:r>
            <a:endParaRPr/>
          </a:p>
          <a:p>
            <a:pPr indent="0" lvl="0" marL="0" marR="0" rtl="0" algn="ctr">
              <a:lnSpc>
                <a:spcPct val="140014"/>
              </a:lnSpc>
              <a:spcBef>
                <a:spcPts val="0"/>
              </a:spcBef>
              <a:spcAft>
                <a:spcPts val="0"/>
              </a:spcAft>
              <a:buNone/>
            </a:pPr>
            <a:r>
              <a:rPr b="1" i="0" lang="en-US" sz="2799" u="none" cap="none" strike="noStrike">
                <a:solidFill>
                  <a:srgbClr val="FFFFFF"/>
                </a:solidFill>
                <a:latin typeface="Quicksand"/>
                <a:ea typeface="Quicksand"/>
                <a:cs typeface="Quicksand"/>
                <a:sym typeface="Quicksand"/>
              </a:rPr>
              <a:t>Giovannie H - 2702238243</a:t>
            </a:r>
            <a:endParaRPr/>
          </a:p>
          <a:p>
            <a:pPr indent="0" lvl="0" marL="0" marR="0" rtl="0" algn="ctr">
              <a:lnSpc>
                <a:spcPct val="140014"/>
              </a:lnSpc>
              <a:spcBef>
                <a:spcPts val="0"/>
              </a:spcBef>
              <a:spcAft>
                <a:spcPts val="0"/>
              </a:spcAft>
              <a:buNone/>
            </a:pPr>
            <a:r>
              <a:rPr b="1" i="0" lang="en-US" sz="2799" u="none" cap="none" strike="noStrike">
                <a:solidFill>
                  <a:srgbClr val="FFFFFF"/>
                </a:solidFill>
                <a:latin typeface="Quicksand"/>
                <a:ea typeface="Quicksand"/>
                <a:cs typeface="Quicksand"/>
                <a:sym typeface="Quicksand"/>
              </a:rPr>
              <a:t>Josephine V - 2702236635</a:t>
            </a:r>
            <a:endParaRPr/>
          </a:p>
        </p:txBody>
      </p:sp>
      <p:sp>
        <p:nvSpPr>
          <p:cNvPr id="92" name="Google Shape;92;p1"/>
          <p:cNvSpPr txBox="1"/>
          <p:nvPr/>
        </p:nvSpPr>
        <p:spPr>
          <a:xfrm>
            <a:off x="3012196" y="4819967"/>
            <a:ext cx="12263700" cy="2154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21212"/>
        </a:solidFill>
      </p:bgPr>
    </p:bg>
    <p:spTree>
      <p:nvGrpSpPr>
        <p:cNvPr id="96" name="Shape 96"/>
        <p:cNvGrpSpPr/>
        <p:nvPr/>
      </p:nvGrpSpPr>
      <p:grpSpPr>
        <a:xfrm>
          <a:off x="0" y="0"/>
          <a:ext cx="0" cy="0"/>
          <a:chOff x="0" y="0"/>
          <a:chExt cx="0" cy="0"/>
        </a:xfrm>
      </p:grpSpPr>
      <p:grpSp>
        <p:nvGrpSpPr>
          <p:cNvPr id="97" name="Google Shape;97;p2"/>
          <p:cNvGrpSpPr/>
          <p:nvPr/>
        </p:nvGrpSpPr>
        <p:grpSpPr>
          <a:xfrm>
            <a:off x="10118152" y="2639596"/>
            <a:ext cx="5424680" cy="1018550"/>
            <a:chOff x="0" y="0"/>
            <a:chExt cx="7232907" cy="1358067"/>
          </a:xfrm>
        </p:grpSpPr>
        <p:sp>
          <p:nvSpPr>
            <p:cNvPr id="98" name="Google Shape;98;p2"/>
            <p:cNvSpPr/>
            <p:nvPr/>
          </p:nvSpPr>
          <p:spPr>
            <a:xfrm>
              <a:off x="0" y="0"/>
              <a:ext cx="7232907" cy="1358067"/>
            </a:xfrm>
            <a:custGeom>
              <a:rect b="b" l="l" r="r" t="t"/>
              <a:pathLst>
                <a:path extrusionOk="0" h="1017711" w="5420212">
                  <a:moveTo>
                    <a:pt x="5295752" y="1017711"/>
                  </a:moveTo>
                  <a:lnTo>
                    <a:pt x="124460" y="1017711"/>
                  </a:lnTo>
                  <a:cubicBezTo>
                    <a:pt x="55880" y="1017711"/>
                    <a:pt x="0" y="961831"/>
                    <a:pt x="0" y="893251"/>
                  </a:cubicBezTo>
                  <a:lnTo>
                    <a:pt x="0" y="124460"/>
                  </a:lnTo>
                  <a:cubicBezTo>
                    <a:pt x="0" y="55880"/>
                    <a:pt x="55880" y="0"/>
                    <a:pt x="124460" y="0"/>
                  </a:cubicBezTo>
                  <a:lnTo>
                    <a:pt x="5295752" y="0"/>
                  </a:lnTo>
                  <a:cubicBezTo>
                    <a:pt x="5364332" y="0"/>
                    <a:pt x="5420212" y="55880"/>
                    <a:pt x="5420212" y="124460"/>
                  </a:cubicBezTo>
                  <a:lnTo>
                    <a:pt x="5420212" y="893251"/>
                  </a:lnTo>
                  <a:cubicBezTo>
                    <a:pt x="5420212" y="961831"/>
                    <a:pt x="5364332" y="1017711"/>
                    <a:pt x="5295752" y="1017711"/>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2"/>
            <p:cNvSpPr txBox="1"/>
            <p:nvPr/>
          </p:nvSpPr>
          <p:spPr>
            <a:xfrm>
              <a:off x="482852" y="359479"/>
              <a:ext cx="6174442" cy="601009"/>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rPr b="1" i="0" lang="en-US" sz="2789" u="none" cap="none" strike="noStrike">
                  <a:solidFill>
                    <a:srgbClr val="00BF63"/>
                  </a:solidFill>
                  <a:latin typeface="Quicksand Medium"/>
                  <a:ea typeface="Quicksand Medium"/>
                  <a:cs typeface="Quicksand Medium"/>
                  <a:sym typeface="Quicksand Medium"/>
                </a:rPr>
                <a:t>Why our product ?</a:t>
              </a:r>
              <a:endParaRPr/>
            </a:p>
          </p:txBody>
        </p:sp>
      </p:grpSp>
      <p:grpSp>
        <p:nvGrpSpPr>
          <p:cNvPr id="100" name="Google Shape;100;p2"/>
          <p:cNvGrpSpPr/>
          <p:nvPr/>
        </p:nvGrpSpPr>
        <p:grpSpPr>
          <a:xfrm>
            <a:off x="10118152" y="3971924"/>
            <a:ext cx="5424680" cy="1476160"/>
            <a:chOff x="0" y="0"/>
            <a:chExt cx="7232907" cy="1968213"/>
          </a:xfrm>
        </p:grpSpPr>
        <p:sp>
          <p:nvSpPr>
            <p:cNvPr id="101" name="Google Shape;101;p2"/>
            <p:cNvSpPr/>
            <p:nvPr/>
          </p:nvSpPr>
          <p:spPr>
            <a:xfrm>
              <a:off x="0" y="0"/>
              <a:ext cx="7232907" cy="1968213"/>
            </a:xfrm>
            <a:custGeom>
              <a:rect b="b" l="l" r="r" t="t"/>
              <a:pathLst>
                <a:path extrusionOk="0" h="1474944" w="5420212">
                  <a:moveTo>
                    <a:pt x="5295752" y="1474943"/>
                  </a:moveTo>
                  <a:lnTo>
                    <a:pt x="124460" y="1474943"/>
                  </a:lnTo>
                  <a:cubicBezTo>
                    <a:pt x="55880" y="1474943"/>
                    <a:pt x="0" y="1419063"/>
                    <a:pt x="0" y="1350483"/>
                  </a:cubicBezTo>
                  <a:lnTo>
                    <a:pt x="0" y="124460"/>
                  </a:lnTo>
                  <a:cubicBezTo>
                    <a:pt x="0" y="55880"/>
                    <a:pt x="55880" y="0"/>
                    <a:pt x="124460" y="0"/>
                  </a:cubicBezTo>
                  <a:lnTo>
                    <a:pt x="5295752" y="0"/>
                  </a:lnTo>
                  <a:cubicBezTo>
                    <a:pt x="5364332" y="0"/>
                    <a:pt x="5420212" y="55880"/>
                    <a:pt x="5420212" y="124460"/>
                  </a:cubicBezTo>
                  <a:lnTo>
                    <a:pt x="5420212" y="1350484"/>
                  </a:lnTo>
                  <a:cubicBezTo>
                    <a:pt x="5420212" y="1419063"/>
                    <a:pt x="5364332" y="1474944"/>
                    <a:pt x="5295752" y="1474944"/>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482852" y="375445"/>
              <a:ext cx="6174442" cy="1211155"/>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rPr b="1" i="0" lang="en-US" sz="2789" u="none" cap="none" strike="noStrike">
                  <a:solidFill>
                    <a:srgbClr val="00BF63"/>
                  </a:solidFill>
                  <a:latin typeface="Quicksand Medium"/>
                  <a:ea typeface="Quicksand Medium"/>
                  <a:cs typeface="Quicksand Medium"/>
                  <a:sym typeface="Quicksand Medium"/>
                </a:rPr>
                <a:t>When and Where to use our product ?</a:t>
              </a:r>
              <a:endParaRPr/>
            </a:p>
          </p:txBody>
        </p:sp>
      </p:grpSp>
      <p:grpSp>
        <p:nvGrpSpPr>
          <p:cNvPr id="103" name="Google Shape;103;p2"/>
          <p:cNvGrpSpPr/>
          <p:nvPr/>
        </p:nvGrpSpPr>
        <p:grpSpPr>
          <a:xfrm>
            <a:off x="10118152" y="5762408"/>
            <a:ext cx="5424680" cy="1018680"/>
            <a:chOff x="0" y="0"/>
            <a:chExt cx="7232907" cy="1358240"/>
          </a:xfrm>
        </p:grpSpPr>
        <p:sp>
          <p:nvSpPr>
            <p:cNvPr id="104" name="Google Shape;104;p2"/>
            <p:cNvSpPr/>
            <p:nvPr/>
          </p:nvSpPr>
          <p:spPr>
            <a:xfrm>
              <a:off x="0" y="0"/>
              <a:ext cx="7232907" cy="1358240"/>
            </a:xfrm>
            <a:custGeom>
              <a:rect b="b" l="l" r="r" t="t"/>
              <a:pathLst>
                <a:path extrusionOk="0" h="1017841" w="5420212">
                  <a:moveTo>
                    <a:pt x="5295752" y="1017841"/>
                  </a:moveTo>
                  <a:lnTo>
                    <a:pt x="124460" y="1017841"/>
                  </a:lnTo>
                  <a:cubicBezTo>
                    <a:pt x="55880" y="1017841"/>
                    <a:pt x="0" y="961961"/>
                    <a:pt x="0" y="893381"/>
                  </a:cubicBezTo>
                  <a:lnTo>
                    <a:pt x="0" y="124460"/>
                  </a:lnTo>
                  <a:cubicBezTo>
                    <a:pt x="0" y="55880"/>
                    <a:pt x="55880" y="0"/>
                    <a:pt x="124460" y="0"/>
                  </a:cubicBezTo>
                  <a:lnTo>
                    <a:pt x="5295752" y="0"/>
                  </a:lnTo>
                  <a:cubicBezTo>
                    <a:pt x="5364332" y="0"/>
                    <a:pt x="5420212" y="55880"/>
                    <a:pt x="5420212" y="124460"/>
                  </a:cubicBezTo>
                  <a:lnTo>
                    <a:pt x="5420212" y="893381"/>
                  </a:lnTo>
                  <a:cubicBezTo>
                    <a:pt x="5420212" y="961961"/>
                    <a:pt x="5364332" y="1017841"/>
                    <a:pt x="5295752" y="1017841"/>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
            <p:cNvSpPr txBox="1"/>
            <p:nvPr/>
          </p:nvSpPr>
          <p:spPr>
            <a:xfrm>
              <a:off x="529232" y="359566"/>
              <a:ext cx="6174442" cy="601009"/>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rPr b="1" i="0" lang="en-US" sz="2789" u="none" cap="none" strike="noStrike">
                  <a:solidFill>
                    <a:srgbClr val="00BF63"/>
                  </a:solidFill>
                  <a:latin typeface="Quicksand Medium"/>
                  <a:ea typeface="Quicksand Medium"/>
                  <a:cs typeface="Quicksand Medium"/>
                  <a:sym typeface="Quicksand Medium"/>
                </a:rPr>
                <a:t>How does it work ?</a:t>
              </a:r>
              <a:endParaRPr/>
            </a:p>
          </p:txBody>
        </p:sp>
      </p:grpSp>
      <p:grpSp>
        <p:nvGrpSpPr>
          <p:cNvPr id="106" name="Google Shape;106;p2"/>
          <p:cNvGrpSpPr/>
          <p:nvPr/>
        </p:nvGrpSpPr>
        <p:grpSpPr>
          <a:xfrm>
            <a:off x="10118152" y="7098849"/>
            <a:ext cx="5424680" cy="1000210"/>
            <a:chOff x="0" y="0"/>
            <a:chExt cx="7232907" cy="1333613"/>
          </a:xfrm>
        </p:grpSpPr>
        <p:sp>
          <p:nvSpPr>
            <p:cNvPr id="107" name="Google Shape;107;p2"/>
            <p:cNvSpPr/>
            <p:nvPr/>
          </p:nvSpPr>
          <p:spPr>
            <a:xfrm>
              <a:off x="0" y="0"/>
              <a:ext cx="7232907" cy="1333613"/>
            </a:xfrm>
            <a:custGeom>
              <a:rect b="b" l="l" r="r" t="t"/>
              <a:pathLst>
                <a:path extrusionOk="0" h="999386" w="5420212">
                  <a:moveTo>
                    <a:pt x="5295752" y="999386"/>
                  </a:moveTo>
                  <a:lnTo>
                    <a:pt x="124460" y="999386"/>
                  </a:lnTo>
                  <a:cubicBezTo>
                    <a:pt x="55880" y="999386"/>
                    <a:pt x="0" y="943506"/>
                    <a:pt x="0" y="874926"/>
                  </a:cubicBezTo>
                  <a:lnTo>
                    <a:pt x="0" y="124460"/>
                  </a:lnTo>
                  <a:cubicBezTo>
                    <a:pt x="0" y="55880"/>
                    <a:pt x="55880" y="0"/>
                    <a:pt x="124460" y="0"/>
                  </a:cubicBezTo>
                  <a:lnTo>
                    <a:pt x="5295752" y="0"/>
                  </a:lnTo>
                  <a:cubicBezTo>
                    <a:pt x="5364332" y="0"/>
                    <a:pt x="5420212" y="55880"/>
                    <a:pt x="5420212" y="124460"/>
                  </a:cubicBezTo>
                  <a:lnTo>
                    <a:pt x="5420212" y="874926"/>
                  </a:lnTo>
                  <a:cubicBezTo>
                    <a:pt x="5420212" y="943506"/>
                    <a:pt x="5364332" y="999386"/>
                    <a:pt x="5295752" y="999386"/>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
            <p:cNvSpPr txBox="1"/>
            <p:nvPr/>
          </p:nvSpPr>
          <p:spPr>
            <a:xfrm>
              <a:off x="529232" y="359566"/>
              <a:ext cx="6174442" cy="576382"/>
            </a:xfrm>
            <a:prstGeom prst="rect">
              <a:avLst/>
            </a:prstGeom>
            <a:noFill/>
            <a:ln>
              <a:noFill/>
            </a:ln>
          </p:spPr>
          <p:txBody>
            <a:bodyPr anchorCtr="0" anchor="t" bIns="0" lIns="0" spcFirstLastPara="1" rIns="0" wrap="square" tIns="0">
              <a:spAutoFit/>
            </a:bodyPr>
            <a:lstStyle/>
            <a:p>
              <a:pPr indent="0" lvl="0" marL="0" marR="0" rtl="0" algn="l">
                <a:lnSpc>
                  <a:spcPct val="130011"/>
                </a:lnSpc>
                <a:spcBef>
                  <a:spcPts val="0"/>
                </a:spcBef>
                <a:spcAft>
                  <a:spcPts val="0"/>
                </a:spcAft>
                <a:buNone/>
              </a:pPr>
              <a:r>
                <a:rPr b="1" i="0" lang="en-US" sz="2699" u="none" cap="none" strike="noStrike">
                  <a:solidFill>
                    <a:srgbClr val="00BF63"/>
                  </a:solidFill>
                  <a:latin typeface="Quicksand Medium"/>
                  <a:ea typeface="Quicksand Medium"/>
                  <a:cs typeface="Quicksand Medium"/>
                  <a:sym typeface="Quicksand Medium"/>
                </a:rPr>
                <a:t>Code Explanation ?</a:t>
              </a:r>
              <a:endParaRPr/>
            </a:p>
          </p:txBody>
        </p:sp>
      </p:grpSp>
      <p:sp>
        <p:nvSpPr>
          <p:cNvPr id="109" name="Google Shape;109;p2"/>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3">
              <a:alphaModFix/>
            </a:blip>
            <a:stretch>
              <a:fillRect b="0" l="0" r="0" t="0"/>
            </a:stretch>
          </a:blipFill>
          <a:ln>
            <a:noFill/>
          </a:ln>
        </p:spPr>
      </p:sp>
      <p:sp>
        <p:nvSpPr>
          <p:cNvPr id="110" name="Google Shape;110;p2"/>
          <p:cNvSpPr txBox="1"/>
          <p:nvPr/>
        </p:nvSpPr>
        <p:spPr>
          <a:xfrm>
            <a:off x="3430966" y="4535159"/>
            <a:ext cx="6687186" cy="1219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FFFFFF"/>
                </a:solidFill>
                <a:latin typeface="Shrikhand"/>
                <a:ea typeface="Shrikhand"/>
                <a:cs typeface="Shrikhand"/>
                <a:sym typeface="Shrikhand"/>
              </a:rPr>
              <a:t>Contents</a:t>
            </a:r>
            <a:endParaRPr/>
          </a:p>
        </p:txBody>
      </p:sp>
      <p:sp>
        <p:nvSpPr>
          <p:cNvPr id="111" name="Google Shape;111;p2"/>
          <p:cNvSpPr txBox="1"/>
          <p:nvPr/>
        </p:nvSpPr>
        <p:spPr>
          <a:xfrm>
            <a:off x="3337305" y="4532641"/>
            <a:ext cx="6687186" cy="1219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00BF63"/>
                </a:solidFill>
                <a:latin typeface="Shrikhand"/>
                <a:ea typeface="Shrikhand"/>
                <a:cs typeface="Shrikhand"/>
                <a:sym typeface="Shrikhand"/>
              </a:rPr>
              <a:t>Contents</a:t>
            </a:r>
            <a:endParaRPr/>
          </a:p>
        </p:txBody>
      </p:sp>
      <p:grpSp>
        <p:nvGrpSpPr>
          <p:cNvPr id="112" name="Google Shape;112;p2"/>
          <p:cNvGrpSpPr/>
          <p:nvPr/>
        </p:nvGrpSpPr>
        <p:grpSpPr>
          <a:xfrm>
            <a:off x="10118152" y="1306722"/>
            <a:ext cx="5424680" cy="1018550"/>
            <a:chOff x="0" y="0"/>
            <a:chExt cx="7232907" cy="1358067"/>
          </a:xfrm>
        </p:grpSpPr>
        <p:sp>
          <p:nvSpPr>
            <p:cNvPr id="113" name="Google Shape;113;p2"/>
            <p:cNvSpPr/>
            <p:nvPr/>
          </p:nvSpPr>
          <p:spPr>
            <a:xfrm>
              <a:off x="0" y="0"/>
              <a:ext cx="7232907" cy="1358067"/>
            </a:xfrm>
            <a:custGeom>
              <a:rect b="b" l="l" r="r" t="t"/>
              <a:pathLst>
                <a:path extrusionOk="0" h="1017711" w="5420212">
                  <a:moveTo>
                    <a:pt x="5295752" y="1017711"/>
                  </a:moveTo>
                  <a:lnTo>
                    <a:pt x="124460" y="1017711"/>
                  </a:lnTo>
                  <a:cubicBezTo>
                    <a:pt x="55880" y="1017711"/>
                    <a:pt x="0" y="961831"/>
                    <a:pt x="0" y="893251"/>
                  </a:cubicBezTo>
                  <a:lnTo>
                    <a:pt x="0" y="124460"/>
                  </a:lnTo>
                  <a:cubicBezTo>
                    <a:pt x="0" y="55880"/>
                    <a:pt x="55880" y="0"/>
                    <a:pt x="124460" y="0"/>
                  </a:cubicBezTo>
                  <a:lnTo>
                    <a:pt x="5295752" y="0"/>
                  </a:lnTo>
                  <a:cubicBezTo>
                    <a:pt x="5364332" y="0"/>
                    <a:pt x="5420212" y="55880"/>
                    <a:pt x="5420212" y="124460"/>
                  </a:cubicBezTo>
                  <a:lnTo>
                    <a:pt x="5420212" y="893251"/>
                  </a:lnTo>
                  <a:cubicBezTo>
                    <a:pt x="5420212" y="961831"/>
                    <a:pt x="5364332" y="1017711"/>
                    <a:pt x="5295752" y="1017711"/>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
            <p:cNvSpPr txBox="1"/>
            <p:nvPr/>
          </p:nvSpPr>
          <p:spPr>
            <a:xfrm>
              <a:off x="482852" y="359479"/>
              <a:ext cx="6174442" cy="601009"/>
            </a:xfrm>
            <a:prstGeom prst="rect">
              <a:avLst/>
            </a:prstGeom>
            <a:noFill/>
            <a:ln>
              <a:noFill/>
            </a:ln>
          </p:spPr>
          <p:txBody>
            <a:bodyPr anchorCtr="0" anchor="t" bIns="0" lIns="0" spcFirstLastPara="1" rIns="0" wrap="square" tIns="0">
              <a:spAutoFit/>
            </a:bodyPr>
            <a:lstStyle/>
            <a:p>
              <a:pPr indent="0" lvl="0" marL="0" marR="0" rtl="0" algn="l">
                <a:lnSpc>
                  <a:spcPct val="130010"/>
                </a:lnSpc>
                <a:spcBef>
                  <a:spcPts val="0"/>
                </a:spcBef>
                <a:spcAft>
                  <a:spcPts val="0"/>
                </a:spcAft>
                <a:buNone/>
              </a:pPr>
              <a:r>
                <a:rPr b="1" i="0" lang="en-US" sz="2789" u="none" cap="none" strike="noStrike">
                  <a:solidFill>
                    <a:srgbClr val="00BF63"/>
                  </a:solidFill>
                  <a:latin typeface="Quicksand Medium"/>
                  <a:ea typeface="Quicksand Medium"/>
                  <a:cs typeface="Quicksand Medium"/>
                  <a:sym typeface="Quicksand Medium"/>
                </a:rPr>
                <a:t>What’s our product ?</a:t>
              </a:r>
              <a:endParaRPr/>
            </a:p>
          </p:txBody>
        </p:sp>
      </p:grpSp>
      <p:grpSp>
        <p:nvGrpSpPr>
          <p:cNvPr id="115" name="Google Shape;115;p2"/>
          <p:cNvGrpSpPr/>
          <p:nvPr/>
        </p:nvGrpSpPr>
        <p:grpSpPr>
          <a:xfrm>
            <a:off x="10118152" y="8413384"/>
            <a:ext cx="5424680" cy="1000210"/>
            <a:chOff x="0" y="0"/>
            <a:chExt cx="7232907" cy="1333613"/>
          </a:xfrm>
        </p:grpSpPr>
        <p:sp>
          <p:nvSpPr>
            <p:cNvPr id="116" name="Google Shape;116;p2"/>
            <p:cNvSpPr/>
            <p:nvPr/>
          </p:nvSpPr>
          <p:spPr>
            <a:xfrm>
              <a:off x="0" y="0"/>
              <a:ext cx="7232907" cy="1333613"/>
            </a:xfrm>
            <a:custGeom>
              <a:rect b="b" l="l" r="r" t="t"/>
              <a:pathLst>
                <a:path extrusionOk="0" h="999386" w="5420212">
                  <a:moveTo>
                    <a:pt x="5295752" y="999386"/>
                  </a:moveTo>
                  <a:lnTo>
                    <a:pt x="124460" y="999386"/>
                  </a:lnTo>
                  <a:cubicBezTo>
                    <a:pt x="55880" y="999386"/>
                    <a:pt x="0" y="943506"/>
                    <a:pt x="0" y="874926"/>
                  </a:cubicBezTo>
                  <a:lnTo>
                    <a:pt x="0" y="124460"/>
                  </a:lnTo>
                  <a:cubicBezTo>
                    <a:pt x="0" y="55880"/>
                    <a:pt x="55880" y="0"/>
                    <a:pt x="124460" y="0"/>
                  </a:cubicBezTo>
                  <a:lnTo>
                    <a:pt x="5295752" y="0"/>
                  </a:lnTo>
                  <a:cubicBezTo>
                    <a:pt x="5364332" y="0"/>
                    <a:pt x="5420212" y="55880"/>
                    <a:pt x="5420212" y="124460"/>
                  </a:cubicBezTo>
                  <a:lnTo>
                    <a:pt x="5420212" y="874926"/>
                  </a:lnTo>
                  <a:cubicBezTo>
                    <a:pt x="5420212" y="943506"/>
                    <a:pt x="5364332" y="999386"/>
                    <a:pt x="5295752" y="999386"/>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
            <p:cNvSpPr txBox="1"/>
            <p:nvPr/>
          </p:nvSpPr>
          <p:spPr>
            <a:xfrm>
              <a:off x="529232" y="359566"/>
              <a:ext cx="6174442" cy="576382"/>
            </a:xfrm>
            <a:prstGeom prst="rect">
              <a:avLst/>
            </a:prstGeom>
            <a:noFill/>
            <a:ln>
              <a:noFill/>
            </a:ln>
          </p:spPr>
          <p:txBody>
            <a:bodyPr anchorCtr="0" anchor="t" bIns="0" lIns="0" spcFirstLastPara="1" rIns="0" wrap="square" tIns="0">
              <a:spAutoFit/>
            </a:bodyPr>
            <a:lstStyle/>
            <a:p>
              <a:pPr indent="0" lvl="0" marL="0" marR="0" rtl="0" algn="l">
                <a:lnSpc>
                  <a:spcPct val="130011"/>
                </a:lnSpc>
                <a:spcBef>
                  <a:spcPts val="0"/>
                </a:spcBef>
                <a:spcAft>
                  <a:spcPts val="0"/>
                </a:spcAft>
                <a:buNone/>
              </a:pPr>
              <a:r>
                <a:rPr b="1" i="0" lang="en-US" sz="2699" u="none" cap="none" strike="noStrike">
                  <a:solidFill>
                    <a:srgbClr val="00BF63"/>
                  </a:solidFill>
                  <a:latin typeface="Quicksand Medium"/>
                  <a:ea typeface="Quicksand Medium"/>
                  <a:cs typeface="Quicksand Medium"/>
                  <a:sym typeface="Quicksand Medium"/>
                </a:rPr>
                <a:t>Video Demo</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59"/>
        </a:solidFill>
      </p:bgPr>
    </p:bg>
    <p:spTree>
      <p:nvGrpSpPr>
        <p:cNvPr id="121" name="Shape 121"/>
        <p:cNvGrpSpPr/>
        <p:nvPr/>
      </p:nvGrpSpPr>
      <p:grpSpPr>
        <a:xfrm>
          <a:off x="0" y="0"/>
          <a:ext cx="0" cy="0"/>
          <a:chOff x="0" y="0"/>
          <a:chExt cx="0" cy="0"/>
        </a:xfrm>
      </p:grpSpPr>
      <p:pic>
        <p:nvPicPr>
          <p:cNvPr id="122" name="Google Shape;122;p3"/>
          <p:cNvPicPr preferRelativeResize="0"/>
          <p:nvPr/>
        </p:nvPicPr>
        <p:blipFill rotWithShape="1">
          <a:blip r:embed="rId3">
            <a:alphaModFix/>
          </a:blip>
          <a:srcRect b="0" l="20333" r="20333" t="0"/>
          <a:stretch/>
        </p:blipFill>
        <p:spPr>
          <a:xfrm>
            <a:off x="0" y="0"/>
            <a:ext cx="9144000" cy="10287000"/>
          </a:xfrm>
          <a:prstGeom prst="rect">
            <a:avLst/>
          </a:prstGeom>
          <a:noFill/>
          <a:ln>
            <a:noFill/>
          </a:ln>
        </p:spPr>
      </p:pic>
      <p:sp>
        <p:nvSpPr>
          <p:cNvPr id="123" name="Google Shape;123;p3"/>
          <p:cNvSpPr/>
          <p:nvPr/>
        </p:nvSpPr>
        <p:spPr>
          <a:xfrm>
            <a:off x="8202162" y="4717932"/>
            <a:ext cx="1883675" cy="1883675"/>
          </a:xfrm>
          <a:custGeom>
            <a:rect b="b" l="l" r="r" t="t"/>
            <a:pathLst>
              <a:path extrusionOk="0" h="1883675" w="1883675">
                <a:moveTo>
                  <a:pt x="0" y="0"/>
                </a:moveTo>
                <a:lnTo>
                  <a:pt x="1883676" y="0"/>
                </a:lnTo>
                <a:lnTo>
                  <a:pt x="1883676" y="1883676"/>
                </a:lnTo>
                <a:lnTo>
                  <a:pt x="0" y="1883676"/>
                </a:lnTo>
                <a:lnTo>
                  <a:pt x="0" y="0"/>
                </a:lnTo>
                <a:close/>
              </a:path>
            </a:pathLst>
          </a:custGeom>
          <a:blipFill rotWithShape="1">
            <a:blip r:embed="rId4">
              <a:alphaModFix/>
            </a:blip>
            <a:stretch>
              <a:fillRect b="0" l="0" r="0" t="0"/>
            </a:stretch>
          </a:blipFill>
          <a:ln>
            <a:noFill/>
          </a:ln>
        </p:spPr>
      </p:sp>
      <p:sp>
        <p:nvSpPr>
          <p:cNvPr id="124" name="Google Shape;124;p3"/>
          <p:cNvSpPr txBox="1"/>
          <p:nvPr/>
        </p:nvSpPr>
        <p:spPr>
          <a:xfrm>
            <a:off x="10568940" y="3433032"/>
            <a:ext cx="6596699" cy="155067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0" i="0" lang="en-US" sz="2799" u="none" cap="none" strike="noStrike">
                <a:solidFill>
                  <a:srgbClr val="272727"/>
                </a:solidFill>
                <a:latin typeface="Quicksand"/>
                <a:ea typeface="Quicksand"/>
                <a:cs typeface="Quicksand"/>
                <a:sym typeface="Quicksand"/>
              </a:rPr>
              <a:t>Sortify adalah sebuah program klasifikasi sampah berbasis model AI dengan machine learning.</a:t>
            </a:r>
            <a:endParaRPr/>
          </a:p>
        </p:txBody>
      </p:sp>
      <p:sp>
        <p:nvSpPr>
          <p:cNvPr id="125" name="Google Shape;125;p3"/>
          <p:cNvSpPr txBox="1"/>
          <p:nvPr/>
        </p:nvSpPr>
        <p:spPr>
          <a:xfrm>
            <a:off x="10662601" y="511077"/>
            <a:ext cx="7455256" cy="24384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272727"/>
                </a:solidFill>
                <a:latin typeface="Shrikhand"/>
                <a:ea typeface="Shrikhand"/>
                <a:cs typeface="Shrikhand"/>
                <a:sym typeface="Shrikhand"/>
              </a:rPr>
              <a:t>What’s our product ?</a:t>
            </a:r>
            <a:endParaRPr/>
          </a:p>
        </p:txBody>
      </p:sp>
      <p:sp>
        <p:nvSpPr>
          <p:cNvPr id="126" name="Google Shape;126;p3"/>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5">
              <a:alphaModFix/>
            </a:blip>
            <a:stretch>
              <a:fillRect b="0" l="0" r="0" t="0"/>
            </a:stretch>
          </a:blipFill>
          <a:ln>
            <a:noFill/>
          </a:ln>
        </p:spPr>
      </p:sp>
      <p:sp>
        <p:nvSpPr>
          <p:cNvPr id="127" name="Google Shape;127;p3"/>
          <p:cNvSpPr txBox="1"/>
          <p:nvPr/>
        </p:nvSpPr>
        <p:spPr>
          <a:xfrm>
            <a:off x="10662601" y="5574045"/>
            <a:ext cx="6596699" cy="3122295"/>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0" i="0" lang="en-US" sz="2799" u="none" cap="none" strike="noStrike">
                <a:solidFill>
                  <a:srgbClr val="272727"/>
                </a:solidFill>
                <a:latin typeface="Quicksand"/>
                <a:ea typeface="Quicksand"/>
                <a:cs typeface="Quicksand"/>
                <a:sym typeface="Quicksand"/>
              </a:rPr>
              <a:t>Adanya permasalahan dimana orang-orang memiliki rasa malas untuk memilah sampah, sehingga masih ada banyaknya sampah di Indonesia yang belum terurai. Sehingga, Sortify adalah solusi dari masalah tersebut.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98D8"/>
        </a:solidFill>
      </p:bgPr>
    </p:bg>
    <p:spTree>
      <p:nvGrpSpPr>
        <p:cNvPr id="131" name="Shape 131"/>
        <p:cNvGrpSpPr/>
        <p:nvPr/>
      </p:nvGrpSpPr>
      <p:grpSpPr>
        <a:xfrm>
          <a:off x="0" y="0"/>
          <a:ext cx="0" cy="0"/>
          <a:chOff x="0" y="0"/>
          <a:chExt cx="0" cy="0"/>
        </a:xfrm>
      </p:grpSpPr>
      <p:grpSp>
        <p:nvGrpSpPr>
          <p:cNvPr id="132" name="Google Shape;132;p4"/>
          <p:cNvGrpSpPr/>
          <p:nvPr/>
        </p:nvGrpSpPr>
        <p:grpSpPr>
          <a:xfrm>
            <a:off x="6971450" y="2844102"/>
            <a:ext cx="4345099" cy="1796207"/>
            <a:chOff x="0" y="-337542"/>
            <a:chExt cx="5793466" cy="2394942"/>
          </a:xfrm>
        </p:grpSpPr>
        <p:grpSp>
          <p:nvGrpSpPr>
            <p:cNvPr id="133" name="Google Shape;133;p4"/>
            <p:cNvGrpSpPr/>
            <p:nvPr/>
          </p:nvGrpSpPr>
          <p:grpSpPr>
            <a:xfrm>
              <a:off x="0" y="-337542"/>
              <a:ext cx="5793466" cy="2394942"/>
              <a:chOff x="0" y="-66675"/>
              <a:chExt cx="1144388" cy="473075"/>
            </a:xfrm>
          </p:grpSpPr>
          <p:sp>
            <p:nvSpPr>
              <p:cNvPr id="134" name="Google Shape;134;p4"/>
              <p:cNvSpPr/>
              <p:nvPr/>
            </p:nvSpPr>
            <p:spPr>
              <a:xfrm>
                <a:off x="0" y="0"/>
                <a:ext cx="1144388" cy="406400"/>
              </a:xfrm>
              <a:custGeom>
                <a:rect b="b" l="l" r="r" t="t"/>
                <a:pathLst>
                  <a:path extrusionOk="0" h="406400" w="1144388">
                    <a:moveTo>
                      <a:pt x="144322" y="0"/>
                    </a:moveTo>
                    <a:lnTo>
                      <a:pt x="1000066" y="0"/>
                    </a:lnTo>
                    <a:cubicBezTo>
                      <a:pt x="1079773" y="0"/>
                      <a:pt x="1144388" y="64615"/>
                      <a:pt x="1144388" y="144322"/>
                    </a:cubicBezTo>
                    <a:lnTo>
                      <a:pt x="1144388" y="262078"/>
                    </a:lnTo>
                    <a:cubicBezTo>
                      <a:pt x="1144388" y="341785"/>
                      <a:pt x="1079773" y="406400"/>
                      <a:pt x="1000066" y="406400"/>
                    </a:cubicBezTo>
                    <a:lnTo>
                      <a:pt x="144322" y="406400"/>
                    </a:lnTo>
                    <a:cubicBezTo>
                      <a:pt x="64615" y="406400"/>
                      <a:pt x="0" y="341785"/>
                      <a:pt x="0" y="262078"/>
                    </a:cubicBezTo>
                    <a:lnTo>
                      <a:pt x="0" y="144322"/>
                    </a:lnTo>
                    <a:cubicBezTo>
                      <a:pt x="0" y="64615"/>
                      <a:pt x="64615" y="0"/>
                      <a:pt x="144322" y="0"/>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4"/>
              <p:cNvSpPr txBox="1"/>
              <p:nvPr/>
            </p:nvSpPr>
            <p:spPr>
              <a:xfrm>
                <a:off x="0" y="-66675"/>
                <a:ext cx="1144388" cy="47307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6" name="Google Shape;136;p4"/>
            <p:cNvSpPr/>
            <p:nvPr/>
          </p:nvSpPr>
          <p:spPr>
            <a:xfrm>
              <a:off x="173628" y="167547"/>
              <a:ext cx="5446209" cy="1722305"/>
            </a:xfrm>
            <a:custGeom>
              <a:rect b="b" l="l" r="r" t="t"/>
              <a:pathLst>
                <a:path extrusionOk="0" h="1722305" w="5446209">
                  <a:moveTo>
                    <a:pt x="0" y="0"/>
                  </a:moveTo>
                  <a:lnTo>
                    <a:pt x="5446209" y="0"/>
                  </a:lnTo>
                  <a:lnTo>
                    <a:pt x="5446209" y="1722306"/>
                  </a:lnTo>
                  <a:lnTo>
                    <a:pt x="0" y="1722306"/>
                  </a:lnTo>
                  <a:lnTo>
                    <a:pt x="0" y="0"/>
                  </a:lnTo>
                  <a:close/>
                </a:path>
              </a:pathLst>
            </a:custGeom>
            <a:blipFill rotWithShape="1">
              <a:blip r:embed="rId3">
                <a:alphaModFix/>
              </a:blip>
              <a:stretch>
                <a:fillRect b="0" l="0" r="0" t="0"/>
              </a:stretch>
            </a:blipFill>
            <a:ln>
              <a:noFill/>
            </a:ln>
          </p:spPr>
        </p:sp>
      </p:grpSp>
      <p:sp>
        <p:nvSpPr>
          <p:cNvPr id="137" name="Google Shape;137;p4"/>
          <p:cNvSpPr txBox="1"/>
          <p:nvPr/>
        </p:nvSpPr>
        <p:spPr>
          <a:xfrm>
            <a:off x="1599794" y="5057775"/>
            <a:ext cx="15088411" cy="3122295"/>
          </a:xfrm>
          <a:prstGeom prst="rect">
            <a:avLst/>
          </a:prstGeom>
          <a:noFill/>
          <a:ln>
            <a:noFill/>
          </a:ln>
        </p:spPr>
        <p:txBody>
          <a:bodyPr anchorCtr="0" anchor="t" bIns="0" lIns="0" spcFirstLastPara="1" rIns="0" wrap="square" tIns="0">
            <a:spAutoFit/>
          </a:bodyPr>
          <a:lstStyle/>
          <a:p>
            <a:pPr indent="0" lvl="0" marL="0" marR="0" rtl="0" algn="ctr">
              <a:lnSpc>
                <a:spcPct val="150017"/>
              </a:lnSpc>
              <a:spcBef>
                <a:spcPts val="0"/>
              </a:spcBef>
              <a:spcAft>
                <a:spcPts val="0"/>
              </a:spcAft>
              <a:buNone/>
            </a:pPr>
            <a:r>
              <a:rPr b="1" i="0" lang="en-US" sz="2799" u="none" cap="none" strike="noStrike">
                <a:solidFill>
                  <a:srgbClr val="272727"/>
                </a:solidFill>
                <a:latin typeface="Quicksand Medium"/>
                <a:ea typeface="Quicksand Medium"/>
                <a:cs typeface="Quicksand Medium"/>
                <a:sym typeface="Quicksand Medium"/>
              </a:rPr>
              <a:t>Sortify merupakan solusi praktis dalam pemilahan sampah. Didasari dengan model AI machine learning, sudah dipastikan hasil dari scan jenis sampah akurat dan efisien untuk dipakai. Penggunaan teknologi ini dapat mendorong target pasar untuk menjadikan kegiatan daur ulang pengolahan sampah sebagai kebiasaan baik yang berkelanjutan. Sehingga dapat membantu lingkungan mengurangi jumlah sampah yang tidak terurai dengan proses pemilahan yang cepat, akurat, dan praktis.</a:t>
            </a:r>
            <a:endParaRPr/>
          </a:p>
        </p:txBody>
      </p:sp>
      <p:sp>
        <p:nvSpPr>
          <p:cNvPr id="138" name="Google Shape;138;p4"/>
          <p:cNvSpPr txBox="1"/>
          <p:nvPr/>
        </p:nvSpPr>
        <p:spPr>
          <a:xfrm>
            <a:off x="1599794" y="1374868"/>
            <a:ext cx="15088411" cy="1219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272727"/>
                </a:solidFill>
                <a:latin typeface="Shrikhand"/>
                <a:ea typeface="Shrikhand"/>
                <a:cs typeface="Shrikhand"/>
                <a:sym typeface="Shrikhand"/>
              </a:rPr>
              <a:t>Why our product ?</a:t>
            </a:r>
            <a:endParaRPr/>
          </a:p>
        </p:txBody>
      </p:sp>
      <p:sp>
        <p:nvSpPr>
          <p:cNvPr id="139" name="Google Shape;139;p4"/>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4">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559"/>
        </a:solidFill>
      </p:bgPr>
    </p:bg>
    <p:spTree>
      <p:nvGrpSpPr>
        <p:cNvPr id="143" name="Shape 143"/>
        <p:cNvGrpSpPr/>
        <p:nvPr/>
      </p:nvGrpSpPr>
      <p:grpSpPr>
        <a:xfrm>
          <a:off x="0" y="0"/>
          <a:ext cx="0" cy="0"/>
          <a:chOff x="0" y="0"/>
          <a:chExt cx="0" cy="0"/>
        </a:xfrm>
      </p:grpSpPr>
      <p:pic>
        <p:nvPicPr>
          <p:cNvPr id="144" name="Google Shape;144;p5"/>
          <p:cNvPicPr preferRelativeResize="0"/>
          <p:nvPr/>
        </p:nvPicPr>
        <p:blipFill rotWithShape="1">
          <a:blip r:embed="rId3">
            <a:alphaModFix/>
          </a:blip>
          <a:srcRect b="0" l="20333" r="20333" t="0"/>
          <a:stretch/>
        </p:blipFill>
        <p:spPr>
          <a:xfrm>
            <a:off x="0" y="0"/>
            <a:ext cx="9144000" cy="10287000"/>
          </a:xfrm>
          <a:prstGeom prst="rect">
            <a:avLst/>
          </a:prstGeom>
          <a:noFill/>
          <a:ln>
            <a:noFill/>
          </a:ln>
        </p:spPr>
      </p:pic>
      <p:sp>
        <p:nvSpPr>
          <p:cNvPr id="145" name="Google Shape;145;p5"/>
          <p:cNvSpPr/>
          <p:nvPr/>
        </p:nvSpPr>
        <p:spPr>
          <a:xfrm>
            <a:off x="8202162" y="4717932"/>
            <a:ext cx="1883675" cy="1883675"/>
          </a:xfrm>
          <a:custGeom>
            <a:rect b="b" l="l" r="r" t="t"/>
            <a:pathLst>
              <a:path extrusionOk="0" h="1883675" w="1883675">
                <a:moveTo>
                  <a:pt x="0" y="0"/>
                </a:moveTo>
                <a:lnTo>
                  <a:pt x="1883676" y="0"/>
                </a:lnTo>
                <a:lnTo>
                  <a:pt x="1883676" y="1883676"/>
                </a:lnTo>
                <a:lnTo>
                  <a:pt x="0" y="1883676"/>
                </a:lnTo>
                <a:lnTo>
                  <a:pt x="0" y="0"/>
                </a:lnTo>
                <a:close/>
              </a:path>
            </a:pathLst>
          </a:custGeom>
          <a:blipFill rotWithShape="1">
            <a:blip r:embed="rId4">
              <a:alphaModFix/>
            </a:blip>
            <a:stretch>
              <a:fillRect b="0" l="0" r="0" t="0"/>
            </a:stretch>
          </a:blipFill>
          <a:ln>
            <a:noFill/>
          </a:ln>
        </p:spPr>
      </p:sp>
      <p:sp>
        <p:nvSpPr>
          <p:cNvPr id="146" name="Google Shape;146;p5"/>
          <p:cNvSpPr txBox="1"/>
          <p:nvPr/>
        </p:nvSpPr>
        <p:spPr>
          <a:xfrm>
            <a:off x="10568940" y="4233819"/>
            <a:ext cx="6596699" cy="259842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0" i="0" lang="en-US" sz="2799" u="none" cap="none" strike="noStrike">
                <a:solidFill>
                  <a:srgbClr val="272727"/>
                </a:solidFill>
                <a:latin typeface="Quicksand"/>
                <a:ea typeface="Quicksand"/>
                <a:cs typeface="Quicksand"/>
                <a:sym typeface="Quicksand"/>
              </a:rPr>
              <a:t>Sortify merupakan sebuah program yang dapat dipakai pengguna saat ingin memilah sampah sehingga dapat membantu proses pemilahan dengan cepat.</a:t>
            </a:r>
            <a:endParaRPr/>
          </a:p>
        </p:txBody>
      </p:sp>
      <p:sp>
        <p:nvSpPr>
          <p:cNvPr id="147" name="Google Shape;147;p5"/>
          <p:cNvSpPr txBox="1"/>
          <p:nvPr/>
        </p:nvSpPr>
        <p:spPr>
          <a:xfrm>
            <a:off x="10662601" y="511077"/>
            <a:ext cx="7455256" cy="36576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272727"/>
                </a:solidFill>
                <a:latin typeface="Shrikhand"/>
                <a:ea typeface="Shrikhand"/>
                <a:cs typeface="Shrikhand"/>
                <a:sym typeface="Shrikhand"/>
              </a:rPr>
              <a:t>When and Where to use our product ?</a:t>
            </a:r>
            <a:endParaRPr/>
          </a:p>
        </p:txBody>
      </p:sp>
      <p:sp>
        <p:nvSpPr>
          <p:cNvPr id="148" name="Google Shape;148;p5"/>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5">
              <a:alphaModFix/>
            </a:blip>
            <a:stretch>
              <a:fillRect b="0" l="0" r="0" t="0"/>
            </a:stretch>
          </a:blipFill>
          <a:ln>
            <a:noFill/>
          </a:ln>
        </p:spPr>
      </p:sp>
      <p:sp>
        <p:nvSpPr>
          <p:cNvPr id="149" name="Google Shape;149;p5"/>
          <p:cNvSpPr txBox="1"/>
          <p:nvPr/>
        </p:nvSpPr>
        <p:spPr>
          <a:xfrm>
            <a:off x="10568940" y="7083711"/>
            <a:ext cx="6596699" cy="2598420"/>
          </a:xfrm>
          <a:prstGeom prst="rect">
            <a:avLst/>
          </a:prstGeom>
          <a:noFill/>
          <a:ln>
            <a:noFill/>
          </a:ln>
        </p:spPr>
        <p:txBody>
          <a:bodyPr anchorCtr="0" anchor="t" bIns="0" lIns="0" spcFirstLastPara="1" rIns="0" wrap="square" tIns="0">
            <a:spAutoFit/>
          </a:bodyPr>
          <a:lstStyle/>
          <a:p>
            <a:pPr indent="0" lvl="0" marL="0" marR="0" rtl="0" algn="l">
              <a:lnSpc>
                <a:spcPct val="150017"/>
              </a:lnSpc>
              <a:spcBef>
                <a:spcPts val="0"/>
              </a:spcBef>
              <a:spcAft>
                <a:spcPts val="0"/>
              </a:spcAft>
              <a:buNone/>
            </a:pPr>
            <a:r>
              <a:rPr b="0" i="0" lang="en-US" sz="2799" u="none" cap="none" strike="noStrike">
                <a:solidFill>
                  <a:srgbClr val="272727"/>
                </a:solidFill>
                <a:latin typeface="Quicksand"/>
                <a:ea typeface="Quicksand"/>
                <a:cs typeface="Quicksand"/>
                <a:sym typeface="Quicksand"/>
              </a:rPr>
              <a:t>Pemakaian program ini dapat dilakukan di mana saja. Selama ingin memilah sampah, dapat dengan mudah dilakukan dengan bantuan Sortify.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2C346B"/>
        </a:solidFill>
      </p:bgPr>
    </p:bg>
    <p:spTree>
      <p:nvGrpSpPr>
        <p:cNvPr id="153" name="Shape 153"/>
        <p:cNvGrpSpPr/>
        <p:nvPr/>
      </p:nvGrpSpPr>
      <p:grpSpPr>
        <a:xfrm>
          <a:off x="0" y="0"/>
          <a:ext cx="0" cy="0"/>
          <a:chOff x="0" y="0"/>
          <a:chExt cx="0" cy="0"/>
        </a:xfrm>
      </p:grpSpPr>
      <p:sp>
        <p:nvSpPr>
          <p:cNvPr id="154" name="Google Shape;154;p6"/>
          <p:cNvSpPr txBox="1"/>
          <p:nvPr/>
        </p:nvSpPr>
        <p:spPr>
          <a:xfrm>
            <a:off x="3775427" y="3801427"/>
            <a:ext cx="10737145" cy="3122295"/>
          </a:xfrm>
          <a:prstGeom prst="rect">
            <a:avLst/>
          </a:prstGeom>
          <a:noFill/>
          <a:ln>
            <a:noFill/>
          </a:ln>
        </p:spPr>
        <p:txBody>
          <a:bodyPr anchorCtr="0" anchor="t" bIns="0" lIns="0" spcFirstLastPara="1" rIns="0" wrap="square" tIns="0">
            <a:spAutoFit/>
          </a:bodyPr>
          <a:lstStyle/>
          <a:p>
            <a:pPr indent="0" lvl="0" marL="0" marR="0" rtl="0" algn="ctr">
              <a:lnSpc>
                <a:spcPct val="150017"/>
              </a:lnSpc>
              <a:spcBef>
                <a:spcPts val="0"/>
              </a:spcBef>
              <a:spcAft>
                <a:spcPts val="0"/>
              </a:spcAft>
              <a:buNone/>
            </a:pPr>
            <a:r>
              <a:rPr b="0" i="0" lang="en-US" sz="2799" u="none" cap="none" strike="noStrike">
                <a:solidFill>
                  <a:srgbClr val="00BF63"/>
                </a:solidFill>
                <a:latin typeface="Quicksand"/>
                <a:ea typeface="Quicksand"/>
                <a:cs typeface="Quicksand"/>
                <a:sym typeface="Quicksand"/>
              </a:rPr>
              <a:t>Sortify memanfaatkan model AI dengan metode machine learning CNN ResNet dan PyTorch.</a:t>
            </a:r>
            <a:endParaRPr/>
          </a:p>
          <a:p>
            <a:pPr indent="0" lvl="0" marL="0" marR="0" rtl="0" algn="ctr">
              <a:lnSpc>
                <a:spcPct val="150017"/>
              </a:lnSpc>
              <a:spcBef>
                <a:spcPts val="0"/>
              </a:spcBef>
              <a:spcAft>
                <a:spcPts val="0"/>
              </a:spcAft>
              <a:buNone/>
            </a:pPr>
            <a:r>
              <a:t/>
            </a:r>
            <a:endParaRPr b="0" i="0" sz="2799" u="none" cap="none" strike="noStrike">
              <a:solidFill>
                <a:srgbClr val="00BF63"/>
              </a:solidFill>
              <a:latin typeface="Quicksand"/>
              <a:ea typeface="Quicksand"/>
              <a:cs typeface="Quicksand"/>
              <a:sym typeface="Quicksand"/>
            </a:endParaRPr>
          </a:p>
          <a:p>
            <a:pPr indent="0" lvl="0" marL="0" marR="0" rtl="0" algn="ctr">
              <a:lnSpc>
                <a:spcPct val="150017"/>
              </a:lnSpc>
              <a:spcBef>
                <a:spcPts val="0"/>
              </a:spcBef>
              <a:spcAft>
                <a:spcPts val="0"/>
              </a:spcAft>
              <a:buNone/>
            </a:pPr>
            <a:r>
              <a:rPr b="0" i="0" lang="en-US" sz="2799" u="none" cap="none" strike="noStrike">
                <a:solidFill>
                  <a:srgbClr val="00BF63"/>
                </a:solidFill>
                <a:latin typeface="Quicksand"/>
                <a:ea typeface="Quicksand"/>
                <a:cs typeface="Quicksand"/>
                <a:sym typeface="Quicksand"/>
              </a:rPr>
              <a:t>Melalui CNN, dataset yang kita peroleh dapat terklasifikasi dan menunjukkan jenis-jenis sampah yang ada. Model kemudian di uji coba di sebuah server localhost menggunakan Flask</a:t>
            </a:r>
            <a:endParaRPr/>
          </a:p>
        </p:txBody>
      </p:sp>
      <p:sp>
        <p:nvSpPr>
          <p:cNvPr id="155" name="Google Shape;155;p6"/>
          <p:cNvSpPr txBox="1"/>
          <p:nvPr/>
        </p:nvSpPr>
        <p:spPr>
          <a:xfrm>
            <a:off x="4927606" y="936723"/>
            <a:ext cx="8432788" cy="12192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000" u="none" cap="none" strike="noStrike">
                <a:solidFill>
                  <a:srgbClr val="00BF63"/>
                </a:solidFill>
                <a:latin typeface="Shrikhand"/>
                <a:ea typeface="Shrikhand"/>
                <a:cs typeface="Shrikhand"/>
                <a:sym typeface="Shrikhand"/>
              </a:rPr>
              <a:t>How does it work?</a:t>
            </a:r>
            <a:endParaRPr/>
          </a:p>
        </p:txBody>
      </p:sp>
      <p:sp>
        <p:nvSpPr>
          <p:cNvPr id="156" name="Google Shape;156;p6"/>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6E5"/>
        </a:solidFill>
      </p:bgPr>
    </p:bg>
    <p:spTree>
      <p:nvGrpSpPr>
        <p:cNvPr id="160" name="Shape 160"/>
        <p:cNvGrpSpPr/>
        <p:nvPr/>
      </p:nvGrpSpPr>
      <p:grpSpPr>
        <a:xfrm>
          <a:off x="0" y="0"/>
          <a:ext cx="0" cy="0"/>
          <a:chOff x="0" y="0"/>
          <a:chExt cx="0" cy="0"/>
        </a:xfrm>
      </p:grpSpPr>
      <p:sp>
        <p:nvSpPr>
          <p:cNvPr id="161" name="Google Shape;161;p7"/>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3">
              <a:alphaModFix/>
            </a:blip>
            <a:stretch>
              <a:fillRect b="0" l="0" r="0" t="0"/>
            </a:stretch>
          </a:blipFill>
          <a:ln>
            <a:noFill/>
          </a:ln>
        </p:spPr>
      </p:sp>
      <p:sp>
        <p:nvSpPr>
          <p:cNvPr id="162" name="Google Shape;162;p7"/>
          <p:cNvSpPr txBox="1"/>
          <p:nvPr/>
        </p:nvSpPr>
        <p:spPr>
          <a:xfrm>
            <a:off x="2881429" y="577544"/>
            <a:ext cx="12525142" cy="968779"/>
          </a:xfrm>
          <a:prstGeom prst="rect">
            <a:avLst/>
          </a:prstGeom>
          <a:noFill/>
          <a:ln>
            <a:noFill/>
          </a:ln>
        </p:spPr>
        <p:txBody>
          <a:bodyPr anchorCtr="0" anchor="t" bIns="0" lIns="0" spcFirstLastPara="1" rIns="0" wrap="square" tIns="0">
            <a:spAutoFit/>
          </a:bodyPr>
          <a:lstStyle/>
          <a:p>
            <a:pPr indent="0" lvl="0" marL="0" marR="0" rtl="0" algn="ctr">
              <a:lnSpc>
                <a:spcPct val="120012"/>
              </a:lnSpc>
              <a:spcBef>
                <a:spcPts val="0"/>
              </a:spcBef>
              <a:spcAft>
                <a:spcPts val="0"/>
              </a:spcAft>
              <a:buNone/>
            </a:pPr>
            <a:r>
              <a:rPr b="0" i="0" lang="en-US" sz="6356" u="none" cap="none" strike="noStrike">
                <a:solidFill>
                  <a:srgbClr val="272727"/>
                </a:solidFill>
                <a:latin typeface="Shrikhand"/>
                <a:ea typeface="Shrikhand"/>
                <a:cs typeface="Shrikhand"/>
                <a:sym typeface="Shrikhand"/>
              </a:rPr>
              <a:t>Code Explanation</a:t>
            </a:r>
            <a:endParaRPr/>
          </a:p>
        </p:txBody>
      </p:sp>
      <p:sp>
        <p:nvSpPr>
          <p:cNvPr id="163" name="Google Shape;163;p7"/>
          <p:cNvSpPr txBox="1"/>
          <p:nvPr/>
        </p:nvSpPr>
        <p:spPr>
          <a:xfrm>
            <a:off x="3775427" y="3801427"/>
            <a:ext cx="10737145" cy="2074545"/>
          </a:xfrm>
          <a:prstGeom prst="rect">
            <a:avLst/>
          </a:prstGeom>
          <a:noFill/>
          <a:ln>
            <a:noFill/>
          </a:ln>
        </p:spPr>
        <p:txBody>
          <a:bodyPr anchorCtr="0" anchor="t" bIns="0" lIns="0" spcFirstLastPara="1" rIns="0" wrap="square" tIns="0">
            <a:spAutoFit/>
          </a:bodyPr>
          <a:lstStyle/>
          <a:p>
            <a:pPr indent="0" lvl="0" marL="0" marR="0" rtl="0" algn="ctr">
              <a:lnSpc>
                <a:spcPct val="150017"/>
              </a:lnSpc>
              <a:spcBef>
                <a:spcPts val="0"/>
              </a:spcBef>
              <a:spcAft>
                <a:spcPts val="0"/>
              </a:spcAft>
              <a:buNone/>
            </a:pPr>
            <a:r>
              <a:rPr b="1" i="0" lang="en-US" sz="2799" u="none" cap="none" strike="noStrike">
                <a:solidFill>
                  <a:srgbClr val="00BF63"/>
                </a:solidFill>
                <a:latin typeface="Quicksand Medium"/>
                <a:ea typeface="Quicksand Medium"/>
                <a:cs typeface="Quicksand Medium"/>
                <a:sym typeface="Quicksand Medium"/>
              </a:rPr>
              <a:t>Sebagai bahan referensi, kode bisa langsung diakses pada :</a:t>
            </a:r>
            <a:endParaRPr/>
          </a:p>
          <a:p>
            <a:pPr indent="0" lvl="0" marL="0" marR="0" rtl="0" algn="ctr">
              <a:lnSpc>
                <a:spcPct val="150017"/>
              </a:lnSpc>
              <a:spcBef>
                <a:spcPts val="0"/>
              </a:spcBef>
              <a:spcAft>
                <a:spcPts val="0"/>
              </a:spcAft>
              <a:buNone/>
            </a:pPr>
            <a:r>
              <a:t/>
            </a:r>
            <a:endParaRPr b="1" i="0" sz="2799" u="none" cap="none" strike="noStrike">
              <a:solidFill>
                <a:srgbClr val="00BF63"/>
              </a:solidFill>
              <a:latin typeface="Quicksand Medium"/>
              <a:ea typeface="Quicksand Medium"/>
              <a:cs typeface="Quicksand Medium"/>
              <a:sym typeface="Quicksand Medium"/>
            </a:endParaRPr>
          </a:p>
          <a:p>
            <a:pPr indent="0" lvl="0" marL="0" marR="0" rtl="0" algn="ctr">
              <a:lnSpc>
                <a:spcPct val="150017"/>
              </a:lnSpc>
              <a:spcBef>
                <a:spcPts val="0"/>
              </a:spcBef>
              <a:spcAft>
                <a:spcPts val="0"/>
              </a:spcAft>
              <a:buNone/>
            </a:pPr>
            <a:r>
              <a:rPr b="1" i="0" lang="en-US" sz="2799" u="sng" cap="none" strike="noStrike">
                <a:solidFill>
                  <a:srgbClr val="00BF63"/>
                </a:solidFill>
                <a:latin typeface="Quicksand Medium"/>
                <a:ea typeface="Quicksand Medium"/>
                <a:cs typeface="Quicksand Medium"/>
                <a:sym typeface="Quicksand Medium"/>
                <a:hlinkClick r:id="rId4">
                  <a:extLst>
                    <a:ext uri="{A12FA001-AC4F-418D-AE19-62706E023703}">
                      <ahyp:hlinkClr val="tx"/>
                    </a:ext>
                  </a:extLst>
                </a:hlinkClick>
              </a:rPr>
              <a:t>-&gt; Model Sortify</a:t>
            </a:r>
            <a:endParaRPr/>
          </a:p>
          <a:p>
            <a:pPr indent="0" lvl="0" marL="0" marR="0" rtl="0" algn="ctr">
              <a:lnSpc>
                <a:spcPct val="150017"/>
              </a:lnSpc>
              <a:spcBef>
                <a:spcPts val="0"/>
              </a:spcBef>
              <a:spcAft>
                <a:spcPts val="0"/>
              </a:spcAft>
              <a:buNone/>
            </a:pPr>
            <a:r>
              <a:rPr b="1" i="0" lang="en-US" sz="2799" u="sng" cap="none" strike="noStrike">
                <a:solidFill>
                  <a:srgbClr val="00BF63"/>
                </a:solidFill>
                <a:latin typeface="Quicksand Medium"/>
                <a:ea typeface="Quicksand Medium"/>
                <a:cs typeface="Quicksand Medium"/>
                <a:sym typeface="Quicksand Medium"/>
                <a:hlinkClick r:id="rId5">
                  <a:extLst>
                    <a:ext uri="{A12FA001-AC4F-418D-AE19-62706E023703}">
                      <ahyp:hlinkClr val="tx"/>
                    </a:ext>
                  </a:extLst>
                </a:hlinkClick>
              </a:rPr>
              <a:t>-&gt; Proses Deploy Sortify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98D8"/>
        </a:solidFill>
      </p:bgPr>
    </p:bg>
    <p:spTree>
      <p:nvGrpSpPr>
        <p:cNvPr id="167" name="Shape 167"/>
        <p:cNvGrpSpPr/>
        <p:nvPr/>
      </p:nvGrpSpPr>
      <p:grpSpPr>
        <a:xfrm>
          <a:off x="0" y="0"/>
          <a:ext cx="0" cy="0"/>
          <a:chOff x="0" y="0"/>
          <a:chExt cx="0" cy="0"/>
        </a:xfrm>
      </p:grpSpPr>
      <p:grpSp>
        <p:nvGrpSpPr>
          <p:cNvPr id="168" name="Google Shape;168;p8"/>
          <p:cNvGrpSpPr/>
          <p:nvPr/>
        </p:nvGrpSpPr>
        <p:grpSpPr>
          <a:xfrm>
            <a:off x="14659649" y="330784"/>
            <a:ext cx="3094493" cy="1279222"/>
            <a:chOff x="0" y="-240391"/>
            <a:chExt cx="4125991" cy="1705630"/>
          </a:xfrm>
        </p:grpSpPr>
        <p:grpSp>
          <p:nvGrpSpPr>
            <p:cNvPr id="169" name="Google Shape;169;p8"/>
            <p:cNvGrpSpPr/>
            <p:nvPr/>
          </p:nvGrpSpPr>
          <p:grpSpPr>
            <a:xfrm>
              <a:off x="0" y="-240391"/>
              <a:ext cx="4125991" cy="1705630"/>
              <a:chOff x="0" y="-66675"/>
              <a:chExt cx="1144388" cy="473075"/>
            </a:xfrm>
          </p:grpSpPr>
          <p:sp>
            <p:nvSpPr>
              <p:cNvPr id="170" name="Google Shape;170;p8"/>
              <p:cNvSpPr/>
              <p:nvPr/>
            </p:nvSpPr>
            <p:spPr>
              <a:xfrm>
                <a:off x="0" y="0"/>
                <a:ext cx="1144388" cy="406400"/>
              </a:xfrm>
              <a:custGeom>
                <a:rect b="b" l="l" r="r" t="t"/>
                <a:pathLst>
                  <a:path extrusionOk="0" h="406400" w="1144388">
                    <a:moveTo>
                      <a:pt x="144322" y="0"/>
                    </a:moveTo>
                    <a:lnTo>
                      <a:pt x="1000066" y="0"/>
                    </a:lnTo>
                    <a:cubicBezTo>
                      <a:pt x="1079773" y="0"/>
                      <a:pt x="1144388" y="64615"/>
                      <a:pt x="1144388" y="144322"/>
                    </a:cubicBezTo>
                    <a:lnTo>
                      <a:pt x="1144388" y="262078"/>
                    </a:lnTo>
                    <a:cubicBezTo>
                      <a:pt x="1144388" y="341785"/>
                      <a:pt x="1079773" y="406400"/>
                      <a:pt x="1000066" y="406400"/>
                    </a:cubicBezTo>
                    <a:lnTo>
                      <a:pt x="144322" y="406400"/>
                    </a:lnTo>
                    <a:cubicBezTo>
                      <a:pt x="64615" y="406400"/>
                      <a:pt x="0" y="341785"/>
                      <a:pt x="0" y="262078"/>
                    </a:cubicBezTo>
                    <a:lnTo>
                      <a:pt x="0" y="144322"/>
                    </a:lnTo>
                    <a:cubicBezTo>
                      <a:pt x="0" y="64615"/>
                      <a:pt x="64615" y="0"/>
                      <a:pt x="144322" y="0"/>
                    </a:cubicBezTo>
                    <a:close/>
                  </a:path>
                </a:pathLst>
              </a:custGeom>
              <a:solidFill>
                <a:srgbClr val="27272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8"/>
              <p:cNvSpPr txBox="1"/>
              <p:nvPr/>
            </p:nvSpPr>
            <p:spPr>
              <a:xfrm>
                <a:off x="0" y="-66675"/>
                <a:ext cx="1144388" cy="473075"/>
              </a:xfrm>
              <a:prstGeom prst="rect">
                <a:avLst/>
              </a:prstGeom>
              <a:noFill/>
              <a:ln>
                <a:noFill/>
              </a:ln>
            </p:spPr>
            <p:txBody>
              <a:bodyPr anchorCtr="0" anchor="ctr" bIns="50800" lIns="50800" spcFirstLastPara="1" rIns="50800" wrap="square" tIns="50800">
                <a:noAutofit/>
              </a:bodyPr>
              <a:lstStyle/>
              <a:p>
                <a:pPr indent="0" lvl="0" marL="0" marR="0" rtl="0" algn="ctr">
                  <a:lnSpc>
                    <a:spcPct val="147777"/>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72" name="Google Shape;172;p8"/>
            <p:cNvSpPr/>
            <p:nvPr/>
          </p:nvSpPr>
          <p:spPr>
            <a:xfrm>
              <a:off x="123655" y="119324"/>
              <a:ext cx="3878682" cy="1226592"/>
            </a:xfrm>
            <a:custGeom>
              <a:rect b="b" l="l" r="r" t="t"/>
              <a:pathLst>
                <a:path extrusionOk="0" h="1226592" w="3878682">
                  <a:moveTo>
                    <a:pt x="0" y="0"/>
                  </a:moveTo>
                  <a:lnTo>
                    <a:pt x="3878681" y="0"/>
                  </a:lnTo>
                  <a:lnTo>
                    <a:pt x="3878681" y="1226591"/>
                  </a:lnTo>
                  <a:lnTo>
                    <a:pt x="0" y="1226591"/>
                  </a:lnTo>
                  <a:lnTo>
                    <a:pt x="0" y="0"/>
                  </a:lnTo>
                  <a:close/>
                </a:path>
              </a:pathLst>
            </a:custGeom>
            <a:blipFill rotWithShape="1">
              <a:blip r:embed="rId3">
                <a:alphaModFix/>
              </a:blip>
              <a:stretch>
                <a:fillRect b="0" l="0" r="0" t="0"/>
              </a:stretch>
            </a:blipFill>
            <a:ln>
              <a:noFill/>
            </a:ln>
          </p:spPr>
        </p:sp>
      </p:grpSp>
      <p:sp>
        <p:nvSpPr>
          <p:cNvPr id="173" name="Google Shape;173;p8"/>
          <p:cNvSpPr txBox="1"/>
          <p:nvPr/>
        </p:nvSpPr>
        <p:spPr>
          <a:xfrm>
            <a:off x="1599794" y="511077"/>
            <a:ext cx="15088411" cy="1219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8000" u="none" cap="none" strike="noStrike">
                <a:solidFill>
                  <a:srgbClr val="272727"/>
                </a:solidFill>
                <a:latin typeface="Shrikhand"/>
                <a:ea typeface="Shrikhand"/>
                <a:cs typeface="Shrikhand"/>
                <a:sym typeface="Shrikhand"/>
              </a:rPr>
              <a:t>Video Demo</a:t>
            </a:r>
            <a:endParaRPr/>
          </a:p>
        </p:txBody>
      </p:sp>
      <p:sp>
        <p:nvSpPr>
          <p:cNvPr id="174" name="Google Shape;174;p8"/>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4">
              <a:alphaModFix/>
            </a:blip>
            <a:stretch>
              <a:fillRect b="0" l="0" r="0" t="0"/>
            </a:stretch>
          </a:blipFill>
          <a:ln>
            <a:noFill/>
          </a:ln>
        </p:spPr>
      </p:sp>
      <p:sp>
        <p:nvSpPr>
          <p:cNvPr id="175" name="Google Shape;175;p8"/>
          <p:cNvSpPr txBox="1"/>
          <p:nvPr/>
        </p:nvSpPr>
        <p:spPr>
          <a:xfrm>
            <a:off x="3775427" y="4587240"/>
            <a:ext cx="10737145" cy="1026795"/>
          </a:xfrm>
          <a:prstGeom prst="rect">
            <a:avLst/>
          </a:prstGeom>
          <a:noFill/>
          <a:ln>
            <a:noFill/>
          </a:ln>
        </p:spPr>
        <p:txBody>
          <a:bodyPr anchorCtr="0" anchor="t" bIns="0" lIns="0" spcFirstLastPara="1" rIns="0" wrap="square" tIns="0">
            <a:spAutoFit/>
          </a:bodyPr>
          <a:lstStyle/>
          <a:p>
            <a:pPr indent="0" lvl="0" marL="0" marR="0" rtl="0" algn="ctr">
              <a:lnSpc>
                <a:spcPct val="150017"/>
              </a:lnSpc>
              <a:spcBef>
                <a:spcPts val="0"/>
              </a:spcBef>
              <a:spcAft>
                <a:spcPts val="0"/>
              </a:spcAft>
              <a:buNone/>
            </a:pPr>
            <a:r>
              <a:rPr b="0" i="0" lang="en-US" sz="2799" u="none" cap="none" strike="noStrike">
                <a:solidFill>
                  <a:srgbClr val="121212"/>
                </a:solidFill>
                <a:latin typeface="Quicksand"/>
                <a:ea typeface="Quicksand"/>
                <a:cs typeface="Quicksand"/>
                <a:sym typeface="Quicksand"/>
              </a:rPr>
              <a:t>Berikut adalah video demo web sortify :</a:t>
            </a:r>
            <a:endParaRPr/>
          </a:p>
          <a:p>
            <a:pPr indent="0" lvl="0" marL="0" marR="0" rtl="0" algn="ctr">
              <a:lnSpc>
                <a:spcPct val="150017"/>
              </a:lnSpc>
              <a:spcBef>
                <a:spcPts val="0"/>
              </a:spcBef>
              <a:spcAft>
                <a:spcPts val="0"/>
              </a:spcAft>
              <a:buNone/>
            </a:pPr>
            <a:r>
              <a:rPr b="0" i="0" lang="en-US" sz="2799" u="sng" cap="none" strike="noStrike">
                <a:solidFill>
                  <a:srgbClr val="121212"/>
                </a:solidFill>
                <a:latin typeface="Quicksand"/>
                <a:ea typeface="Quicksand"/>
                <a:cs typeface="Quicksand"/>
                <a:sym typeface="Quicksand"/>
                <a:hlinkClick r:id="rId5">
                  <a:extLst>
                    <a:ext uri="{A12FA001-AC4F-418D-AE19-62706E023703}">
                      <ahyp:hlinkClr val="tx"/>
                    </a:ext>
                  </a:extLst>
                </a:hlinkClick>
              </a:rPr>
              <a:t>VIDEO DEMO AI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598D8"/>
        </a:solidFill>
      </p:bgPr>
    </p:bg>
    <p:spTree>
      <p:nvGrpSpPr>
        <p:cNvPr id="179" name="Shape 179"/>
        <p:cNvGrpSpPr/>
        <p:nvPr/>
      </p:nvGrpSpPr>
      <p:grpSpPr>
        <a:xfrm>
          <a:off x="0" y="0"/>
          <a:ext cx="0" cy="0"/>
          <a:chOff x="0" y="0"/>
          <a:chExt cx="0" cy="0"/>
        </a:xfrm>
      </p:grpSpPr>
      <p:sp>
        <p:nvSpPr>
          <p:cNvPr id="180" name="Google Shape;180;p9"/>
          <p:cNvSpPr txBox="1"/>
          <p:nvPr/>
        </p:nvSpPr>
        <p:spPr>
          <a:xfrm>
            <a:off x="1599794" y="4543425"/>
            <a:ext cx="15088411" cy="12763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0" i="0" lang="en-US" sz="8499" u="none" cap="none" strike="noStrike">
                <a:solidFill>
                  <a:srgbClr val="272727"/>
                </a:solidFill>
                <a:latin typeface="Shrikhand"/>
                <a:ea typeface="Shrikhand"/>
                <a:cs typeface="Shrikhand"/>
                <a:sym typeface="Shrikhand"/>
              </a:rPr>
              <a:t>Thank You</a:t>
            </a:r>
            <a:endParaRPr/>
          </a:p>
        </p:txBody>
      </p:sp>
      <p:sp>
        <p:nvSpPr>
          <p:cNvPr id="181" name="Google Shape;181;p9"/>
          <p:cNvSpPr/>
          <p:nvPr/>
        </p:nvSpPr>
        <p:spPr>
          <a:xfrm>
            <a:off x="511077" y="511077"/>
            <a:ext cx="1035246" cy="1035246"/>
          </a:xfrm>
          <a:custGeom>
            <a:rect b="b" l="l" r="r" t="t"/>
            <a:pathLst>
              <a:path extrusionOk="0" h="1035246" w="1035246">
                <a:moveTo>
                  <a:pt x="0" y="0"/>
                </a:moveTo>
                <a:lnTo>
                  <a:pt x="1035246" y="0"/>
                </a:lnTo>
                <a:lnTo>
                  <a:pt x="1035246" y="1035246"/>
                </a:lnTo>
                <a:lnTo>
                  <a:pt x="0" y="1035246"/>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