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7"/>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88" r:id="rId17"/>
    <p:sldId id="269" r:id="rId18"/>
    <p:sldId id="287"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7772400" cy="10058400"/>
  <p:notesSz cx="6858000" cy="9144000"/>
  <p:embeddedFontLst>
    <p:embeddedFont>
      <p:font typeface="Helvetica Neue" panose="020B0604020202020204"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Open Sans Light" panose="020B0306030504020204" pitchFamily="34" charset="0"/>
      <p:regular r:id="rId46"/>
      <p:bold r:id="rId47"/>
      <p:italic r:id="rId48"/>
      <p:boldItalic r:id="rId49"/>
    </p:embeddedFont>
    <p:embeddedFont>
      <p:font typeface="Source Code Pro" panose="020B0509030403020204" pitchFamily="49"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2106"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4.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2.fntdata"/><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7.fntdata"/><Relationship Id="rId52" Type="http://schemas.openxmlformats.org/officeDocument/2006/relationships/font" Target="fonts/font1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4.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[Samuel H.Mariam &amp; 23/10/2024]</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Lucidchart’s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FF0000"/>
                </a:solidFill>
                <a:highlight>
                  <a:srgbClr val="FFFFFF"/>
                </a:highlight>
                <a:latin typeface="Open Sans"/>
                <a:ea typeface="Open Sans"/>
                <a:cs typeface="Open Sans"/>
                <a:sym typeface="Open Sans"/>
              </a:rPr>
              <a:t>** Replace example screenshot below with your response</a:t>
            </a:r>
            <a:endParaRPr sz="1200" dirty="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4" name="Picture 3">
            <a:extLst>
              <a:ext uri="{FF2B5EF4-FFF2-40B4-BE49-F238E27FC236}">
                <a16:creationId xmlns:a16="http://schemas.microsoft.com/office/drawing/2014/main" id="{023DA28C-2319-21D0-7808-73C2B37DC6CA}"/>
              </a:ext>
            </a:extLst>
          </p:cNvPr>
          <p:cNvPicPr>
            <a:picLocks noChangeAspect="1"/>
          </p:cNvPicPr>
          <p:nvPr/>
        </p:nvPicPr>
        <p:blipFill>
          <a:blip r:embed="rId3"/>
          <a:stretch>
            <a:fillRect/>
          </a:stretch>
        </p:blipFill>
        <p:spPr>
          <a:xfrm>
            <a:off x="671512" y="5751554"/>
            <a:ext cx="6325885" cy="396394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Lucidchart’s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200" dirty="0">
                <a:solidFill>
                  <a:srgbClr val="FF0000"/>
                </a:solidFill>
                <a:highlight>
                  <a:schemeClr val="lt1"/>
                </a:highlight>
                <a:latin typeface="Open Sans"/>
                <a:ea typeface="Open Sans"/>
                <a:cs typeface="Open Sans"/>
                <a:sym typeface="Open Sans"/>
              </a:rPr>
              <a:t>** Replace example screenshot below with your response</a:t>
            </a:r>
            <a:endParaRPr sz="14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481F2C-BF59-3AFE-01D9-15954754FA51}"/>
              </a:ext>
            </a:extLst>
          </p:cNvPr>
          <p:cNvPicPr>
            <a:picLocks noChangeAspect="1"/>
          </p:cNvPicPr>
          <p:nvPr/>
        </p:nvPicPr>
        <p:blipFill>
          <a:blip r:embed="rId2"/>
          <a:stretch>
            <a:fillRect/>
          </a:stretch>
        </p:blipFill>
        <p:spPr>
          <a:xfrm>
            <a:off x="100012" y="2817517"/>
            <a:ext cx="7595511" cy="4637966"/>
          </a:xfrm>
          <a:prstGeom prst="rect">
            <a:avLst/>
          </a:prstGeom>
        </p:spPr>
      </p:pic>
    </p:spTree>
    <p:extLst>
      <p:ext uri="{BB962C8B-B14F-4D97-AF65-F5344CB8AC3E}">
        <p14:creationId xmlns:p14="http://schemas.microsoft.com/office/powerpoint/2010/main" val="20138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Physical</a:t>
            </a:r>
            <a:endParaRPr sz="1900" b="1">
              <a:latin typeface="Open Sans"/>
              <a:ea typeface="Open Sans"/>
              <a:cs typeface="Open Sans"/>
              <a:sym typeface="Open Sans"/>
            </a:endParaRPr>
          </a:p>
          <a:p>
            <a:pPr marL="45720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5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28579F-A6FF-DE82-D850-E0F2F9F5127C}"/>
              </a:ext>
            </a:extLst>
          </p:cNvPr>
          <p:cNvPicPr>
            <a:picLocks noChangeAspect="1"/>
          </p:cNvPicPr>
          <p:nvPr/>
        </p:nvPicPr>
        <p:blipFill>
          <a:blip r:embed="rId2"/>
          <a:stretch>
            <a:fillRect/>
          </a:stretch>
        </p:blipFill>
        <p:spPr>
          <a:xfrm>
            <a:off x="0" y="2484341"/>
            <a:ext cx="7772400" cy="5089718"/>
          </a:xfrm>
          <a:prstGeom prst="rect">
            <a:avLst/>
          </a:prstGeom>
        </p:spPr>
      </p:pic>
    </p:spTree>
    <p:extLst>
      <p:ext uri="{BB962C8B-B14F-4D97-AF65-F5344CB8AC3E}">
        <p14:creationId xmlns:p14="http://schemas.microsoft.com/office/powerpoint/2010/main" val="2047192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dirty="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D1E627C2-AA9F-200E-9B61-47A55DF726EF}"/>
              </a:ext>
            </a:extLst>
          </p:cNvPr>
          <p:cNvPicPr>
            <a:picLocks noChangeAspect="1"/>
          </p:cNvPicPr>
          <p:nvPr/>
        </p:nvPicPr>
        <p:blipFill>
          <a:blip r:embed="rId3"/>
          <a:stretch>
            <a:fillRect/>
          </a:stretch>
        </p:blipFill>
        <p:spPr>
          <a:xfrm>
            <a:off x="183455" y="5663926"/>
            <a:ext cx="7405489" cy="405871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0DD12FF7-21EF-3941-BB3F-5B0A91E3EC89}"/>
              </a:ext>
            </a:extLst>
          </p:cNvPr>
          <p:cNvPicPr>
            <a:picLocks noChangeAspect="1"/>
          </p:cNvPicPr>
          <p:nvPr/>
        </p:nvPicPr>
        <p:blipFill>
          <a:blip r:embed="rId3"/>
          <a:stretch>
            <a:fillRect/>
          </a:stretch>
        </p:blipFill>
        <p:spPr>
          <a:xfrm>
            <a:off x="264604" y="4826292"/>
            <a:ext cx="7100601" cy="46248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  </a:t>
            </a:r>
            <a:r>
              <a:rPr lang="en" sz="1500" b="1">
                <a:solidFill>
                  <a:srgbClr val="2E3D49"/>
                </a:solidFill>
                <a:highlight>
                  <a:srgbClr val="FFFFFF"/>
                </a:highlight>
                <a:latin typeface="Open Sans"/>
                <a:ea typeface="Open Sans"/>
                <a:cs typeface="Open Sans"/>
                <a:sym typeface="Open Sans"/>
              </a:rPr>
              <a:t>   Business requirement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rgbClr val="FFFFFF"/>
                </a:highlight>
                <a:latin typeface="Open Sans"/>
                <a:ea typeface="Open Sans"/>
                <a:cs typeface="Open Sans"/>
                <a:sym typeface="Open Sans"/>
              </a:rPr>
              <a:t>Dataset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chemeClr val="lt1"/>
                </a:highlight>
                <a:latin typeface="Open Sans"/>
                <a:ea typeface="Open Sans"/>
                <a:cs typeface="Open Sans"/>
                <a:sym typeface="Open Sans"/>
              </a:rPr>
              <a:t>IT Department Best Practices</a:t>
            </a:r>
            <a:endParaRPr sz="1500" b="1">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5A0C1F76-9405-9E29-FAAD-AB75BFFC48A0}"/>
              </a:ext>
            </a:extLst>
          </p:cNvPr>
          <p:cNvPicPr>
            <a:picLocks noChangeAspect="1"/>
          </p:cNvPicPr>
          <p:nvPr/>
        </p:nvPicPr>
        <p:blipFill>
          <a:blip r:embed="rId3"/>
          <a:stretch>
            <a:fillRect/>
          </a:stretch>
        </p:blipFill>
        <p:spPr>
          <a:xfrm>
            <a:off x="1154446" y="4349432"/>
            <a:ext cx="5182060" cy="55415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2D920146-75A7-DC25-6180-6C05B1275B45}"/>
              </a:ext>
            </a:extLst>
          </p:cNvPr>
          <p:cNvPicPr>
            <a:picLocks noChangeAspect="1"/>
          </p:cNvPicPr>
          <p:nvPr/>
        </p:nvPicPr>
        <p:blipFill>
          <a:blip r:embed="rId3"/>
          <a:stretch>
            <a:fillRect/>
          </a:stretch>
        </p:blipFill>
        <p:spPr>
          <a:xfrm>
            <a:off x="1290192" y="4492932"/>
            <a:ext cx="4882007" cy="53497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EF8E6412-CE8B-C04C-C3CF-B44B440B0236}"/>
              </a:ext>
            </a:extLst>
          </p:cNvPr>
          <p:cNvPicPr>
            <a:picLocks noChangeAspect="1"/>
          </p:cNvPicPr>
          <p:nvPr/>
        </p:nvPicPr>
        <p:blipFill>
          <a:blip r:embed="rId3"/>
          <a:stretch>
            <a:fillRect/>
          </a:stretch>
        </p:blipFill>
        <p:spPr>
          <a:xfrm>
            <a:off x="1194953" y="4447731"/>
            <a:ext cx="5070115" cy="51945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A03F479C-13C9-B150-54FC-4DE00301F210}"/>
              </a:ext>
            </a:extLst>
          </p:cNvPr>
          <p:cNvPicPr>
            <a:picLocks noChangeAspect="1"/>
          </p:cNvPicPr>
          <p:nvPr/>
        </p:nvPicPr>
        <p:blipFill>
          <a:blip r:embed="rId3"/>
          <a:stretch>
            <a:fillRect/>
          </a:stretch>
        </p:blipFill>
        <p:spPr>
          <a:xfrm>
            <a:off x="768724" y="5350432"/>
            <a:ext cx="6020640" cy="34009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4225DF65-2F98-9530-A302-A3FF7255A7B0}"/>
              </a:ext>
            </a:extLst>
          </p:cNvPr>
          <p:cNvPicPr>
            <a:picLocks noChangeAspect="1"/>
          </p:cNvPicPr>
          <p:nvPr/>
        </p:nvPicPr>
        <p:blipFill>
          <a:blip r:embed="rId3"/>
          <a:stretch>
            <a:fillRect/>
          </a:stretch>
        </p:blipFill>
        <p:spPr>
          <a:xfrm>
            <a:off x="230240" y="6355962"/>
            <a:ext cx="7262947" cy="135214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0" lvl="0" indent="0" algn="l" rtl="0">
              <a:spcBef>
                <a:spcPts val="1600"/>
              </a:spcBef>
              <a:spcAft>
                <a:spcPts val="0"/>
              </a:spcAft>
              <a:buNone/>
            </a:pPr>
            <a:r>
              <a:rPr lang="en" sz="1900" b="1" dirty="0">
                <a:solidFill>
                  <a:srgbClr val="FF0000"/>
                </a:solidFill>
                <a:latin typeface="Open Sans"/>
                <a:ea typeface="Open Sans"/>
                <a:cs typeface="Open Sans"/>
                <a:sym typeface="Open Sans"/>
              </a:rPr>
              <a:t>** answer in a short paragraph, how you would apply table security to restrict access to employee salaries</a:t>
            </a:r>
            <a:endParaRPr sz="1900" b="1" dirty="0">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r>
              <a:rPr lang="en-GB" sz="1800" dirty="0">
                <a:latin typeface="Calibri" panose="020F0502020204030204" pitchFamily="34" charset="0"/>
                <a:cs typeface="Calibri" panose="020F0502020204030204" pitchFamily="34" charset="0"/>
              </a:rPr>
              <a:t>The easiest way would be to create views excluding sensitive columns and grant access to these views instead of the base table. Given the requirements we can create two roles, one General Employees and the other for HR &amp; Management, and grant the required permissions to these two roles.</a:t>
            </a:r>
            <a:endParaRPr sz="1800" dirty="0">
              <a:latin typeface="Calibri" panose="020F0502020204030204" pitchFamily="34" charset="0"/>
              <a:cs typeface="Calibri" panose="020F0502020204030204" pitchFamily="34" charset="0"/>
            </a:endParaRPr>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Business Requirement</a:t>
            </a:r>
            <a:endParaRPr dirty="0"/>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rtl="0">
              <a:lnSpc>
                <a:spcPct val="100000"/>
              </a:lnSpc>
              <a:spcBef>
                <a:spcPts val="1600"/>
              </a:spcBef>
              <a:spcAft>
                <a:spcPts val="0"/>
              </a:spcAft>
              <a:buClr>
                <a:schemeClr val="dk1"/>
              </a:buClr>
              <a:buSzPts val="1100"/>
              <a:buFont typeface="Arial"/>
              <a:buNone/>
            </a:pPr>
            <a:r>
              <a:rPr lang="en-GB" sz="1400" i="0" dirty="0">
                <a:solidFill>
                  <a:schemeClr val="tx1"/>
                </a:solidFill>
                <a:effectLst/>
                <a:latin typeface="Calibri" panose="020F0502020204030204" pitchFamily="34" charset="0"/>
                <a:cs typeface="Calibri" panose="020F0502020204030204" pitchFamily="34" charset="0"/>
              </a:rPr>
              <a:t>The business partner, Sarah Collins (Head of HR), is requesting to convert the current HR Excel spreadsheet into a secure, manageable database. This is to ensure data integrity,      data security, and scalability as the company grows.</a:t>
            </a:r>
            <a:r>
              <a:rPr lang="en-GB" sz="1100" b="1" i="0" dirty="0">
                <a:solidFill>
                  <a:srgbClr val="F2DDCC"/>
                </a:solidFill>
                <a:effectLst/>
                <a:latin typeface="Calibri" panose="020F0502020204030204" pitchFamily="34" charset="0"/>
                <a:cs typeface="Calibri" panose="020F0502020204030204" pitchFamily="34" charset="0"/>
              </a:rPr>
              <a:t>.</a:t>
            </a:r>
            <a:endParaRPr sz="1700" b="1" dirty="0">
              <a:latin typeface="Calibri" panose="020F0502020204030204" pitchFamily="34" charset="0"/>
              <a:cs typeface="Calibri" panose="020F0502020204030204" pitchFamily="34" charset="0"/>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sz="1900" b="1" dirty="0">
              <a:solidFill>
                <a:srgbClr val="000000"/>
              </a:solidFill>
              <a:latin typeface="Arial"/>
              <a:ea typeface="Arial"/>
              <a:cs typeface="Arial"/>
              <a:sym typeface="Arial"/>
            </a:endParaRPr>
          </a:p>
          <a:p>
            <a:pPr marL="457200" lvl="0" indent="0" algn="l" rtl="0">
              <a:spcBef>
                <a:spcPts val="1200"/>
              </a:spcBef>
              <a:spcAft>
                <a:spcPts val="0"/>
              </a:spcAft>
              <a:buNone/>
            </a:pPr>
            <a:r>
              <a:rPr lang="en-GB" sz="1400" b="0" i="0" dirty="0">
                <a:solidFill>
                  <a:schemeClr val="tx1"/>
                </a:solidFill>
                <a:effectLst/>
                <a:latin typeface="Calibri" panose="020F0502020204030204" pitchFamily="34" charset="0"/>
                <a:cs typeface="Calibri" panose="020F0502020204030204" pitchFamily="34" charset="0"/>
              </a:rPr>
              <a:t>Currently, employee information is managed using a shared Excel spreadsheet. This           method is becoming problematic due to the rapid growth of the company, risking data        integrity and security.</a:t>
            </a:r>
            <a:endParaRPr sz="1400" dirty="0">
              <a:solidFill>
                <a:schemeClr val="tx1"/>
              </a:solidFill>
              <a:latin typeface="Calibri" panose="020F0502020204030204" pitchFamily="34" charset="0"/>
              <a:ea typeface="Arial"/>
              <a:cs typeface="Calibri" panose="020F0502020204030204" pitchFamily="34" charset="0"/>
              <a:sym typeface="Arial"/>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available:</a:t>
            </a:r>
            <a:endParaRPr sz="1900" b="1" dirty="0">
              <a:latin typeface="Open Sans"/>
              <a:ea typeface="Open Sans"/>
              <a:cs typeface="Open Sans"/>
              <a:sym typeface="Open Sans"/>
            </a:endParaRPr>
          </a:p>
          <a:p>
            <a:pPr marL="457200" lvl="1" indent="0">
              <a:buNone/>
            </a:pPr>
            <a:r>
              <a:rPr lang="en-GB" sz="1400" b="0" i="0" dirty="0">
                <a:solidFill>
                  <a:schemeClr val="tx1"/>
                </a:solidFill>
                <a:effectLst/>
                <a:latin typeface="Calibri" panose="020F0502020204030204" pitchFamily="34" charset="0"/>
                <a:cs typeface="Calibri" panose="020F0502020204030204" pitchFamily="34" charset="0"/>
              </a:rPr>
              <a:t>The business currently has employee data, including sensitive information like salaries,      personal details, employment history, etc., all stored in the shared spreadsheet.</a:t>
            </a:r>
            <a:endParaRPr sz="1400" dirty="0">
              <a:solidFill>
                <a:schemeClr val="tx1"/>
              </a:solidFill>
              <a:latin typeface="Calibri" panose="020F0502020204030204" pitchFamily="34" charset="0"/>
              <a:cs typeface="Calibri" panose="020F0502020204030204" pitchFamily="34" charset="0"/>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Additional data requests: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400" b="0" i="0" dirty="0">
                <a:solidFill>
                  <a:schemeClr val="tx1"/>
                </a:solidFill>
                <a:effectLst/>
                <a:latin typeface="Calibri" panose="020F0502020204030204" pitchFamily="34" charset="0"/>
                <a:cs typeface="Calibri" panose="020F0502020204030204" pitchFamily="34" charset="0"/>
              </a:rPr>
              <a:t>Yes, the user has future data requests. The database should interface with the payroll        department’s system to integrate employee attendance and paid time off information.</a:t>
            </a:r>
            <a:endParaRPr sz="1400" dirty="0">
              <a:solidFill>
                <a:schemeClr val="tx1"/>
              </a:solidFill>
              <a:latin typeface="Calibri" panose="020F0502020204030204" pitchFamily="34" charset="0"/>
              <a:cs typeface="Calibri" panose="020F0502020204030204" pitchFamily="34" charset="0"/>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400" b="0" i="0" dirty="0">
                <a:solidFill>
                  <a:schemeClr val="tx1"/>
                </a:solidFill>
                <a:effectLst/>
                <a:latin typeface="Calibri" panose="020F0502020204030204" pitchFamily="34" charset="0"/>
                <a:cs typeface="Calibri" panose="020F0502020204030204" pitchFamily="34" charset="0"/>
              </a:rPr>
              <a:t>The HR department will own and manage the data in the database.</a:t>
            </a:r>
          </a:p>
          <a:p>
            <a:pPr marL="457200" lvl="0" indent="0" algn="l" rtl="0">
              <a:lnSpc>
                <a:spcPct val="100000"/>
              </a:lnSpc>
              <a:spcBef>
                <a:spcPts val="1600"/>
              </a:spcBef>
              <a:spcAft>
                <a:spcPts val="0"/>
              </a:spcAft>
              <a:buNone/>
            </a:pPr>
            <a:endParaRPr sz="1400" dirty="0">
              <a:solidFill>
                <a:schemeClr val="tx1"/>
              </a:solidFill>
              <a:latin typeface="Calibri" panose="020F0502020204030204" pitchFamily="34" charset="0"/>
              <a:cs typeface="Calibri" panose="020F0502020204030204" pitchFamily="34" charset="0"/>
            </a:endParaRPr>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781050" lvl="1" indent="-285750">
              <a:lnSpc>
                <a:spcPct val="100000"/>
              </a:lnSpc>
            </a:pPr>
            <a:r>
              <a:rPr lang="en-GB" sz="1400" b="1" i="0" dirty="0">
                <a:solidFill>
                  <a:schemeClr val="tx1"/>
                </a:solidFill>
                <a:effectLst/>
                <a:latin typeface="Calibri" panose="020F0502020204030204" pitchFamily="34" charset="0"/>
                <a:cs typeface="Calibri" panose="020F0502020204030204" pitchFamily="34" charset="0"/>
              </a:rPr>
              <a:t>Read-Only Access</a:t>
            </a:r>
            <a:r>
              <a:rPr lang="en-GB" sz="1400" b="0" i="0" dirty="0">
                <a:solidFill>
                  <a:schemeClr val="tx1"/>
                </a:solidFill>
                <a:effectLst/>
                <a:latin typeface="Calibri" panose="020F0502020204030204" pitchFamily="34" charset="0"/>
                <a:cs typeface="Calibri" panose="020F0502020204030204" pitchFamily="34" charset="0"/>
              </a:rPr>
              <a:t>: Most employees with domain login (90% of users).</a:t>
            </a:r>
          </a:p>
          <a:p>
            <a:pPr marL="781050" lvl="1" indent="-285750">
              <a:lnSpc>
                <a:spcPct val="100000"/>
              </a:lnSpc>
            </a:pPr>
            <a:r>
              <a:rPr lang="en-GB" sz="1400" b="1" i="0" dirty="0">
                <a:solidFill>
                  <a:schemeClr val="tx1"/>
                </a:solidFill>
                <a:effectLst/>
                <a:latin typeface="Calibri" panose="020F0502020204030204" pitchFamily="34" charset="0"/>
                <a:cs typeface="Calibri" panose="020F0502020204030204" pitchFamily="34" charset="0"/>
              </a:rPr>
              <a:t>Restricted Access</a:t>
            </a:r>
            <a:r>
              <a:rPr lang="en-GB" sz="1400" b="0" i="0" dirty="0">
                <a:solidFill>
                  <a:schemeClr val="tx1"/>
                </a:solidFill>
                <a:effectLst/>
                <a:latin typeface="Calibri" panose="020F0502020204030204" pitchFamily="34" charset="0"/>
                <a:cs typeface="Calibri" panose="020F0502020204030204" pitchFamily="34" charset="0"/>
              </a:rPr>
              <a:t>: HR and management level employees will have write access and access to sensitive data (like salaries).</a:t>
            </a:r>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400" b="0" i="0" dirty="0">
                <a:solidFill>
                  <a:schemeClr val="tx1"/>
                </a:solidFill>
                <a:effectLst/>
                <a:latin typeface="Calibri" panose="020F0502020204030204" pitchFamily="34" charset="0"/>
                <a:cs typeface="Calibri" panose="020F0502020204030204" pitchFamily="34" charset="0"/>
              </a:rPr>
              <a:t>The database is expected to start with a significant number of rows, currently                        accommodating 200 employees. Considering the projected growth of 20% per year over     the next five years, and potential future integrations, it should be prepared to handle over 1K rows.</a:t>
            </a:r>
            <a:endParaRPr sz="1400" dirty="0">
              <a:solidFill>
                <a:schemeClr val="tx1"/>
              </a:solidFill>
              <a:latin typeface="Calibri" panose="020F0502020204030204" pitchFamily="34" charset="0"/>
              <a:cs typeface="Calibri" panose="020F0502020204030204" pitchFamily="34" charset="0"/>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400" b="0" i="0" dirty="0">
                <a:solidFill>
                  <a:schemeClr val="tx1"/>
                </a:solidFill>
                <a:effectLst/>
                <a:latin typeface="Calibri" panose="020F0502020204030204" pitchFamily="34" charset="0"/>
                <a:cs typeface="Calibri" panose="020F0502020204030204" pitchFamily="34" charset="0"/>
              </a:rPr>
              <a:t>The employee data is expected to grow by about 20% per year.</a:t>
            </a:r>
            <a:endParaRPr sz="1400" b="1" dirty="0">
              <a:solidFill>
                <a:schemeClr val="tx1"/>
              </a:solidFill>
              <a:latin typeface="Calibri" panose="020F0502020204030204" pitchFamily="34" charset="0"/>
              <a:ea typeface="Open Sans"/>
              <a:cs typeface="Calibri" panose="020F0502020204030204" pitchFamily="34" charset="0"/>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GB" sz="1400" b="0" i="0" dirty="0">
                <a:solidFill>
                  <a:schemeClr val="tx1"/>
                </a:solidFill>
                <a:effectLst/>
                <a:latin typeface="Calibri" panose="020F0502020204030204" pitchFamily="34" charset="0"/>
                <a:cs typeface="Calibri" panose="020F0502020204030204" pitchFamily="34" charset="0"/>
              </a:rPr>
              <a:t>Yes, sensitive data includes employee salaries, which should be restricted from general       access and only visible to HR and management level employees.</a:t>
            </a:r>
            <a:endParaRPr sz="1400" b="1" dirty="0">
              <a:solidFill>
                <a:schemeClr val="tx1"/>
              </a:solidFill>
              <a:latin typeface="Calibri" panose="020F0502020204030204" pitchFamily="34" charset="0"/>
              <a:ea typeface="Open Sans"/>
              <a:cs typeface="Calibri" panose="020F0502020204030204" pitchFamily="34" charset="0"/>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p>
          <a:p>
            <a:pPr marL="781050" lvl="1" indent="-285750"/>
            <a:r>
              <a:rPr lang="en-GB" sz="1400" b="1" i="0" dirty="0">
                <a:solidFill>
                  <a:schemeClr val="tx1"/>
                </a:solidFill>
                <a:effectLst/>
                <a:latin typeface="Calibri" panose="020F0502020204030204" pitchFamily="34" charset="0"/>
                <a:cs typeface="Calibri" panose="020F0502020204030204" pitchFamily="34" charset="0"/>
              </a:rPr>
              <a:t>Security</a:t>
            </a:r>
            <a:r>
              <a:rPr lang="en-GB" sz="1400" b="0" i="0" dirty="0">
                <a:solidFill>
                  <a:schemeClr val="tx1"/>
                </a:solidFill>
                <a:effectLst/>
                <a:latin typeface="Calibri" panose="020F0502020204030204" pitchFamily="34" charset="0"/>
                <a:cs typeface="Calibri" panose="020F0502020204030204" pitchFamily="34" charset="0"/>
              </a:rPr>
              <a:t>: Protect sensitive employee information from unauthorized access.</a:t>
            </a:r>
          </a:p>
          <a:p>
            <a:pPr marL="781050" lvl="1" indent="-285750"/>
            <a:r>
              <a:rPr lang="en-GB" sz="1400" b="1" i="0" dirty="0">
                <a:solidFill>
                  <a:schemeClr val="tx1"/>
                </a:solidFill>
                <a:effectLst/>
                <a:latin typeface="Calibri" panose="020F0502020204030204" pitchFamily="34" charset="0"/>
                <a:cs typeface="Calibri" panose="020F0502020204030204" pitchFamily="34" charset="0"/>
              </a:rPr>
              <a:t>Scalability</a:t>
            </a:r>
            <a:r>
              <a:rPr lang="en-GB" sz="1400" b="0" i="0" dirty="0">
                <a:solidFill>
                  <a:schemeClr val="tx1"/>
                </a:solidFill>
                <a:effectLst/>
                <a:latin typeface="Calibri" panose="020F0502020204030204" pitchFamily="34" charset="0"/>
                <a:cs typeface="Calibri" panose="020F0502020204030204" pitchFamily="34" charset="0"/>
              </a:rPr>
              <a:t>: The shared Excel spreadsheet method is not scalable with the company’s  projected growth.</a:t>
            </a:r>
          </a:p>
          <a:p>
            <a:pPr marL="781050" lvl="1" indent="-285750"/>
            <a:r>
              <a:rPr lang="en-GB" sz="1400" b="1" dirty="0">
                <a:solidFill>
                  <a:schemeClr val="tx1"/>
                </a:solidFill>
                <a:latin typeface="Calibri" panose="020F0502020204030204" pitchFamily="34" charset="0"/>
                <a:cs typeface="Calibri" panose="020F0502020204030204" pitchFamily="34" charset="0"/>
              </a:rPr>
              <a:t>Integrity</a:t>
            </a:r>
            <a:r>
              <a:rPr lang="en-GB" sz="1400" dirty="0">
                <a:solidFill>
                  <a:schemeClr val="tx1"/>
                </a:solidFill>
                <a:latin typeface="Calibri" panose="020F0502020204030204" pitchFamily="34" charset="0"/>
                <a:cs typeface="Calibri" panose="020F0502020204030204" pitchFamily="34" charset="0"/>
              </a:rPr>
              <a:t>: Ensure the integrity of the data.</a:t>
            </a:r>
            <a:endParaRPr lang="en-GB" sz="1400" b="0" i="0" dirty="0">
              <a:solidFill>
                <a:schemeClr val="tx1"/>
              </a:solidFill>
              <a:effectLst/>
              <a:latin typeface="Calibri" panose="020F0502020204030204" pitchFamily="34" charset="0"/>
              <a:cs typeface="Calibri" panose="020F0502020204030204" pitchFamily="34" charset="0"/>
            </a:endParaRPr>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781050" lvl="1" indent="-285750"/>
            <a:r>
              <a:rPr lang="en-GB" sz="1400" b="1" i="0" dirty="0">
                <a:solidFill>
                  <a:schemeClr val="tx1"/>
                </a:solidFill>
                <a:effectLst/>
                <a:latin typeface="Calibri" panose="020F0502020204030204" pitchFamily="34" charset="0"/>
                <a:cs typeface="Calibri" panose="020F0502020204030204" pitchFamily="34" charset="0"/>
              </a:rPr>
              <a:t>Tables</a:t>
            </a:r>
            <a:r>
              <a:rPr lang="en-GB" sz="1400" b="0" i="0" dirty="0">
                <a:solidFill>
                  <a:schemeClr val="tx1"/>
                </a:solidFill>
                <a:effectLst/>
                <a:latin typeface="Calibri" panose="020F0502020204030204" pitchFamily="34" charset="0"/>
                <a:cs typeface="Calibri" panose="020F0502020204030204" pitchFamily="34" charset="0"/>
              </a:rPr>
              <a:t>: Employees, Salaries, Attendance, PTO, Departments.</a:t>
            </a:r>
          </a:p>
          <a:p>
            <a:pPr marL="781050" lvl="1" indent="-285750"/>
            <a:r>
              <a:rPr lang="en-GB" sz="1400" b="1" i="0" dirty="0">
                <a:solidFill>
                  <a:schemeClr val="tx1"/>
                </a:solidFill>
                <a:effectLst/>
                <a:latin typeface="Calibri" panose="020F0502020204030204" pitchFamily="34" charset="0"/>
                <a:cs typeface="Calibri" panose="020F0502020204030204" pitchFamily="34" charset="0"/>
              </a:rPr>
              <a:t>Views</a:t>
            </a:r>
            <a:r>
              <a:rPr lang="en-GB" sz="1400" b="0" i="0" dirty="0">
                <a:solidFill>
                  <a:schemeClr val="tx1"/>
                </a:solidFill>
                <a:effectLst/>
                <a:latin typeface="Calibri" panose="020F0502020204030204" pitchFamily="34" charset="0"/>
                <a:cs typeface="Calibri" panose="020F0502020204030204" pitchFamily="34" charset="0"/>
              </a:rPr>
              <a:t>: Non-sensitive employee data view for general read-only access.</a:t>
            </a:r>
          </a:p>
          <a:p>
            <a:pPr marL="781050" lvl="1" indent="-285750"/>
            <a:r>
              <a:rPr lang="en-GB" sz="1400" b="1" i="0" dirty="0">
                <a:solidFill>
                  <a:schemeClr val="tx1"/>
                </a:solidFill>
                <a:effectLst/>
                <a:latin typeface="Calibri" panose="020F0502020204030204" pitchFamily="34" charset="0"/>
                <a:cs typeface="Calibri" panose="020F0502020204030204" pitchFamily="34" charset="0"/>
              </a:rPr>
              <a:t>Stored Procedures</a:t>
            </a:r>
            <a:r>
              <a:rPr lang="en-GB" sz="1400" b="0" i="0" dirty="0">
                <a:solidFill>
                  <a:schemeClr val="tx1"/>
                </a:solidFill>
                <a:effectLst/>
                <a:latin typeface="Calibri" panose="020F0502020204030204" pitchFamily="34" charset="0"/>
                <a:cs typeface="Calibri" panose="020F0502020204030204" pitchFamily="34" charset="0"/>
              </a:rPr>
              <a:t>: Procedures for HR management tasks and data backups.</a:t>
            </a:r>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95300" lvl="1" indent="0">
              <a:buNone/>
            </a:pPr>
            <a:r>
              <a:rPr lang="en-GB" sz="1400" b="0" i="0" dirty="0">
                <a:solidFill>
                  <a:schemeClr val="tx1"/>
                </a:solidFill>
                <a:effectLst/>
                <a:latin typeface="Calibri" panose="020F0502020204030204" pitchFamily="34" charset="0"/>
                <a:cs typeface="Calibri" panose="020F0502020204030204" pitchFamily="34" charset="0"/>
              </a:rPr>
              <a:t>Based on the information provided:</a:t>
            </a:r>
          </a:p>
          <a:p>
            <a:pPr marL="781050" lvl="1" indent="-285750"/>
            <a:r>
              <a:rPr lang="en-GB" sz="1400" b="1" i="0" dirty="0">
                <a:solidFill>
                  <a:schemeClr val="tx1"/>
                </a:solidFill>
                <a:effectLst/>
                <a:latin typeface="Calibri" panose="020F0502020204030204" pitchFamily="34" charset="0"/>
                <a:cs typeface="Calibri" panose="020F0502020204030204" pitchFamily="34" charset="0"/>
              </a:rPr>
              <a:t>ETL</a:t>
            </a:r>
            <a:r>
              <a:rPr lang="en-GB" sz="1400" b="0" i="0" dirty="0">
                <a:solidFill>
                  <a:schemeClr val="tx1"/>
                </a:solidFill>
                <a:effectLst/>
                <a:latin typeface="Calibri" panose="020F0502020204030204" pitchFamily="34" charset="0"/>
                <a:cs typeface="Calibri" panose="020F0502020204030204" pitchFamily="34" charset="0"/>
              </a:rPr>
              <a:t>: Recommended for initial setup to migrate data from the current spreadsheet to   the new database.</a:t>
            </a:r>
          </a:p>
          <a:p>
            <a:pPr marL="781050" lvl="1" indent="-285750"/>
            <a:r>
              <a:rPr lang="en-GB" sz="1400" b="1" i="0" dirty="0">
                <a:solidFill>
                  <a:schemeClr val="tx1"/>
                </a:solidFill>
                <a:effectLst/>
                <a:latin typeface="Calibri" panose="020F0502020204030204" pitchFamily="34" charset="0"/>
                <a:cs typeface="Calibri" panose="020F0502020204030204" pitchFamily="34" charset="0"/>
              </a:rPr>
              <a:t>Direct Feed</a:t>
            </a:r>
            <a:r>
              <a:rPr lang="en-GB" sz="1400" b="0" i="0" dirty="0">
                <a:solidFill>
                  <a:schemeClr val="tx1"/>
                </a:solidFill>
                <a:effectLst/>
                <a:latin typeface="Calibri" panose="020F0502020204030204" pitchFamily="34" charset="0"/>
                <a:cs typeface="Calibri" panose="020F0502020204030204" pitchFamily="34" charset="0"/>
              </a:rPr>
              <a:t>: For future integration with payroll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Technical Requirement</a:t>
            </a:r>
            <a:endParaRPr dirty="0"/>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95300" lvl="1" indent="0">
              <a:buNone/>
            </a:pPr>
            <a:r>
              <a:rPr lang="en-GB" sz="1400" b="1" i="0" dirty="0">
                <a:solidFill>
                  <a:schemeClr val="tx1"/>
                </a:solidFill>
                <a:effectLst/>
                <a:latin typeface="Calibri" panose="020F0502020204030204" pitchFamily="34" charset="0"/>
                <a:cs typeface="Calibri" panose="020F0502020204030204" pitchFamily="34" charset="0"/>
              </a:rPr>
              <a:t>Ownership</a:t>
            </a:r>
            <a:r>
              <a:rPr lang="en-GB" sz="1400" b="0" i="0" dirty="0">
                <a:solidFill>
                  <a:schemeClr val="tx1"/>
                </a:solidFill>
                <a:effectLst/>
                <a:latin typeface="Calibri" panose="020F0502020204030204" pitchFamily="34" charset="0"/>
                <a:cs typeface="Calibri" panose="020F0502020204030204" pitchFamily="34" charset="0"/>
              </a:rPr>
              <a:t>: HR department.</a:t>
            </a:r>
          </a:p>
          <a:p>
            <a:pPr marL="495300" lvl="1" indent="0">
              <a:buNone/>
            </a:pPr>
            <a:r>
              <a:rPr lang="en-GB" sz="1400" b="1" i="0" dirty="0">
                <a:solidFill>
                  <a:schemeClr val="tx1"/>
                </a:solidFill>
                <a:effectLst/>
                <a:latin typeface="Calibri" panose="020F0502020204030204" pitchFamily="34" charset="0"/>
                <a:cs typeface="Calibri" panose="020F0502020204030204" pitchFamily="34" charset="0"/>
              </a:rPr>
              <a:t>User Access</a:t>
            </a:r>
            <a:r>
              <a:rPr lang="en-GB" sz="1400" b="0" i="0" dirty="0">
                <a:solidFill>
                  <a:schemeClr val="tx1"/>
                </a:solidFill>
                <a:effectLst/>
                <a:latin typeface="Calibri" panose="020F0502020204030204" pitchFamily="34" charset="0"/>
                <a:cs typeface="Calibri" panose="020F0502020204030204" pitchFamily="34" charset="0"/>
              </a:rPr>
              <a:t>: HR and management for full access; general employees for read-only access excluding sensitive data.</a:t>
            </a:r>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GB" sz="1400" dirty="0">
                <a:solidFill>
                  <a:schemeClr val="tx1"/>
                </a:solidFill>
                <a:latin typeface="Calibri" panose="020F0502020204030204" pitchFamily="34" charset="0"/>
                <a:cs typeface="Calibri" panose="020F0502020204030204" pitchFamily="34" charset="0"/>
              </a:rPr>
              <a:t>Sharding</a:t>
            </a:r>
            <a:r>
              <a:rPr lang="en-GB" sz="1400" b="0" i="0" dirty="0">
                <a:solidFill>
                  <a:schemeClr val="tx1"/>
                </a:solidFill>
                <a:effectLst/>
                <a:latin typeface="Calibri" panose="020F0502020204030204" pitchFamily="34" charset="0"/>
                <a:cs typeface="Calibri" panose="020F0502020204030204" pitchFamily="34" charset="0"/>
              </a:rPr>
              <a:t> should be used to meet user requirement with inputting and editing information. </a:t>
            </a:r>
            <a:endParaRPr lang="en-GB" sz="1400" dirty="0">
              <a:solidFill>
                <a:schemeClr val="tx1"/>
              </a:solidFill>
              <a:latin typeface="Calibri" panose="020F0502020204030204" pitchFamily="34" charset="0"/>
              <a:cs typeface="Calibri" panose="020F0502020204030204" pitchFamily="34" charset="0"/>
            </a:endParaRPr>
          </a:p>
          <a:p>
            <a:pPr marL="457200" lvl="0" indent="-349250" algn="l" rtl="0">
              <a:spcBef>
                <a:spcPts val="1600"/>
              </a:spcBef>
              <a:spcAft>
                <a:spcPts val="0"/>
              </a:spcAft>
              <a:buSzPts val="1900"/>
              <a:buFont typeface="Open Sans"/>
              <a:buChar char="●"/>
            </a:pPr>
            <a:r>
              <a:rPr lang="en-GB" sz="1900" b="1" dirty="0">
                <a:latin typeface="Open Sans"/>
                <a:ea typeface="Open Sans"/>
                <a:cs typeface="Open Sans"/>
                <a:sym typeface="Open Sans"/>
              </a:rPr>
              <a:t>Flexibility</a:t>
            </a:r>
            <a:endParaRPr lang="en-GB" sz="1900" dirty="0"/>
          </a:p>
          <a:p>
            <a:pPr marL="457200" lvl="0" indent="0" algn="l" rtl="0">
              <a:spcBef>
                <a:spcPts val="1600"/>
              </a:spcBef>
              <a:spcAft>
                <a:spcPts val="0"/>
              </a:spcAft>
              <a:buNone/>
            </a:pPr>
            <a:r>
              <a:rPr lang="en-GB" sz="1400" b="0" i="0" dirty="0">
                <a:solidFill>
                  <a:schemeClr val="tx1"/>
                </a:solidFill>
                <a:effectLst/>
                <a:latin typeface="Calibri" panose="020F0502020204030204" pitchFamily="34" charset="0"/>
                <a:cs typeface="Calibri" panose="020F0502020204030204" pitchFamily="34" charset="0"/>
              </a:rPr>
              <a:t>Design the database with modular tables and relationships to allow for future integrations with other systems like payroll.</a:t>
            </a:r>
            <a:endParaRPr lang="en-GB" sz="1400" dirty="0">
              <a:solidFill>
                <a:schemeClr val="tx1"/>
              </a:solidFill>
              <a:latin typeface="Calibri" panose="020F0502020204030204" pitchFamily="34" charset="0"/>
              <a:cs typeface="Calibri" panose="020F0502020204030204" pitchFamily="34" charset="0"/>
            </a:endParaRPr>
          </a:p>
          <a:p>
            <a:pPr marL="457200" lvl="0" indent="-349250" algn="l" rtl="0">
              <a:spcBef>
                <a:spcPts val="1600"/>
              </a:spcBef>
              <a:spcAft>
                <a:spcPts val="0"/>
              </a:spcAft>
              <a:buSzPts val="1900"/>
              <a:buFont typeface="Open Sans"/>
              <a:buChar char="●"/>
            </a:pPr>
            <a:r>
              <a:rPr lang="en-GB" sz="1900" b="1" dirty="0">
                <a:latin typeface="Open Sans"/>
                <a:ea typeface="Open Sans"/>
                <a:cs typeface="Open Sans"/>
                <a:sym typeface="Open Sans"/>
              </a:rPr>
              <a:t>Storage &amp; retention</a:t>
            </a:r>
          </a:p>
          <a:p>
            <a:pPr marL="781050" lvl="1" indent="-285750"/>
            <a:r>
              <a:rPr lang="en-GB" sz="1400" b="1" i="0" dirty="0">
                <a:solidFill>
                  <a:schemeClr val="tx1"/>
                </a:solidFill>
                <a:effectLst/>
                <a:latin typeface="Calibri" panose="020F0502020204030204" pitchFamily="34" charset="0"/>
                <a:cs typeface="Calibri" panose="020F0502020204030204" pitchFamily="34" charset="0"/>
              </a:rPr>
              <a:t>Storage</a:t>
            </a:r>
            <a:r>
              <a:rPr lang="en-GB" sz="1400" b="0" i="0" dirty="0">
                <a:solidFill>
                  <a:schemeClr val="tx1"/>
                </a:solidFill>
                <a:effectLst/>
                <a:latin typeface="Calibri" panose="020F0502020204030204" pitchFamily="34" charset="0"/>
                <a:cs typeface="Calibri" panose="020F0502020204030204" pitchFamily="34" charset="0"/>
              </a:rPr>
              <a:t>: Disk storage, based on IT best practices.</a:t>
            </a:r>
          </a:p>
          <a:p>
            <a:pPr marL="781050" lvl="1" indent="-285750"/>
            <a:r>
              <a:rPr lang="en-GB" sz="1400" b="1" i="0" dirty="0">
                <a:solidFill>
                  <a:schemeClr val="tx1"/>
                </a:solidFill>
                <a:effectLst/>
                <a:latin typeface="Calibri" panose="020F0502020204030204" pitchFamily="34" charset="0"/>
                <a:cs typeface="Calibri" panose="020F0502020204030204" pitchFamily="34" charset="0"/>
              </a:rPr>
              <a:t>Retention</a:t>
            </a:r>
            <a:r>
              <a:rPr lang="en-GB" sz="1400" b="0" i="0" dirty="0">
                <a:solidFill>
                  <a:schemeClr val="tx1"/>
                </a:solidFill>
                <a:effectLst/>
                <a:latin typeface="Calibri" panose="020F0502020204030204" pitchFamily="34" charset="0"/>
                <a:cs typeface="Calibri" panose="020F0502020204030204" pitchFamily="34" charset="0"/>
              </a:rPr>
              <a:t>: Data must be kept for at least 7 years as per federal regulations.</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GB" sz="1400" b="0" i="0" dirty="0">
                <a:solidFill>
                  <a:schemeClr val="tx1"/>
                </a:solidFill>
                <a:effectLst/>
                <a:latin typeface="Calibri" panose="020F0502020204030204" pitchFamily="34" charset="0"/>
                <a:cs typeface="Calibri" panose="020F0502020204030204" pitchFamily="34" charset="0"/>
              </a:rPr>
              <a:t>Classified as critical data, so it should follow a full backup weekly and incremental backups daily.</a:t>
            </a:r>
            <a:endParaRPr sz="1400" dirty="0">
              <a:solidFill>
                <a:schemeClr val="tx1"/>
              </a:solidFill>
              <a:latin typeface="Calibri" panose="020F0502020204030204" pitchFamily="34" charset="0"/>
              <a:cs typeface="Calibri" panose="020F0502020204030204" pitchFamily="34" charset="0"/>
            </a:endParaRPr>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1680</TotalTime>
  <Words>2732</Words>
  <Application>Microsoft Office PowerPoint</Application>
  <PresentationFormat>Custom</PresentationFormat>
  <Paragraphs>250</Paragraphs>
  <Slides>32</Slides>
  <Notes>30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32</vt:i4>
      </vt:variant>
    </vt:vector>
  </HeadingPairs>
  <TitlesOfParts>
    <vt:vector size="42" baseType="lpstr">
      <vt:lpstr>Source Code Pro</vt:lpstr>
      <vt:lpstr>Arial</vt:lpstr>
      <vt:lpstr>Helvetica Neue</vt:lpstr>
      <vt:lpstr>Open Sans</vt:lpstr>
      <vt:lpstr>Calibri</vt:lpstr>
      <vt:lpstr>Open Sans Light</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PowerPoint Presentation</vt:lpstr>
      <vt:lpstr>ERD</vt:lpstr>
      <vt:lpstr>PowerPoint Presentation</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Samuel H.Mariam</cp:lastModifiedBy>
  <cp:revision>16</cp:revision>
  <dcterms:modified xsi:type="dcterms:W3CDTF">2024-10-24T14:33:48Z</dcterms:modified>
</cp:coreProperties>
</file>