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7.jpg" ContentType="image/jpeg"/>
  <Override PartName="/ppt/media/image21.jpg" ContentType="image/jpeg"/>
  <Override PartName="/ppt/media/image24.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566F66-BD39-42EB-A9CE-04140899E58C}" v="72" dt="2024-06-14T05:38:20.8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2420"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713741"/>
            <a:ext cx="1592580" cy="508000"/>
          </a:xfrm>
          <a:custGeom>
            <a:avLst/>
            <a:gdLst/>
            <a:ahLst/>
            <a:cxnLst/>
            <a:rect l="l" t="t" r="r" b="b"/>
            <a:pathLst>
              <a:path w="1592580" h="508000">
                <a:moveTo>
                  <a:pt x="0" y="0"/>
                </a:moveTo>
                <a:lnTo>
                  <a:pt x="0" y="504457"/>
                </a:lnTo>
                <a:lnTo>
                  <a:pt x="1245730" y="507998"/>
                </a:lnTo>
                <a:lnTo>
                  <a:pt x="1346200" y="507998"/>
                </a:lnTo>
                <a:lnTo>
                  <a:pt x="1350772" y="503172"/>
                </a:lnTo>
                <a:lnTo>
                  <a:pt x="1352296" y="501648"/>
                </a:lnTo>
                <a:lnTo>
                  <a:pt x="1354201" y="500124"/>
                </a:lnTo>
                <a:lnTo>
                  <a:pt x="1355725" y="498473"/>
                </a:lnTo>
                <a:lnTo>
                  <a:pt x="1584960" y="269238"/>
                </a:lnTo>
                <a:lnTo>
                  <a:pt x="1590246" y="262021"/>
                </a:lnTo>
                <a:lnTo>
                  <a:pt x="1592008" y="254840"/>
                </a:lnTo>
                <a:lnTo>
                  <a:pt x="1590246" y="247682"/>
                </a:lnTo>
                <a:lnTo>
                  <a:pt x="1584960" y="240536"/>
                </a:lnTo>
                <a:lnTo>
                  <a:pt x="1355725" y="11301"/>
                </a:lnTo>
                <a:lnTo>
                  <a:pt x="1350772" y="11301"/>
                </a:lnTo>
                <a:lnTo>
                  <a:pt x="1350772" y="6475"/>
                </a:lnTo>
                <a:lnTo>
                  <a:pt x="1346200" y="6475"/>
                </a:lnTo>
                <a:lnTo>
                  <a:pt x="1341374" y="1776"/>
                </a:lnTo>
                <a:lnTo>
                  <a:pt x="1245730" y="1776"/>
                </a:lnTo>
                <a:lnTo>
                  <a:pt x="0" y="0"/>
                </a:lnTo>
                <a:close/>
              </a:path>
            </a:pathLst>
          </a:custGeom>
          <a:solidFill>
            <a:srgbClr val="35353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rgbClr val="40404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2420"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713741"/>
            <a:ext cx="1592580" cy="508000"/>
          </a:xfrm>
          <a:custGeom>
            <a:avLst/>
            <a:gdLst/>
            <a:ahLst/>
            <a:cxnLst/>
            <a:rect l="l" t="t" r="r" b="b"/>
            <a:pathLst>
              <a:path w="1592580" h="508000">
                <a:moveTo>
                  <a:pt x="0" y="0"/>
                </a:moveTo>
                <a:lnTo>
                  <a:pt x="0" y="504457"/>
                </a:lnTo>
                <a:lnTo>
                  <a:pt x="1245730" y="507998"/>
                </a:lnTo>
                <a:lnTo>
                  <a:pt x="1346200" y="507998"/>
                </a:lnTo>
                <a:lnTo>
                  <a:pt x="1350772" y="503172"/>
                </a:lnTo>
                <a:lnTo>
                  <a:pt x="1352296" y="501648"/>
                </a:lnTo>
                <a:lnTo>
                  <a:pt x="1354201" y="500124"/>
                </a:lnTo>
                <a:lnTo>
                  <a:pt x="1355725" y="498473"/>
                </a:lnTo>
                <a:lnTo>
                  <a:pt x="1584960" y="269238"/>
                </a:lnTo>
                <a:lnTo>
                  <a:pt x="1590246" y="262021"/>
                </a:lnTo>
                <a:lnTo>
                  <a:pt x="1592008" y="254840"/>
                </a:lnTo>
                <a:lnTo>
                  <a:pt x="1590246" y="247682"/>
                </a:lnTo>
                <a:lnTo>
                  <a:pt x="1584960" y="240536"/>
                </a:lnTo>
                <a:lnTo>
                  <a:pt x="1355725" y="11301"/>
                </a:lnTo>
                <a:lnTo>
                  <a:pt x="1350772" y="11301"/>
                </a:lnTo>
                <a:lnTo>
                  <a:pt x="1350772" y="6475"/>
                </a:lnTo>
                <a:lnTo>
                  <a:pt x="1346200" y="6475"/>
                </a:lnTo>
                <a:lnTo>
                  <a:pt x="1341374" y="1776"/>
                </a:lnTo>
                <a:lnTo>
                  <a:pt x="1245730" y="1776"/>
                </a:lnTo>
                <a:lnTo>
                  <a:pt x="0" y="0"/>
                </a:lnTo>
                <a:close/>
              </a:path>
            </a:pathLst>
          </a:custGeom>
          <a:solidFill>
            <a:srgbClr val="35353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2420"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4323079"/>
            <a:ext cx="1743075" cy="779780"/>
          </a:xfrm>
          <a:custGeom>
            <a:avLst/>
            <a:gdLst/>
            <a:ahLst/>
            <a:cxnLst/>
            <a:rect l="l" t="t" r="r" b="b"/>
            <a:pathLst>
              <a:path w="1743075" h="779779">
                <a:moveTo>
                  <a:pt x="1346200" y="0"/>
                </a:moveTo>
                <a:lnTo>
                  <a:pt x="0" y="0"/>
                </a:lnTo>
                <a:lnTo>
                  <a:pt x="0" y="779780"/>
                </a:lnTo>
                <a:lnTo>
                  <a:pt x="1346200" y="779780"/>
                </a:lnTo>
                <a:lnTo>
                  <a:pt x="1355891" y="778972"/>
                </a:lnTo>
                <a:lnTo>
                  <a:pt x="1363821" y="776843"/>
                </a:lnTo>
                <a:lnTo>
                  <a:pt x="1369988" y="773832"/>
                </a:lnTo>
                <a:lnTo>
                  <a:pt x="1374394" y="770382"/>
                </a:lnTo>
                <a:lnTo>
                  <a:pt x="1374394" y="765683"/>
                </a:lnTo>
                <a:lnTo>
                  <a:pt x="1379093" y="765683"/>
                </a:lnTo>
                <a:lnTo>
                  <a:pt x="1735582" y="408686"/>
                </a:lnTo>
                <a:lnTo>
                  <a:pt x="1740868" y="400095"/>
                </a:lnTo>
                <a:lnTo>
                  <a:pt x="1742630" y="389302"/>
                </a:lnTo>
                <a:lnTo>
                  <a:pt x="1740868" y="377628"/>
                </a:lnTo>
                <a:lnTo>
                  <a:pt x="1735582" y="366395"/>
                </a:lnTo>
                <a:lnTo>
                  <a:pt x="1379093" y="14097"/>
                </a:lnTo>
                <a:lnTo>
                  <a:pt x="1379093" y="9398"/>
                </a:lnTo>
                <a:lnTo>
                  <a:pt x="1374394" y="9398"/>
                </a:lnTo>
                <a:lnTo>
                  <a:pt x="1369988" y="5947"/>
                </a:lnTo>
                <a:lnTo>
                  <a:pt x="1363821" y="2936"/>
                </a:lnTo>
                <a:lnTo>
                  <a:pt x="1355891" y="807"/>
                </a:lnTo>
                <a:lnTo>
                  <a:pt x="1346200" y="0"/>
                </a:lnTo>
                <a:close/>
              </a:path>
            </a:pathLst>
          </a:custGeom>
          <a:solidFill>
            <a:srgbClr val="353535"/>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1658620" y="5031739"/>
            <a:ext cx="3144520" cy="154178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52420"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2" name="Holder 2"/>
          <p:cNvSpPr>
            <a:spLocks noGrp="1"/>
          </p:cNvSpPr>
          <p:nvPr>
            <p:ph type="title"/>
          </p:nvPr>
        </p:nvSpPr>
        <p:spPr>
          <a:xfrm>
            <a:off x="1722120" y="647128"/>
            <a:ext cx="8747759" cy="574675"/>
          </a:xfrm>
          <a:prstGeom prst="rect">
            <a:avLst/>
          </a:prstGeom>
        </p:spPr>
        <p:txBody>
          <a:bodyPr wrap="square" lIns="0" tIns="0" rIns="0" bIns="0">
            <a:spAutoFit/>
          </a:bodyPr>
          <a:lstStyle>
            <a:lvl1pPr>
              <a:defRPr sz="3600" b="0" i="0">
                <a:solidFill>
                  <a:schemeClr val="tx1"/>
                </a:solidFill>
                <a:latin typeface="Verdana"/>
                <a:cs typeface="Verdana"/>
              </a:defRPr>
            </a:lvl1pPr>
          </a:lstStyle>
          <a:p>
            <a:endParaRPr/>
          </a:p>
        </p:txBody>
      </p:sp>
      <p:sp>
        <p:nvSpPr>
          <p:cNvPr id="3" name="Holder 3"/>
          <p:cNvSpPr>
            <a:spLocks noGrp="1"/>
          </p:cNvSpPr>
          <p:nvPr>
            <p:ph type="body" idx="1"/>
          </p:nvPr>
        </p:nvSpPr>
        <p:spPr>
          <a:xfrm>
            <a:off x="762635" y="1794890"/>
            <a:ext cx="10666729" cy="4454525"/>
          </a:xfrm>
          <a:prstGeom prst="rect">
            <a:avLst/>
          </a:prstGeom>
        </p:spPr>
        <p:txBody>
          <a:bodyPr wrap="square" lIns="0" tIns="0" rIns="0" bIns="0">
            <a:spAutoFit/>
          </a:bodyPr>
          <a:lstStyle>
            <a:lvl1pPr>
              <a:defRPr sz="1800" b="0" i="0">
                <a:solidFill>
                  <a:srgbClr val="404040"/>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8651" y="2727261"/>
            <a:ext cx="6965315" cy="848994"/>
          </a:xfrm>
          <a:prstGeom prst="rect">
            <a:avLst/>
          </a:prstGeom>
        </p:spPr>
        <p:txBody>
          <a:bodyPr vert="horz" wrap="square" lIns="0" tIns="12700" rIns="0" bIns="0" rtlCol="0">
            <a:spAutoFit/>
          </a:bodyPr>
          <a:lstStyle/>
          <a:p>
            <a:pPr marL="12700">
              <a:lnSpc>
                <a:spcPct val="100000"/>
              </a:lnSpc>
              <a:spcBef>
                <a:spcPts val="100"/>
              </a:spcBef>
            </a:pPr>
            <a:r>
              <a:rPr sz="5400" spc="-355" dirty="0">
                <a:latin typeface="Verdana"/>
                <a:cs typeface="Verdana"/>
              </a:rPr>
              <a:t>SOCIETA</a:t>
            </a:r>
            <a:r>
              <a:rPr sz="5400" spc="-300" dirty="0">
                <a:latin typeface="Verdana"/>
                <a:cs typeface="Verdana"/>
              </a:rPr>
              <a:t>L</a:t>
            </a:r>
            <a:r>
              <a:rPr sz="5400" spc="-405" dirty="0">
                <a:latin typeface="Verdana"/>
                <a:cs typeface="Verdana"/>
              </a:rPr>
              <a:t> </a:t>
            </a:r>
            <a:r>
              <a:rPr sz="5400" spc="-560" dirty="0">
                <a:latin typeface="Verdana"/>
                <a:cs typeface="Verdana"/>
              </a:rPr>
              <a:t>INTERNS</a:t>
            </a:r>
            <a:r>
              <a:rPr sz="5400" spc="-670" dirty="0">
                <a:latin typeface="Verdana"/>
                <a:cs typeface="Verdana"/>
              </a:rPr>
              <a:t>H</a:t>
            </a:r>
            <a:r>
              <a:rPr sz="5400" spc="-565" dirty="0">
                <a:latin typeface="Verdana"/>
                <a:cs typeface="Verdana"/>
              </a:rPr>
              <a:t>IP</a:t>
            </a:r>
            <a:endParaRPr sz="5400" dirty="0">
              <a:latin typeface="Verdana"/>
              <a:cs typeface="Verdana"/>
            </a:endParaRPr>
          </a:p>
        </p:txBody>
      </p:sp>
      <p:sp>
        <p:nvSpPr>
          <p:cNvPr id="3" name="object 3"/>
          <p:cNvSpPr txBox="1"/>
          <p:nvPr/>
        </p:nvSpPr>
        <p:spPr>
          <a:xfrm>
            <a:off x="3391303" y="246284"/>
            <a:ext cx="5859780" cy="1674495"/>
          </a:xfrm>
          <a:prstGeom prst="rect">
            <a:avLst/>
          </a:prstGeom>
        </p:spPr>
        <p:txBody>
          <a:bodyPr vert="horz" wrap="square" lIns="0" tIns="12700" rIns="0" bIns="0" rtlCol="0">
            <a:spAutoFit/>
          </a:bodyPr>
          <a:lstStyle/>
          <a:p>
            <a:pPr algn="ctr">
              <a:lnSpc>
                <a:spcPct val="100000"/>
              </a:lnSpc>
              <a:spcBef>
                <a:spcPts val="100"/>
              </a:spcBef>
            </a:pPr>
            <a:r>
              <a:rPr sz="1150" b="1" dirty="0">
                <a:latin typeface="Times New Roman"/>
                <a:cs typeface="Times New Roman"/>
              </a:rPr>
              <a:t>||JAI</a:t>
            </a:r>
            <a:r>
              <a:rPr sz="1150" b="1" spc="30" dirty="0">
                <a:latin typeface="Times New Roman"/>
                <a:cs typeface="Times New Roman"/>
              </a:rPr>
              <a:t> </a:t>
            </a:r>
            <a:r>
              <a:rPr sz="1150" b="1" spc="-25" dirty="0">
                <a:latin typeface="Times New Roman"/>
                <a:cs typeface="Times New Roman"/>
              </a:rPr>
              <a:t>SRI</a:t>
            </a:r>
            <a:r>
              <a:rPr sz="1150" b="1" spc="35" dirty="0">
                <a:latin typeface="Times New Roman"/>
                <a:cs typeface="Times New Roman"/>
              </a:rPr>
              <a:t> </a:t>
            </a:r>
            <a:r>
              <a:rPr sz="1150" b="1" spc="-20" dirty="0">
                <a:latin typeface="Times New Roman"/>
                <a:cs typeface="Times New Roman"/>
              </a:rPr>
              <a:t>GURUDEV||</a:t>
            </a:r>
            <a:endParaRPr sz="1150">
              <a:latin typeface="Times New Roman"/>
              <a:cs typeface="Times New Roman"/>
            </a:endParaRPr>
          </a:p>
          <a:p>
            <a:pPr marR="635" algn="ctr">
              <a:lnSpc>
                <a:spcPts val="1370"/>
              </a:lnSpc>
              <a:spcBef>
                <a:spcPts val="35"/>
              </a:spcBef>
            </a:pPr>
            <a:r>
              <a:rPr sz="1150" b="1" spc="-5" dirty="0">
                <a:latin typeface="Times New Roman"/>
                <a:cs typeface="Times New Roman"/>
              </a:rPr>
              <a:t>Sri </a:t>
            </a:r>
            <a:r>
              <a:rPr sz="1150" b="1" dirty="0">
                <a:latin typeface="Times New Roman"/>
                <a:cs typeface="Times New Roman"/>
              </a:rPr>
              <a:t>Adichunchanagiri</a:t>
            </a:r>
            <a:r>
              <a:rPr sz="1150" b="1" spc="165" dirty="0">
                <a:latin typeface="Times New Roman"/>
                <a:cs typeface="Times New Roman"/>
              </a:rPr>
              <a:t> </a:t>
            </a:r>
            <a:r>
              <a:rPr sz="1150" b="1" spc="-10" dirty="0">
                <a:latin typeface="Times New Roman"/>
                <a:cs typeface="Times New Roman"/>
              </a:rPr>
              <a:t>Shikshana</a:t>
            </a:r>
            <a:r>
              <a:rPr sz="1150" b="1" spc="90" dirty="0">
                <a:latin typeface="Times New Roman"/>
                <a:cs typeface="Times New Roman"/>
              </a:rPr>
              <a:t> </a:t>
            </a:r>
            <a:r>
              <a:rPr sz="1150" b="1" spc="-5" dirty="0">
                <a:latin typeface="Times New Roman"/>
                <a:cs typeface="Times New Roman"/>
              </a:rPr>
              <a:t>Trust</a:t>
            </a:r>
            <a:r>
              <a:rPr sz="1150" b="1" spc="25" dirty="0">
                <a:latin typeface="Times New Roman"/>
                <a:cs typeface="Times New Roman"/>
              </a:rPr>
              <a:t> </a:t>
            </a:r>
            <a:r>
              <a:rPr sz="1150" b="1" spc="-5" dirty="0">
                <a:latin typeface="Times New Roman"/>
                <a:cs typeface="Times New Roman"/>
              </a:rPr>
              <a:t>®</a:t>
            </a:r>
            <a:endParaRPr sz="1150">
              <a:latin typeface="Times New Roman"/>
              <a:cs typeface="Times New Roman"/>
            </a:endParaRPr>
          </a:p>
          <a:p>
            <a:pPr marL="8255" algn="ctr">
              <a:lnSpc>
                <a:spcPts val="2375"/>
              </a:lnSpc>
            </a:pPr>
            <a:r>
              <a:rPr sz="2000" b="1" spc="35" dirty="0">
                <a:latin typeface="Times New Roman"/>
                <a:cs typeface="Times New Roman"/>
              </a:rPr>
              <a:t>SJB</a:t>
            </a:r>
            <a:r>
              <a:rPr sz="2000" b="1" spc="-20" dirty="0">
                <a:latin typeface="Times New Roman"/>
                <a:cs typeface="Times New Roman"/>
              </a:rPr>
              <a:t> </a:t>
            </a:r>
            <a:r>
              <a:rPr sz="2000" b="1" spc="10" dirty="0">
                <a:latin typeface="Times New Roman"/>
                <a:cs typeface="Times New Roman"/>
              </a:rPr>
              <a:t>INSTITUTE</a:t>
            </a:r>
            <a:r>
              <a:rPr sz="2000" b="1" spc="155" dirty="0">
                <a:latin typeface="Times New Roman"/>
                <a:cs typeface="Times New Roman"/>
              </a:rPr>
              <a:t> </a:t>
            </a:r>
            <a:r>
              <a:rPr sz="2000" b="1" spc="20" dirty="0">
                <a:latin typeface="Times New Roman"/>
                <a:cs typeface="Times New Roman"/>
              </a:rPr>
              <a:t>OF</a:t>
            </a:r>
            <a:r>
              <a:rPr sz="2000" b="1" spc="15" dirty="0">
                <a:latin typeface="Times New Roman"/>
                <a:cs typeface="Times New Roman"/>
              </a:rPr>
              <a:t> TECHNOLOGY</a:t>
            </a:r>
            <a:endParaRPr sz="2000">
              <a:latin typeface="Times New Roman"/>
              <a:cs typeface="Times New Roman"/>
            </a:endParaRPr>
          </a:p>
          <a:p>
            <a:pPr marL="12065" algn="ctr">
              <a:lnSpc>
                <a:spcPts val="1245"/>
              </a:lnSpc>
            </a:pPr>
            <a:r>
              <a:rPr sz="1050" b="1" spc="10" dirty="0">
                <a:latin typeface="Times New Roman"/>
                <a:cs typeface="Times New Roman"/>
              </a:rPr>
              <a:t>No.</a:t>
            </a:r>
            <a:r>
              <a:rPr sz="1050" b="1" spc="-10" dirty="0">
                <a:latin typeface="Times New Roman"/>
                <a:cs typeface="Times New Roman"/>
              </a:rPr>
              <a:t> </a:t>
            </a:r>
            <a:r>
              <a:rPr sz="1050" b="1" dirty="0">
                <a:latin typeface="Times New Roman"/>
                <a:cs typeface="Times New Roman"/>
              </a:rPr>
              <a:t>67,</a:t>
            </a:r>
            <a:r>
              <a:rPr sz="1050" b="1" spc="-5" dirty="0">
                <a:latin typeface="Times New Roman"/>
                <a:cs typeface="Times New Roman"/>
              </a:rPr>
              <a:t> </a:t>
            </a:r>
            <a:r>
              <a:rPr sz="1050" b="1" spc="-10" dirty="0">
                <a:latin typeface="Times New Roman"/>
                <a:cs typeface="Times New Roman"/>
              </a:rPr>
              <a:t>BGS</a:t>
            </a:r>
            <a:r>
              <a:rPr sz="1050" b="1" spc="25" dirty="0">
                <a:latin typeface="Times New Roman"/>
                <a:cs typeface="Times New Roman"/>
              </a:rPr>
              <a:t> </a:t>
            </a:r>
            <a:r>
              <a:rPr sz="1050" b="1" spc="-15" dirty="0">
                <a:latin typeface="Times New Roman"/>
                <a:cs typeface="Times New Roman"/>
              </a:rPr>
              <a:t>Health</a:t>
            </a:r>
            <a:r>
              <a:rPr sz="1050" b="1" spc="20" dirty="0">
                <a:latin typeface="Times New Roman"/>
                <a:cs typeface="Times New Roman"/>
              </a:rPr>
              <a:t> </a:t>
            </a:r>
            <a:r>
              <a:rPr sz="1050" b="1" spc="5" dirty="0">
                <a:latin typeface="Times New Roman"/>
                <a:cs typeface="Times New Roman"/>
              </a:rPr>
              <a:t>&amp;</a:t>
            </a:r>
            <a:r>
              <a:rPr sz="1050" b="1" spc="-5" dirty="0">
                <a:latin typeface="Times New Roman"/>
                <a:cs typeface="Times New Roman"/>
              </a:rPr>
              <a:t> </a:t>
            </a:r>
            <a:r>
              <a:rPr sz="1050" b="1" dirty="0">
                <a:latin typeface="Times New Roman"/>
                <a:cs typeface="Times New Roman"/>
              </a:rPr>
              <a:t>Education</a:t>
            </a:r>
            <a:r>
              <a:rPr sz="1050" b="1" spc="25" dirty="0">
                <a:latin typeface="Times New Roman"/>
                <a:cs typeface="Times New Roman"/>
              </a:rPr>
              <a:t> </a:t>
            </a:r>
            <a:r>
              <a:rPr sz="1050" b="1" spc="-5" dirty="0">
                <a:latin typeface="Times New Roman"/>
                <a:cs typeface="Times New Roman"/>
              </a:rPr>
              <a:t>City, </a:t>
            </a:r>
            <a:r>
              <a:rPr sz="1050" b="1" dirty="0">
                <a:latin typeface="Times New Roman"/>
                <a:cs typeface="Times New Roman"/>
              </a:rPr>
              <a:t>Dr.</a:t>
            </a:r>
            <a:r>
              <a:rPr sz="1050" b="1" spc="-5" dirty="0">
                <a:latin typeface="Times New Roman"/>
                <a:cs typeface="Times New Roman"/>
              </a:rPr>
              <a:t> </a:t>
            </a:r>
            <a:r>
              <a:rPr sz="1050" b="1" spc="10" dirty="0">
                <a:latin typeface="Times New Roman"/>
                <a:cs typeface="Times New Roman"/>
              </a:rPr>
              <a:t>Vishnuvardhan</a:t>
            </a:r>
            <a:r>
              <a:rPr sz="1050" b="1" spc="25" dirty="0">
                <a:latin typeface="Times New Roman"/>
                <a:cs typeface="Times New Roman"/>
              </a:rPr>
              <a:t> </a:t>
            </a:r>
            <a:r>
              <a:rPr sz="1050" b="1" spc="10" dirty="0">
                <a:latin typeface="Times New Roman"/>
                <a:cs typeface="Times New Roman"/>
              </a:rPr>
              <a:t>Road,</a:t>
            </a:r>
            <a:r>
              <a:rPr sz="1050" b="1" spc="-5" dirty="0">
                <a:latin typeface="Times New Roman"/>
                <a:cs typeface="Times New Roman"/>
              </a:rPr>
              <a:t> </a:t>
            </a:r>
            <a:r>
              <a:rPr sz="1050" b="1" spc="-15" dirty="0">
                <a:latin typeface="Times New Roman"/>
                <a:cs typeface="Times New Roman"/>
              </a:rPr>
              <a:t>Kengeri,</a:t>
            </a:r>
            <a:r>
              <a:rPr sz="1050" b="1" spc="-5" dirty="0">
                <a:latin typeface="Times New Roman"/>
                <a:cs typeface="Times New Roman"/>
              </a:rPr>
              <a:t> Bengaluru</a:t>
            </a:r>
            <a:r>
              <a:rPr sz="1050" b="1" spc="375" dirty="0">
                <a:latin typeface="Times New Roman"/>
                <a:cs typeface="Times New Roman"/>
              </a:rPr>
              <a:t> </a:t>
            </a:r>
            <a:r>
              <a:rPr sz="1050" b="1" dirty="0">
                <a:latin typeface="Times New Roman"/>
                <a:cs typeface="Times New Roman"/>
              </a:rPr>
              <a:t>- 560</a:t>
            </a:r>
            <a:r>
              <a:rPr sz="1050" b="1" spc="-5" dirty="0">
                <a:latin typeface="Times New Roman"/>
                <a:cs typeface="Times New Roman"/>
              </a:rPr>
              <a:t> </a:t>
            </a:r>
            <a:r>
              <a:rPr sz="1050" b="1" dirty="0">
                <a:latin typeface="Times New Roman"/>
                <a:cs typeface="Times New Roman"/>
              </a:rPr>
              <a:t>060</a:t>
            </a:r>
            <a:endParaRPr sz="1050">
              <a:latin typeface="Times New Roman"/>
              <a:cs typeface="Times New Roman"/>
            </a:endParaRPr>
          </a:p>
          <a:p>
            <a:pPr>
              <a:lnSpc>
                <a:spcPct val="100000"/>
              </a:lnSpc>
              <a:spcBef>
                <a:spcPts val="55"/>
              </a:spcBef>
            </a:pPr>
            <a:endParaRPr sz="950">
              <a:latin typeface="Times New Roman"/>
              <a:cs typeface="Times New Roman"/>
            </a:endParaRPr>
          </a:p>
          <a:p>
            <a:pPr marL="3810" algn="ctr">
              <a:lnSpc>
                <a:spcPts val="1535"/>
              </a:lnSpc>
            </a:pPr>
            <a:r>
              <a:rPr sz="1300" b="1" spc="20" dirty="0">
                <a:latin typeface="Times New Roman"/>
                <a:cs typeface="Times New Roman"/>
              </a:rPr>
              <a:t>An</a:t>
            </a:r>
            <a:r>
              <a:rPr sz="1300" b="1" spc="-20" dirty="0">
                <a:latin typeface="Times New Roman"/>
                <a:cs typeface="Times New Roman"/>
              </a:rPr>
              <a:t> </a:t>
            </a:r>
            <a:r>
              <a:rPr sz="1300" b="1" spc="5" dirty="0">
                <a:latin typeface="Times New Roman"/>
                <a:cs typeface="Times New Roman"/>
              </a:rPr>
              <a:t>Autonomous</a:t>
            </a:r>
            <a:r>
              <a:rPr sz="1300" b="1" spc="25" dirty="0">
                <a:latin typeface="Times New Roman"/>
                <a:cs typeface="Times New Roman"/>
              </a:rPr>
              <a:t> </a:t>
            </a:r>
            <a:r>
              <a:rPr sz="1300" b="1" dirty="0">
                <a:latin typeface="Times New Roman"/>
                <a:cs typeface="Times New Roman"/>
              </a:rPr>
              <a:t>Institute</a:t>
            </a:r>
            <a:r>
              <a:rPr sz="1300" b="1" spc="40" dirty="0">
                <a:latin typeface="Times New Roman"/>
                <a:cs typeface="Times New Roman"/>
              </a:rPr>
              <a:t> </a:t>
            </a:r>
            <a:r>
              <a:rPr sz="1300" b="1" spc="-10" dirty="0">
                <a:latin typeface="Times New Roman"/>
                <a:cs typeface="Times New Roman"/>
              </a:rPr>
              <a:t>under</a:t>
            </a:r>
            <a:r>
              <a:rPr sz="1300" b="1" spc="40" dirty="0">
                <a:latin typeface="Times New Roman"/>
                <a:cs typeface="Times New Roman"/>
              </a:rPr>
              <a:t> </a:t>
            </a:r>
            <a:r>
              <a:rPr sz="1300" b="1" spc="15" dirty="0">
                <a:latin typeface="Times New Roman"/>
                <a:cs typeface="Times New Roman"/>
              </a:rPr>
              <a:t>VTU</a:t>
            </a:r>
            <a:endParaRPr sz="1300">
              <a:latin typeface="Times New Roman"/>
              <a:cs typeface="Times New Roman"/>
            </a:endParaRPr>
          </a:p>
          <a:p>
            <a:pPr algn="ctr">
              <a:lnSpc>
                <a:spcPts val="1510"/>
              </a:lnSpc>
            </a:pPr>
            <a:r>
              <a:rPr sz="1300" b="1" spc="15" dirty="0">
                <a:latin typeface="Times New Roman"/>
                <a:cs typeface="Times New Roman"/>
              </a:rPr>
              <a:t>Approved</a:t>
            </a:r>
            <a:r>
              <a:rPr sz="1300" b="1" spc="-15" dirty="0">
                <a:latin typeface="Times New Roman"/>
                <a:cs typeface="Times New Roman"/>
              </a:rPr>
              <a:t> </a:t>
            </a:r>
            <a:r>
              <a:rPr sz="1300" b="1" spc="-5" dirty="0">
                <a:latin typeface="Times New Roman"/>
                <a:cs typeface="Times New Roman"/>
              </a:rPr>
              <a:t>by</a:t>
            </a:r>
            <a:r>
              <a:rPr sz="1300" b="1" spc="70" dirty="0">
                <a:latin typeface="Times New Roman"/>
                <a:cs typeface="Times New Roman"/>
              </a:rPr>
              <a:t> </a:t>
            </a:r>
            <a:r>
              <a:rPr sz="1300" b="1" spc="15" dirty="0">
                <a:latin typeface="Times New Roman"/>
                <a:cs typeface="Times New Roman"/>
              </a:rPr>
              <a:t>AICTE</a:t>
            </a:r>
            <a:r>
              <a:rPr sz="1300" b="1" spc="60" dirty="0">
                <a:latin typeface="Times New Roman"/>
                <a:cs typeface="Times New Roman"/>
              </a:rPr>
              <a:t> </a:t>
            </a:r>
            <a:r>
              <a:rPr sz="1300" b="1" spc="5" dirty="0">
                <a:latin typeface="Times New Roman"/>
                <a:cs typeface="Times New Roman"/>
              </a:rPr>
              <a:t>-</a:t>
            </a:r>
            <a:r>
              <a:rPr sz="1300" b="1" spc="25" dirty="0">
                <a:latin typeface="Times New Roman"/>
                <a:cs typeface="Times New Roman"/>
              </a:rPr>
              <a:t> New</a:t>
            </a:r>
            <a:r>
              <a:rPr sz="1300" b="1" spc="30" dirty="0">
                <a:latin typeface="Times New Roman"/>
                <a:cs typeface="Times New Roman"/>
              </a:rPr>
              <a:t> </a:t>
            </a:r>
            <a:r>
              <a:rPr sz="1300" b="1" dirty="0">
                <a:latin typeface="Times New Roman"/>
                <a:cs typeface="Times New Roman"/>
              </a:rPr>
              <a:t>Delhi,</a:t>
            </a:r>
            <a:r>
              <a:rPr sz="1300" b="1" spc="75" dirty="0">
                <a:latin typeface="Times New Roman"/>
                <a:cs typeface="Times New Roman"/>
              </a:rPr>
              <a:t> </a:t>
            </a:r>
            <a:r>
              <a:rPr sz="1300" b="1" spc="15" dirty="0">
                <a:latin typeface="Times New Roman"/>
                <a:cs typeface="Times New Roman"/>
              </a:rPr>
              <a:t>Accredited</a:t>
            </a:r>
            <a:r>
              <a:rPr sz="1300" b="1" spc="-10" dirty="0">
                <a:latin typeface="Times New Roman"/>
                <a:cs typeface="Times New Roman"/>
              </a:rPr>
              <a:t> </a:t>
            </a:r>
            <a:r>
              <a:rPr sz="1300" b="1" spc="-5" dirty="0">
                <a:latin typeface="Times New Roman"/>
                <a:cs typeface="Times New Roman"/>
              </a:rPr>
              <a:t>by</a:t>
            </a:r>
            <a:r>
              <a:rPr sz="1300" b="1" spc="65" dirty="0">
                <a:latin typeface="Times New Roman"/>
                <a:cs typeface="Times New Roman"/>
              </a:rPr>
              <a:t> </a:t>
            </a:r>
            <a:r>
              <a:rPr sz="1300" b="1" spc="20" dirty="0">
                <a:latin typeface="Times New Roman"/>
                <a:cs typeface="Times New Roman"/>
              </a:rPr>
              <a:t>NAAC</a:t>
            </a:r>
            <a:r>
              <a:rPr sz="1300" b="1" spc="30" dirty="0">
                <a:latin typeface="Times New Roman"/>
                <a:cs typeface="Times New Roman"/>
              </a:rPr>
              <a:t> </a:t>
            </a:r>
            <a:r>
              <a:rPr sz="1300" b="1" spc="25" dirty="0">
                <a:latin typeface="Times New Roman"/>
                <a:cs typeface="Times New Roman"/>
              </a:rPr>
              <a:t>A+,</a:t>
            </a:r>
            <a:r>
              <a:rPr sz="1300" b="1" spc="45" dirty="0">
                <a:latin typeface="Times New Roman"/>
                <a:cs typeface="Times New Roman"/>
              </a:rPr>
              <a:t> </a:t>
            </a:r>
            <a:r>
              <a:rPr sz="1300" b="1" spc="15" dirty="0">
                <a:latin typeface="Times New Roman"/>
                <a:cs typeface="Times New Roman"/>
              </a:rPr>
              <a:t>Accredited</a:t>
            </a:r>
            <a:r>
              <a:rPr sz="1300" b="1" spc="-10" dirty="0">
                <a:latin typeface="Times New Roman"/>
                <a:cs typeface="Times New Roman"/>
              </a:rPr>
              <a:t> </a:t>
            </a:r>
            <a:r>
              <a:rPr sz="1300" b="1" spc="-5" dirty="0">
                <a:latin typeface="Times New Roman"/>
                <a:cs typeface="Times New Roman"/>
              </a:rPr>
              <a:t>by</a:t>
            </a:r>
            <a:r>
              <a:rPr sz="1300" b="1" spc="65" dirty="0">
                <a:latin typeface="Times New Roman"/>
                <a:cs typeface="Times New Roman"/>
              </a:rPr>
              <a:t> </a:t>
            </a:r>
            <a:r>
              <a:rPr sz="1300" b="1" spc="15" dirty="0">
                <a:latin typeface="Times New Roman"/>
                <a:cs typeface="Times New Roman"/>
              </a:rPr>
              <a:t>NBA</a:t>
            </a:r>
            <a:endParaRPr sz="1300">
              <a:latin typeface="Times New Roman"/>
              <a:cs typeface="Times New Roman"/>
            </a:endParaRPr>
          </a:p>
          <a:p>
            <a:pPr marL="1270" algn="ctr">
              <a:lnSpc>
                <a:spcPts val="2375"/>
              </a:lnSpc>
            </a:pPr>
            <a:r>
              <a:rPr sz="2000" b="1" spc="15" dirty="0">
                <a:latin typeface="Times New Roman"/>
                <a:cs typeface="Times New Roman"/>
              </a:rPr>
              <a:t>Department</a:t>
            </a:r>
            <a:r>
              <a:rPr sz="2000" b="1" spc="45" dirty="0">
                <a:latin typeface="Times New Roman"/>
                <a:cs typeface="Times New Roman"/>
              </a:rPr>
              <a:t> </a:t>
            </a:r>
            <a:r>
              <a:rPr sz="2000" b="1" spc="30" dirty="0">
                <a:latin typeface="Times New Roman"/>
                <a:cs typeface="Times New Roman"/>
              </a:rPr>
              <a:t>of</a:t>
            </a:r>
            <a:r>
              <a:rPr sz="2000" b="1" spc="50" dirty="0">
                <a:latin typeface="Times New Roman"/>
                <a:cs typeface="Times New Roman"/>
              </a:rPr>
              <a:t> </a:t>
            </a:r>
            <a:r>
              <a:rPr sz="2000" b="1" spc="25" dirty="0">
                <a:latin typeface="Times New Roman"/>
                <a:cs typeface="Times New Roman"/>
              </a:rPr>
              <a:t>Computer</a:t>
            </a:r>
            <a:r>
              <a:rPr sz="2000" b="1" dirty="0">
                <a:latin typeface="Times New Roman"/>
                <a:cs typeface="Times New Roman"/>
              </a:rPr>
              <a:t> Science</a:t>
            </a:r>
            <a:r>
              <a:rPr sz="2000" b="1" spc="90" dirty="0">
                <a:latin typeface="Times New Roman"/>
                <a:cs typeface="Times New Roman"/>
              </a:rPr>
              <a:t> </a:t>
            </a:r>
            <a:r>
              <a:rPr sz="2000" b="1" spc="25" dirty="0">
                <a:latin typeface="Times New Roman"/>
                <a:cs typeface="Times New Roman"/>
              </a:rPr>
              <a:t>&amp;</a:t>
            </a:r>
            <a:r>
              <a:rPr sz="2000" b="1" spc="90" dirty="0">
                <a:latin typeface="Times New Roman"/>
                <a:cs typeface="Times New Roman"/>
              </a:rPr>
              <a:t> </a:t>
            </a:r>
            <a:r>
              <a:rPr sz="2000" b="1" dirty="0">
                <a:latin typeface="Times New Roman"/>
                <a:cs typeface="Times New Roman"/>
              </a:rPr>
              <a:t>Engineering</a:t>
            </a:r>
            <a:endParaRPr sz="2000">
              <a:latin typeface="Times New Roman"/>
              <a:cs typeface="Times New Roman"/>
            </a:endParaRPr>
          </a:p>
        </p:txBody>
      </p:sp>
      <p:sp>
        <p:nvSpPr>
          <p:cNvPr id="4" name="object 4"/>
          <p:cNvSpPr/>
          <p:nvPr/>
        </p:nvSpPr>
        <p:spPr>
          <a:xfrm>
            <a:off x="1280159" y="2226997"/>
            <a:ext cx="9245600" cy="11430"/>
          </a:xfrm>
          <a:custGeom>
            <a:avLst/>
            <a:gdLst/>
            <a:ahLst/>
            <a:cxnLst/>
            <a:rect l="l" t="t" r="r" b="b"/>
            <a:pathLst>
              <a:path w="9245600" h="11430">
                <a:moveTo>
                  <a:pt x="0" y="0"/>
                </a:moveTo>
                <a:lnTo>
                  <a:pt x="0" y="11169"/>
                </a:lnTo>
                <a:lnTo>
                  <a:pt x="9245413" y="11169"/>
                </a:lnTo>
                <a:lnTo>
                  <a:pt x="9245413" y="0"/>
                </a:lnTo>
                <a:lnTo>
                  <a:pt x="0"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2105660" y="553719"/>
            <a:ext cx="967739" cy="982979"/>
          </a:xfrm>
          <a:prstGeom prst="rect">
            <a:avLst/>
          </a:prstGeom>
        </p:spPr>
      </p:pic>
      <p:pic>
        <p:nvPicPr>
          <p:cNvPr id="6" name="object 6"/>
          <p:cNvPicPr/>
          <p:nvPr/>
        </p:nvPicPr>
        <p:blipFill>
          <a:blip r:embed="rId3" cstate="print"/>
          <a:stretch>
            <a:fillRect/>
          </a:stretch>
        </p:blipFill>
        <p:spPr>
          <a:xfrm>
            <a:off x="9679940" y="571500"/>
            <a:ext cx="1038859" cy="982979"/>
          </a:xfrm>
          <a:prstGeom prst="rect">
            <a:avLst/>
          </a:prstGeom>
        </p:spPr>
      </p:pic>
      <p:pic>
        <p:nvPicPr>
          <p:cNvPr id="8" name="object 8"/>
          <p:cNvPicPr/>
          <p:nvPr/>
        </p:nvPicPr>
        <p:blipFill>
          <a:blip r:embed="rId4" cstate="print"/>
          <a:stretch>
            <a:fillRect/>
          </a:stretch>
        </p:blipFill>
        <p:spPr>
          <a:xfrm>
            <a:off x="7106919" y="4950459"/>
            <a:ext cx="3500120" cy="1701800"/>
          </a:xfrm>
          <a:prstGeom prst="rect">
            <a:avLst/>
          </a:prstGeom>
        </p:spPr>
      </p:pic>
      <p:sp>
        <p:nvSpPr>
          <p:cNvPr id="9" name="Rectangle 8">
            <a:extLst>
              <a:ext uri="{FF2B5EF4-FFF2-40B4-BE49-F238E27FC236}">
                <a16:creationId xmlns:a16="http://schemas.microsoft.com/office/drawing/2014/main" id="{F4B77517-831B-93FE-7ED7-69BBDAF2352A}"/>
              </a:ext>
            </a:extLst>
          </p:cNvPr>
          <p:cNvSpPr/>
          <p:nvPr/>
        </p:nvSpPr>
        <p:spPr>
          <a:xfrm>
            <a:off x="4519349" y="3576255"/>
            <a:ext cx="2767220" cy="553998"/>
          </a:xfrm>
          <a:prstGeom prst="rect">
            <a:avLst/>
          </a:prstGeom>
          <a:noFill/>
        </p:spPr>
        <p:txBody>
          <a:bodyPr wrap="squar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Presented by</a:t>
            </a:r>
          </a:p>
        </p:txBody>
      </p:sp>
      <p:sp>
        <p:nvSpPr>
          <p:cNvPr id="10" name="TextBox 9">
            <a:extLst>
              <a:ext uri="{FF2B5EF4-FFF2-40B4-BE49-F238E27FC236}">
                <a16:creationId xmlns:a16="http://schemas.microsoft.com/office/drawing/2014/main" id="{7EAF75F3-727E-34F2-D9D2-F5D567FC2717}"/>
              </a:ext>
            </a:extLst>
          </p:cNvPr>
          <p:cNvSpPr txBox="1"/>
          <p:nvPr/>
        </p:nvSpPr>
        <p:spPr>
          <a:xfrm>
            <a:off x="4727331" y="3934796"/>
            <a:ext cx="2209800" cy="1015663"/>
          </a:xfrm>
          <a:prstGeom prst="rect">
            <a:avLst/>
          </a:prstGeom>
          <a:noFill/>
        </p:spPr>
        <p:txBody>
          <a:bodyPr wrap="square" rtlCol="0">
            <a:spAutoFit/>
          </a:bodyPr>
          <a:lstStyle/>
          <a:p>
            <a:pPr algn="ctr"/>
            <a:r>
              <a:rPr lang="en-IN" sz="3000" dirty="0" err="1"/>
              <a:t>Udai</a:t>
            </a:r>
            <a:r>
              <a:rPr lang="en-IN" sz="3000" dirty="0"/>
              <a:t> KC</a:t>
            </a:r>
          </a:p>
          <a:p>
            <a:pPr algn="ctr"/>
            <a:r>
              <a:rPr lang="en-IN" sz="3000" dirty="0"/>
              <a:t>1JB21CS165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4FDF-4820-A5B6-3AB3-8675405DF845}"/>
              </a:ext>
            </a:extLst>
          </p:cNvPr>
          <p:cNvSpPr>
            <a:spLocks noGrp="1"/>
          </p:cNvSpPr>
          <p:nvPr>
            <p:ph type="title"/>
          </p:nvPr>
        </p:nvSpPr>
        <p:spPr>
          <a:xfrm>
            <a:off x="1722120" y="647128"/>
            <a:ext cx="8747759" cy="553998"/>
          </a:xfrm>
        </p:spPr>
        <p:txBody>
          <a:bodyPr/>
          <a:lstStyle/>
          <a:p>
            <a:r>
              <a:rPr lang="en-IN" dirty="0"/>
              <a:t>UNDERSTANDING APPLICATION  </a:t>
            </a:r>
          </a:p>
        </p:txBody>
      </p:sp>
      <p:sp>
        <p:nvSpPr>
          <p:cNvPr id="3" name="Text Placeholder 2">
            <a:extLst>
              <a:ext uri="{FF2B5EF4-FFF2-40B4-BE49-F238E27FC236}">
                <a16:creationId xmlns:a16="http://schemas.microsoft.com/office/drawing/2014/main" id="{062D85D3-86F7-935E-B42E-6E2311105D9C}"/>
              </a:ext>
            </a:extLst>
          </p:cNvPr>
          <p:cNvSpPr>
            <a:spLocks noGrp="1"/>
          </p:cNvSpPr>
          <p:nvPr>
            <p:ph type="body" idx="1"/>
          </p:nvPr>
        </p:nvSpPr>
        <p:spPr>
          <a:xfrm>
            <a:off x="762635" y="1794890"/>
            <a:ext cx="6628765" cy="4708981"/>
          </a:xfrm>
        </p:spPr>
        <p:txBody>
          <a:bodyPr/>
          <a:lstStyle/>
          <a:p>
            <a:pPr marL="285750" indent="-285750">
              <a:buFont typeface="Arial" panose="020B0604020202020204" pitchFamily="34" charset="0"/>
              <a:buChar char="•"/>
            </a:pPr>
            <a:r>
              <a:rPr lang="en-IN" dirty="0"/>
              <a:t>HOSTELWORLD IS A HOSTEL HUNTING COMPANY BASED OUT OF USA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THEIR PRIME OBJECTIVE WAS TO UNDERSTAND THE MARKET OF DIGITAL NOMADS (18 BILLIONS USD)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DIGITAL NOMADS :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THE AGE OF INTERNET GROWS AND STRENGTH OF CONNECTIVITY HAS INCREASED TO A NEW LEVEL</a:t>
            </a:r>
          </a:p>
          <a:p>
            <a:pPr marL="285750" indent="-285750">
              <a:buFont typeface="Arial" panose="020B0604020202020204" pitchFamily="34" charset="0"/>
              <a:buChar char="•"/>
            </a:pPr>
            <a:r>
              <a:rPr lang="en-IN" dirty="0"/>
              <a:t> </a:t>
            </a:r>
          </a:p>
          <a:p>
            <a:pPr marL="285750" indent="-285750">
              <a:buFont typeface="Arial" panose="020B0604020202020204" pitchFamily="34" charset="0"/>
              <a:buChar char="•"/>
            </a:pPr>
            <a:r>
              <a:rPr lang="en-IN" dirty="0"/>
              <a:t>THERE ARE BUNCH OF YOUNG SOFTWARE WORKERS , WHO ARE KEEN IN TRAVELING WORLD AND MANGING WORKSPACE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BUT THEY HAVE TO DEAL WITH CERTAIN LEVEL OF CONSTAINTS WHILE TRAVELLING </a:t>
            </a:r>
          </a:p>
        </p:txBody>
      </p:sp>
      <p:sp>
        <p:nvSpPr>
          <p:cNvPr id="6" name="TextBox 5">
            <a:extLst>
              <a:ext uri="{FF2B5EF4-FFF2-40B4-BE49-F238E27FC236}">
                <a16:creationId xmlns:a16="http://schemas.microsoft.com/office/drawing/2014/main" id="{97146BBE-6E5A-2E10-838B-AB91526E0C5E}"/>
              </a:ext>
            </a:extLst>
          </p:cNvPr>
          <p:cNvSpPr txBox="1"/>
          <p:nvPr/>
        </p:nvSpPr>
        <p:spPr>
          <a:xfrm>
            <a:off x="7848600" y="5344238"/>
            <a:ext cx="3810000" cy="1477328"/>
          </a:xfrm>
          <a:prstGeom prst="rect">
            <a:avLst/>
          </a:prstGeom>
          <a:noFill/>
        </p:spPr>
        <p:txBody>
          <a:bodyPr wrap="square" rtlCol="0">
            <a:spAutoFit/>
          </a:bodyPr>
          <a:lstStyle/>
          <a:p>
            <a:r>
              <a:rPr lang="en-IN" dirty="0"/>
              <a:t>THOSE ARE :</a:t>
            </a:r>
          </a:p>
          <a:p>
            <a:pPr marL="285750" indent="-285750">
              <a:buFont typeface="Arial" panose="020B0604020202020204" pitchFamily="34" charset="0"/>
              <a:buChar char="•"/>
            </a:pPr>
            <a:r>
              <a:rPr lang="en-IN" dirty="0"/>
              <a:t>SEARCHING FOR HOSTELS </a:t>
            </a:r>
          </a:p>
          <a:p>
            <a:pPr marL="285750" indent="-285750">
              <a:buFont typeface="Arial" panose="020B0604020202020204" pitchFamily="34" charset="0"/>
              <a:buChar char="•"/>
            </a:pPr>
            <a:r>
              <a:rPr lang="en-IN" dirty="0"/>
              <a:t>STATE TAXES AND GOVT TAXES</a:t>
            </a:r>
          </a:p>
          <a:p>
            <a:pPr marL="285750" indent="-285750">
              <a:buFont typeface="Arial" panose="020B0604020202020204" pitchFamily="34" charset="0"/>
              <a:buChar char="•"/>
            </a:pPr>
            <a:r>
              <a:rPr lang="en-IN" dirty="0"/>
              <a:t>UNPLANNED ROUTES TO GO  </a:t>
            </a:r>
          </a:p>
          <a:p>
            <a:endParaRPr lang="en-IN" dirty="0"/>
          </a:p>
        </p:txBody>
      </p:sp>
      <p:pic>
        <p:nvPicPr>
          <p:cNvPr id="8" name="Picture 7" descr="A logo with orange letters&#10;&#10;Description automatically generated">
            <a:extLst>
              <a:ext uri="{FF2B5EF4-FFF2-40B4-BE49-F238E27FC236}">
                <a16:creationId xmlns:a16="http://schemas.microsoft.com/office/drawing/2014/main" id="{A7407212-114E-E2CF-6413-DE36C9D8C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7223" y="457200"/>
            <a:ext cx="2143125" cy="2143125"/>
          </a:xfrm>
          <a:prstGeom prst="rect">
            <a:avLst/>
          </a:prstGeom>
        </p:spPr>
      </p:pic>
      <p:pic>
        <p:nvPicPr>
          <p:cNvPr id="10" name="Picture 9" descr="A person sitting at a table with a computer and a phone&#10;&#10;Description automatically generated">
            <a:extLst>
              <a:ext uri="{FF2B5EF4-FFF2-40B4-BE49-F238E27FC236}">
                <a16:creationId xmlns:a16="http://schemas.microsoft.com/office/drawing/2014/main" id="{CA637B35-9A00-A604-FFE4-664977B8D1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5183" y="2895600"/>
            <a:ext cx="2814696" cy="1876464"/>
          </a:xfrm>
          <a:prstGeom prst="rect">
            <a:avLst/>
          </a:prstGeom>
        </p:spPr>
      </p:pic>
    </p:spTree>
    <p:extLst>
      <p:ext uri="{BB962C8B-B14F-4D97-AF65-F5344CB8AC3E}">
        <p14:creationId xmlns:p14="http://schemas.microsoft.com/office/powerpoint/2010/main" val="96618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92FC-1424-F463-8EFC-71ED8E12DDF9}"/>
              </a:ext>
            </a:extLst>
          </p:cNvPr>
          <p:cNvSpPr>
            <a:spLocks noGrp="1"/>
          </p:cNvSpPr>
          <p:nvPr>
            <p:ph type="title"/>
          </p:nvPr>
        </p:nvSpPr>
        <p:spPr>
          <a:xfrm>
            <a:off x="1722120" y="647128"/>
            <a:ext cx="8747759" cy="1107996"/>
          </a:xfrm>
        </p:spPr>
        <p:txBody>
          <a:bodyPr/>
          <a:lstStyle/>
          <a:p>
            <a:r>
              <a:rPr lang="en-IN" dirty="0"/>
              <a:t>HOW THE APPLICATION PERFORMS  AND UPDATE </a:t>
            </a:r>
          </a:p>
        </p:txBody>
      </p:sp>
      <p:sp>
        <p:nvSpPr>
          <p:cNvPr id="3" name="Text Placeholder 2">
            <a:extLst>
              <a:ext uri="{FF2B5EF4-FFF2-40B4-BE49-F238E27FC236}">
                <a16:creationId xmlns:a16="http://schemas.microsoft.com/office/drawing/2014/main" id="{0730F1B2-044F-25DF-C320-BE4909B62FC4}"/>
              </a:ext>
            </a:extLst>
          </p:cNvPr>
          <p:cNvSpPr>
            <a:spLocks noGrp="1"/>
          </p:cNvSpPr>
          <p:nvPr>
            <p:ph type="body" idx="1"/>
          </p:nvPr>
        </p:nvSpPr>
        <p:spPr>
          <a:xfrm>
            <a:off x="762635" y="1794890"/>
            <a:ext cx="8686165" cy="2492990"/>
          </a:xfrm>
        </p:spPr>
        <p:txBody>
          <a:bodyPr/>
          <a:lstStyle/>
          <a:p>
            <a:r>
              <a:rPr lang="en-IN" dirty="0"/>
              <a:t>APPLICATION USES THE LOW VIRTUAL BLOCKCHAIN CONCEPTS </a:t>
            </a:r>
          </a:p>
          <a:p>
            <a:endParaRPr lang="en-IN" dirty="0"/>
          </a:p>
          <a:p>
            <a:r>
              <a:rPr lang="en-IN" dirty="0"/>
              <a:t>TO BYPASS THE TAXES IN AN COUNTRY , WE HAD TO USE BLOCKCHAIN FOR THE VALIDATION OF TRANSACTION AND INCREASE IN TRUST </a:t>
            </a:r>
          </a:p>
          <a:p>
            <a:endParaRPr lang="en-IN" dirty="0"/>
          </a:p>
          <a:p>
            <a:r>
              <a:rPr lang="en-IN" dirty="0"/>
              <a:t>BLOCKCHAIN IS THE DECENTRALISED DATABASE NETWORK THAT USES HIGH COMPUTATION FOR VALIDATION OF THE TRANSACTION </a:t>
            </a:r>
          </a:p>
          <a:p>
            <a:endParaRPr lang="en-IN" dirty="0"/>
          </a:p>
          <a:p>
            <a:r>
              <a:rPr lang="en-IN" dirty="0"/>
              <a:t> </a:t>
            </a:r>
          </a:p>
        </p:txBody>
      </p:sp>
      <p:pic>
        <p:nvPicPr>
          <p:cNvPr id="5" name="Picture 4" descr="A logo with palm trees and a hammock&#10;&#10;Description automatically generated">
            <a:extLst>
              <a:ext uri="{FF2B5EF4-FFF2-40B4-BE49-F238E27FC236}">
                <a16:creationId xmlns:a16="http://schemas.microsoft.com/office/drawing/2014/main" id="{1906398F-71EC-868B-53D6-46A251EFBC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0" y="1254368"/>
            <a:ext cx="1999952" cy="1999952"/>
          </a:xfrm>
          <a:prstGeom prst="rect">
            <a:avLst/>
          </a:prstGeom>
        </p:spPr>
      </p:pic>
      <p:pic>
        <p:nvPicPr>
          <p:cNvPr id="7" name="Picture 6" descr="A logo with orange letters&#10;&#10;Description automatically generated">
            <a:extLst>
              <a:ext uri="{FF2B5EF4-FFF2-40B4-BE49-F238E27FC236}">
                <a16:creationId xmlns:a16="http://schemas.microsoft.com/office/drawing/2014/main" id="{7DA258D0-29EA-6637-DC3D-259ECA35A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652" y="3597819"/>
            <a:ext cx="1616648" cy="1616648"/>
          </a:xfrm>
          <a:prstGeom prst="rect">
            <a:avLst/>
          </a:prstGeom>
        </p:spPr>
      </p:pic>
      <p:pic>
        <p:nvPicPr>
          <p:cNvPr id="9" name="Graphic 8">
            <a:extLst>
              <a:ext uri="{FF2B5EF4-FFF2-40B4-BE49-F238E27FC236}">
                <a16:creationId xmlns:a16="http://schemas.microsoft.com/office/drawing/2014/main" id="{5B1077E3-00DA-29F0-B022-27B6DC268C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0200" y="5791200"/>
            <a:ext cx="2667000" cy="753922"/>
          </a:xfrm>
          <a:prstGeom prst="rect">
            <a:avLst/>
          </a:prstGeom>
        </p:spPr>
      </p:pic>
      <p:pic>
        <p:nvPicPr>
          <p:cNvPr id="2050" name="Picture 2" descr="To decentralize or not to decentralise: Is that the question? – ΔNTYLLES">
            <a:extLst>
              <a:ext uri="{FF2B5EF4-FFF2-40B4-BE49-F238E27FC236}">
                <a16:creationId xmlns:a16="http://schemas.microsoft.com/office/drawing/2014/main" id="{F60036FE-CD0F-5F23-440C-A695923D10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3689" y="3970925"/>
            <a:ext cx="3810000" cy="2487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e value in decentralization - BLOCKTAC">
            <a:extLst>
              <a:ext uri="{FF2B5EF4-FFF2-40B4-BE49-F238E27FC236}">
                <a16:creationId xmlns:a16="http://schemas.microsoft.com/office/drawing/2014/main" id="{D25680C9-51EB-B8D5-3D23-8F43918C1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35" y="1794890"/>
            <a:ext cx="5805489" cy="46493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716237-30F5-F580-B86B-F48D26F9475E}"/>
              </a:ext>
            </a:extLst>
          </p:cNvPr>
          <p:cNvSpPr txBox="1"/>
          <p:nvPr/>
        </p:nvSpPr>
        <p:spPr>
          <a:xfrm>
            <a:off x="1828800" y="381000"/>
            <a:ext cx="8305800" cy="369332"/>
          </a:xfrm>
          <a:prstGeom prst="rect">
            <a:avLst/>
          </a:prstGeom>
          <a:noFill/>
        </p:spPr>
        <p:txBody>
          <a:bodyPr wrap="square" rtlCol="0">
            <a:spAutoFit/>
          </a:bodyPr>
          <a:lstStyle/>
          <a:p>
            <a:r>
              <a:rPr lang="en-IN" dirty="0"/>
              <a:t>SUPPOSE IF YOU PAY A PERSON $1 DOLLAR TO A </a:t>
            </a:r>
          </a:p>
        </p:txBody>
      </p:sp>
      <p:sp>
        <p:nvSpPr>
          <p:cNvPr id="5" name="TextBox 4">
            <a:extLst>
              <a:ext uri="{FF2B5EF4-FFF2-40B4-BE49-F238E27FC236}">
                <a16:creationId xmlns:a16="http://schemas.microsoft.com/office/drawing/2014/main" id="{12D33D90-F829-2812-6EA9-B001B88EEA55}"/>
              </a:ext>
            </a:extLst>
          </p:cNvPr>
          <p:cNvSpPr txBox="1"/>
          <p:nvPr/>
        </p:nvSpPr>
        <p:spPr>
          <a:xfrm>
            <a:off x="4838700" y="2057400"/>
            <a:ext cx="762000" cy="369332"/>
          </a:xfrm>
          <a:prstGeom prst="rect">
            <a:avLst/>
          </a:prstGeom>
          <a:noFill/>
        </p:spPr>
        <p:txBody>
          <a:bodyPr wrap="square" rtlCol="0">
            <a:spAutoFit/>
          </a:bodyPr>
          <a:lstStyle/>
          <a:p>
            <a:r>
              <a:rPr lang="en-IN" dirty="0"/>
              <a:t>You </a:t>
            </a:r>
          </a:p>
        </p:txBody>
      </p:sp>
      <p:sp>
        <p:nvSpPr>
          <p:cNvPr id="6" name="TextBox 5">
            <a:extLst>
              <a:ext uri="{FF2B5EF4-FFF2-40B4-BE49-F238E27FC236}">
                <a16:creationId xmlns:a16="http://schemas.microsoft.com/office/drawing/2014/main" id="{370267B5-1275-18B8-6652-1D02195BB57A}"/>
              </a:ext>
            </a:extLst>
          </p:cNvPr>
          <p:cNvSpPr txBox="1"/>
          <p:nvPr/>
        </p:nvSpPr>
        <p:spPr>
          <a:xfrm>
            <a:off x="5219700" y="5880082"/>
            <a:ext cx="1181100" cy="369332"/>
          </a:xfrm>
          <a:prstGeom prst="rect">
            <a:avLst/>
          </a:prstGeom>
          <a:noFill/>
        </p:spPr>
        <p:txBody>
          <a:bodyPr wrap="square" rtlCol="0">
            <a:spAutoFit/>
          </a:bodyPr>
          <a:lstStyle/>
          <a:p>
            <a:r>
              <a:rPr lang="en-IN" dirty="0"/>
              <a:t>A </a:t>
            </a:r>
          </a:p>
        </p:txBody>
      </p:sp>
      <p:sp>
        <p:nvSpPr>
          <p:cNvPr id="7" name="TextBox 6">
            <a:extLst>
              <a:ext uri="{FF2B5EF4-FFF2-40B4-BE49-F238E27FC236}">
                <a16:creationId xmlns:a16="http://schemas.microsoft.com/office/drawing/2014/main" id="{ACC6C228-25B1-8B66-B005-1EC6D47C8576}"/>
              </a:ext>
            </a:extLst>
          </p:cNvPr>
          <p:cNvSpPr txBox="1"/>
          <p:nvPr/>
        </p:nvSpPr>
        <p:spPr>
          <a:xfrm>
            <a:off x="2247900" y="1087945"/>
            <a:ext cx="5676900" cy="369332"/>
          </a:xfrm>
          <a:prstGeom prst="rect">
            <a:avLst/>
          </a:prstGeom>
          <a:noFill/>
        </p:spPr>
        <p:txBody>
          <a:bodyPr wrap="square" rtlCol="0">
            <a:spAutoFit/>
          </a:bodyPr>
          <a:lstStyle/>
          <a:p>
            <a:r>
              <a:rPr lang="en-IN" dirty="0"/>
              <a:t>$1 = 16/32 bit hash code that gets updated to everyone </a:t>
            </a:r>
          </a:p>
        </p:txBody>
      </p:sp>
      <p:pic>
        <p:nvPicPr>
          <p:cNvPr id="3080" name="Picture 8" descr="General Ledger System: General Ledger Prooflist Report">
            <a:extLst>
              <a:ext uri="{FF2B5EF4-FFF2-40B4-BE49-F238E27FC236}">
                <a16:creationId xmlns:a16="http://schemas.microsoft.com/office/drawing/2014/main" id="{6FB450C9-6DE1-7852-2DCB-760158D3B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164365"/>
            <a:ext cx="5328602" cy="357521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83B04FB1-419F-C6CB-87C2-9E2C595526EC}"/>
              </a:ext>
            </a:extLst>
          </p:cNvPr>
          <p:cNvCxnSpPr/>
          <p:nvPr/>
        </p:nvCxnSpPr>
        <p:spPr>
          <a:xfrm flipV="1">
            <a:off x="5810250" y="2209800"/>
            <a:ext cx="89535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91FD17E-D469-67A4-250B-37694FE56F76}"/>
              </a:ext>
            </a:extLst>
          </p:cNvPr>
          <p:cNvCxnSpPr/>
          <p:nvPr/>
        </p:nvCxnSpPr>
        <p:spPr>
          <a:xfrm>
            <a:off x="5810250" y="3505200"/>
            <a:ext cx="895350" cy="2234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76D816-8D8E-25FE-5E7D-39B7E2BE50ED}"/>
              </a:ext>
            </a:extLst>
          </p:cNvPr>
          <p:cNvCxnSpPr/>
          <p:nvPr/>
        </p:nvCxnSpPr>
        <p:spPr>
          <a:xfrm flipV="1">
            <a:off x="5715000" y="2209800"/>
            <a:ext cx="9906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DC84AA-9ED8-317B-6612-E98A16CCF3D6}"/>
              </a:ext>
            </a:extLst>
          </p:cNvPr>
          <p:cNvCxnSpPr/>
          <p:nvPr/>
        </p:nvCxnSpPr>
        <p:spPr>
          <a:xfrm>
            <a:off x="5810250" y="5386894"/>
            <a:ext cx="895350" cy="35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E4F0FC-7B0E-8662-D422-6B1F43E7D8FB}"/>
              </a:ext>
            </a:extLst>
          </p:cNvPr>
          <p:cNvCxnSpPr/>
          <p:nvPr/>
        </p:nvCxnSpPr>
        <p:spPr>
          <a:xfrm flipV="1">
            <a:off x="4838700" y="2209800"/>
            <a:ext cx="1866900" cy="1742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267C84-5E1D-C83A-FD60-3C8415D36721}"/>
              </a:ext>
            </a:extLst>
          </p:cNvPr>
          <p:cNvCxnSpPr/>
          <p:nvPr/>
        </p:nvCxnSpPr>
        <p:spPr>
          <a:xfrm>
            <a:off x="4838700" y="4486718"/>
            <a:ext cx="1866900" cy="1249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782581-44E2-2793-0C6D-48DEE2D2524A}"/>
              </a:ext>
            </a:extLst>
          </p:cNvPr>
          <p:cNvCxnSpPr/>
          <p:nvPr/>
        </p:nvCxnSpPr>
        <p:spPr>
          <a:xfrm flipV="1">
            <a:off x="3810000" y="2209800"/>
            <a:ext cx="289560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118225-59F4-1407-5C5C-71983EBABB4D}"/>
              </a:ext>
            </a:extLst>
          </p:cNvPr>
          <p:cNvCxnSpPr>
            <a:cxnSpLocks/>
          </p:cNvCxnSpPr>
          <p:nvPr/>
        </p:nvCxnSpPr>
        <p:spPr>
          <a:xfrm>
            <a:off x="3810000" y="4437300"/>
            <a:ext cx="2895600" cy="1298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2A687FD-0D14-0DAC-2C5F-A9FE6F4F20E6}"/>
              </a:ext>
            </a:extLst>
          </p:cNvPr>
          <p:cNvCxnSpPr/>
          <p:nvPr/>
        </p:nvCxnSpPr>
        <p:spPr>
          <a:xfrm flipV="1">
            <a:off x="2514600" y="2209800"/>
            <a:ext cx="4191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EBF6025-8CDB-2916-E012-BA58EAA78196}"/>
              </a:ext>
            </a:extLst>
          </p:cNvPr>
          <p:cNvCxnSpPr/>
          <p:nvPr/>
        </p:nvCxnSpPr>
        <p:spPr>
          <a:xfrm>
            <a:off x="2438400" y="3481894"/>
            <a:ext cx="4267200" cy="2254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2EDEBBF-8F08-EC69-C058-D5F6B211D5B0}"/>
              </a:ext>
            </a:extLst>
          </p:cNvPr>
          <p:cNvCxnSpPr/>
          <p:nvPr/>
        </p:nvCxnSpPr>
        <p:spPr>
          <a:xfrm>
            <a:off x="2438400" y="5257800"/>
            <a:ext cx="4267200" cy="478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8C9FE0-0F24-4839-88A3-174690A931C0}"/>
              </a:ext>
            </a:extLst>
          </p:cNvPr>
          <p:cNvCxnSpPr/>
          <p:nvPr/>
        </p:nvCxnSpPr>
        <p:spPr>
          <a:xfrm flipV="1">
            <a:off x="2286000" y="2220373"/>
            <a:ext cx="4419600" cy="2571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45F5A08-AA41-1E6C-46C8-CAE50E1BC1E2}"/>
              </a:ext>
            </a:extLst>
          </p:cNvPr>
          <p:cNvCxnSpPr/>
          <p:nvPr/>
        </p:nvCxnSpPr>
        <p:spPr>
          <a:xfrm flipV="1">
            <a:off x="1295400" y="2209800"/>
            <a:ext cx="5410200" cy="222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7F0848A-813A-BEA5-459A-D595C241528D}"/>
              </a:ext>
            </a:extLst>
          </p:cNvPr>
          <p:cNvCxnSpPr/>
          <p:nvPr/>
        </p:nvCxnSpPr>
        <p:spPr>
          <a:xfrm>
            <a:off x="1371600" y="4837035"/>
            <a:ext cx="5334000" cy="89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03569-F6BD-C445-A2F8-8CC6898EFF1F}"/>
              </a:ext>
            </a:extLst>
          </p:cNvPr>
          <p:cNvCxnSpPr/>
          <p:nvPr/>
        </p:nvCxnSpPr>
        <p:spPr>
          <a:xfrm flipV="1">
            <a:off x="4000500" y="2209800"/>
            <a:ext cx="2705100" cy="3733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9B6AB6-D810-41A0-5AC2-246E30496F0E}"/>
              </a:ext>
            </a:extLst>
          </p:cNvPr>
          <p:cNvCxnSpPr/>
          <p:nvPr/>
        </p:nvCxnSpPr>
        <p:spPr>
          <a:xfrm flipV="1">
            <a:off x="4000500" y="5736288"/>
            <a:ext cx="2705100" cy="7079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80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0DBA-5EC4-BE8A-6EF1-205A2106AA92}"/>
              </a:ext>
            </a:extLst>
          </p:cNvPr>
          <p:cNvSpPr>
            <a:spLocks noGrp="1"/>
          </p:cNvSpPr>
          <p:nvPr>
            <p:ph type="title"/>
          </p:nvPr>
        </p:nvSpPr>
        <p:spPr>
          <a:xfrm>
            <a:off x="1722120" y="647128"/>
            <a:ext cx="9403080" cy="1107996"/>
          </a:xfrm>
        </p:spPr>
        <p:txBody>
          <a:bodyPr/>
          <a:lstStyle/>
          <a:p>
            <a:r>
              <a:rPr lang="en-IN" dirty="0"/>
              <a:t>STAKEHOLDERS and MICROSERVICES </a:t>
            </a:r>
          </a:p>
        </p:txBody>
      </p:sp>
      <p:pic>
        <p:nvPicPr>
          <p:cNvPr id="4" name="Picture 3" descr="A logo with palm trees and a hammock&#10;&#10;Description automatically generated">
            <a:extLst>
              <a:ext uri="{FF2B5EF4-FFF2-40B4-BE49-F238E27FC236}">
                <a16:creationId xmlns:a16="http://schemas.microsoft.com/office/drawing/2014/main" id="{97557DDA-9C7A-EEFB-250A-840689601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438400"/>
            <a:ext cx="2438400" cy="2438400"/>
          </a:xfrm>
          <a:prstGeom prst="rect">
            <a:avLst/>
          </a:prstGeom>
        </p:spPr>
      </p:pic>
      <p:pic>
        <p:nvPicPr>
          <p:cNvPr id="5" name="Picture 4" descr="A logo with orange letters&#10;&#10;Description automatically generated">
            <a:extLst>
              <a:ext uri="{FF2B5EF4-FFF2-40B4-BE49-F238E27FC236}">
                <a16:creationId xmlns:a16="http://schemas.microsoft.com/office/drawing/2014/main" id="{205D79D1-A468-0C8A-D330-F16DB4843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2456688"/>
            <a:ext cx="2286000" cy="2286000"/>
          </a:xfrm>
          <a:prstGeom prst="rect">
            <a:avLst/>
          </a:prstGeom>
        </p:spPr>
      </p:pic>
      <p:pic>
        <p:nvPicPr>
          <p:cNvPr id="6" name="Graphic 5">
            <a:extLst>
              <a:ext uri="{FF2B5EF4-FFF2-40B4-BE49-F238E27FC236}">
                <a16:creationId xmlns:a16="http://schemas.microsoft.com/office/drawing/2014/main" id="{C60617E7-557D-8D05-9937-2DCE9F2A84A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0432" y="3657600"/>
            <a:ext cx="2667000" cy="753922"/>
          </a:xfrm>
          <a:prstGeom prst="rect">
            <a:avLst/>
          </a:prstGeom>
        </p:spPr>
      </p:pic>
      <p:sp>
        <p:nvSpPr>
          <p:cNvPr id="8" name="TextBox 7">
            <a:extLst>
              <a:ext uri="{FF2B5EF4-FFF2-40B4-BE49-F238E27FC236}">
                <a16:creationId xmlns:a16="http://schemas.microsoft.com/office/drawing/2014/main" id="{7F2DF875-9257-4601-7D52-63020C0861D4}"/>
              </a:ext>
            </a:extLst>
          </p:cNvPr>
          <p:cNvSpPr txBox="1"/>
          <p:nvPr/>
        </p:nvSpPr>
        <p:spPr>
          <a:xfrm>
            <a:off x="4876800" y="5029200"/>
            <a:ext cx="2438400" cy="1200329"/>
          </a:xfrm>
          <a:prstGeom prst="rect">
            <a:avLst/>
          </a:prstGeom>
          <a:noFill/>
        </p:spPr>
        <p:txBody>
          <a:bodyPr wrap="square" rtlCol="0">
            <a:spAutoFit/>
          </a:bodyPr>
          <a:lstStyle/>
          <a:p>
            <a:pPr algn="ctr"/>
            <a:r>
              <a:rPr lang="en-IN" dirty="0"/>
              <a:t>Provides blockchain </a:t>
            </a:r>
          </a:p>
          <a:p>
            <a:pPr algn="ctr"/>
            <a:r>
              <a:rPr lang="en-IN" dirty="0"/>
              <a:t>And microservices architecture to the application </a:t>
            </a:r>
          </a:p>
        </p:txBody>
      </p:sp>
      <p:sp>
        <p:nvSpPr>
          <p:cNvPr id="9" name="TextBox 8">
            <a:extLst>
              <a:ext uri="{FF2B5EF4-FFF2-40B4-BE49-F238E27FC236}">
                <a16:creationId xmlns:a16="http://schemas.microsoft.com/office/drawing/2014/main" id="{E5777B55-71D1-58F8-EF0C-68980C304EA7}"/>
              </a:ext>
            </a:extLst>
          </p:cNvPr>
          <p:cNvSpPr txBox="1"/>
          <p:nvPr/>
        </p:nvSpPr>
        <p:spPr>
          <a:xfrm>
            <a:off x="8991600" y="4953000"/>
            <a:ext cx="2133600" cy="1477328"/>
          </a:xfrm>
          <a:prstGeom prst="rect">
            <a:avLst/>
          </a:prstGeom>
          <a:noFill/>
        </p:spPr>
        <p:txBody>
          <a:bodyPr wrap="square" rtlCol="0">
            <a:spAutoFit/>
          </a:bodyPr>
          <a:lstStyle/>
          <a:p>
            <a:pPr algn="ctr"/>
            <a:r>
              <a:rPr lang="en-IN" dirty="0"/>
              <a:t>Provides the user authentication software and stay authentication in USA </a:t>
            </a:r>
          </a:p>
        </p:txBody>
      </p:sp>
      <p:sp>
        <p:nvSpPr>
          <p:cNvPr id="10" name="TextBox 9">
            <a:extLst>
              <a:ext uri="{FF2B5EF4-FFF2-40B4-BE49-F238E27FC236}">
                <a16:creationId xmlns:a16="http://schemas.microsoft.com/office/drawing/2014/main" id="{5DA058E7-0DEF-9EBB-43B7-DFA08E2C07E3}"/>
              </a:ext>
            </a:extLst>
          </p:cNvPr>
          <p:cNvSpPr txBox="1"/>
          <p:nvPr/>
        </p:nvSpPr>
        <p:spPr>
          <a:xfrm>
            <a:off x="1295400" y="5010543"/>
            <a:ext cx="2514600" cy="1200329"/>
          </a:xfrm>
          <a:prstGeom prst="rect">
            <a:avLst/>
          </a:prstGeom>
          <a:noFill/>
        </p:spPr>
        <p:txBody>
          <a:bodyPr wrap="square" rtlCol="0">
            <a:spAutoFit/>
          </a:bodyPr>
          <a:lstStyle/>
          <a:p>
            <a:pPr algn="ctr"/>
            <a:r>
              <a:rPr lang="en-IN" dirty="0"/>
              <a:t>Provides payment gateway interface software and stay listings  in INDIA </a:t>
            </a:r>
          </a:p>
        </p:txBody>
      </p:sp>
      <p:cxnSp>
        <p:nvCxnSpPr>
          <p:cNvPr id="12" name="Straight Arrow Connector 11">
            <a:extLst>
              <a:ext uri="{FF2B5EF4-FFF2-40B4-BE49-F238E27FC236}">
                <a16:creationId xmlns:a16="http://schemas.microsoft.com/office/drawing/2014/main" id="{227027C1-4475-B73D-70BF-663D0F10D7D7}"/>
              </a:ext>
            </a:extLst>
          </p:cNvPr>
          <p:cNvCxnSpPr>
            <a:cxnSpLocks/>
          </p:cNvCxnSpPr>
          <p:nvPr/>
        </p:nvCxnSpPr>
        <p:spPr>
          <a:xfrm>
            <a:off x="3810000" y="4038600"/>
            <a:ext cx="990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722451-4DC4-72EA-98D0-F4F4B7239734}"/>
              </a:ext>
            </a:extLst>
          </p:cNvPr>
          <p:cNvCxnSpPr>
            <a:cxnSpLocks/>
          </p:cNvCxnSpPr>
          <p:nvPr/>
        </p:nvCxnSpPr>
        <p:spPr>
          <a:xfrm>
            <a:off x="7315200" y="4034561"/>
            <a:ext cx="1600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16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792F-2558-E068-042F-8BC497400FC5}"/>
              </a:ext>
            </a:extLst>
          </p:cNvPr>
          <p:cNvSpPr>
            <a:spLocks noGrp="1"/>
          </p:cNvSpPr>
          <p:nvPr>
            <p:ph type="title"/>
          </p:nvPr>
        </p:nvSpPr>
        <p:spPr>
          <a:xfrm>
            <a:off x="1722120" y="647128"/>
            <a:ext cx="9174480" cy="553998"/>
          </a:xfrm>
        </p:spPr>
        <p:txBody>
          <a:bodyPr/>
          <a:lstStyle/>
          <a:p>
            <a:r>
              <a:rPr lang="en-IN" dirty="0"/>
              <a:t>APPLICATION WAS HEAVY TO DEPLOY </a:t>
            </a:r>
          </a:p>
        </p:txBody>
      </p:sp>
      <p:sp>
        <p:nvSpPr>
          <p:cNvPr id="3" name="Text Placeholder 2">
            <a:extLst>
              <a:ext uri="{FF2B5EF4-FFF2-40B4-BE49-F238E27FC236}">
                <a16:creationId xmlns:a16="http://schemas.microsoft.com/office/drawing/2014/main" id="{2BD298F9-0F02-8CA3-1CA6-FA4A033C453A}"/>
              </a:ext>
            </a:extLst>
          </p:cNvPr>
          <p:cNvSpPr>
            <a:spLocks noGrp="1"/>
          </p:cNvSpPr>
          <p:nvPr>
            <p:ph type="body" idx="1"/>
          </p:nvPr>
        </p:nvSpPr>
        <p:spPr>
          <a:xfrm>
            <a:off x="762635" y="1794890"/>
            <a:ext cx="5104765" cy="1384995"/>
          </a:xfrm>
        </p:spPr>
        <p:txBody>
          <a:bodyPr/>
          <a:lstStyle/>
          <a:p>
            <a:r>
              <a:rPr lang="en-IN" dirty="0"/>
              <a:t>COST OF THE CLOUD INCREASED WITH INCREASE IN THE DATA OF THE APPLICATION</a:t>
            </a:r>
          </a:p>
          <a:p>
            <a:endParaRPr lang="en-IN" dirty="0"/>
          </a:p>
          <a:p>
            <a:r>
              <a:rPr lang="en-IN" dirty="0"/>
              <a:t>EX-WHATSAPP , INSTAGRAM </a:t>
            </a:r>
          </a:p>
        </p:txBody>
      </p:sp>
      <p:pic>
        <p:nvPicPr>
          <p:cNvPr id="5" name="Picture 4" descr="A group of colorful square icons&#10;&#10;Description automatically generated">
            <a:extLst>
              <a:ext uri="{FF2B5EF4-FFF2-40B4-BE49-F238E27FC236}">
                <a16:creationId xmlns:a16="http://schemas.microsoft.com/office/drawing/2014/main" id="{F57FD998-6B86-8AA3-1D3F-C6B0E6F1B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514" y="1606793"/>
            <a:ext cx="2228850" cy="2228850"/>
          </a:xfrm>
          <a:prstGeom prst="rect">
            <a:avLst/>
          </a:prstGeom>
        </p:spPr>
      </p:pic>
      <p:pic>
        <p:nvPicPr>
          <p:cNvPr id="7" name="Picture 6" descr="A rainbow colored cloud with a black background&#10;&#10;Description automatically generated">
            <a:extLst>
              <a:ext uri="{FF2B5EF4-FFF2-40B4-BE49-F238E27FC236}">
                <a16:creationId xmlns:a16="http://schemas.microsoft.com/office/drawing/2014/main" id="{AA93C51B-3A47-20DD-3619-CDC9AE717C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068538"/>
            <a:ext cx="3965771" cy="3305360"/>
          </a:xfrm>
          <a:prstGeom prst="rect">
            <a:avLst/>
          </a:prstGeom>
        </p:spPr>
      </p:pic>
      <p:sp>
        <p:nvSpPr>
          <p:cNvPr id="8" name="Arrow: Down 7">
            <a:extLst>
              <a:ext uri="{FF2B5EF4-FFF2-40B4-BE49-F238E27FC236}">
                <a16:creationId xmlns:a16="http://schemas.microsoft.com/office/drawing/2014/main" id="{B3DE5A24-CF02-368E-0A2E-2D4ACB483FAE}"/>
              </a:ext>
            </a:extLst>
          </p:cNvPr>
          <p:cNvSpPr/>
          <p:nvPr/>
        </p:nvSpPr>
        <p:spPr>
          <a:xfrm rot="10800000">
            <a:off x="11479595" y="1512276"/>
            <a:ext cx="484632" cy="2305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9D0A41CD-0872-7563-A13E-102A288974AD}"/>
              </a:ext>
            </a:extLst>
          </p:cNvPr>
          <p:cNvSpPr/>
          <p:nvPr/>
        </p:nvSpPr>
        <p:spPr>
          <a:xfrm rot="10800000">
            <a:off x="8665651" y="1530593"/>
            <a:ext cx="484632" cy="2305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A diagram of a software application&#10;&#10;Description automatically generated">
            <a:extLst>
              <a:ext uri="{FF2B5EF4-FFF2-40B4-BE49-F238E27FC236}">
                <a16:creationId xmlns:a16="http://schemas.microsoft.com/office/drawing/2014/main" id="{D0CA7FD1-E2D3-E5C8-CF02-331035B77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46" y="3581400"/>
            <a:ext cx="5642545" cy="3114020"/>
          </a:xfrm>
          <a:prstGeom prst="rect">
            <a:avLst/>
          </a:prstGeom>
        </p:spPr>
      </p:pic>
      <p:sp>
        <p:nvSpPr>
          <p:cNvPr id="12" name="TextBox 11">
            <a:extLst>
              <a:ext uri="{FF2B5EF4-FFF2-40B4-BE49-F238E27FC236}">
                <a16:creationId xmlns:a16="http://schemas.microsoft.com/office/drawing/2014/main" id="{6C9A8DCD-32EC-F7FE-F5F1-C349C8E3A6B2}"/>
              </a:ext>
            </a:extLst>
          </p:cNvPr>
          <p:cNvSpPr txBox="1"/>
          <p:nvPr/>
        </p:nvSpPr>
        <p:spPr>
          <a:xfrm>
            <a:off x="6629400" y="4114800"/>
            <a:ext cx="5562600" cy="2031325"/>
          </a:xfrm>
          <a:prstGeom prst="rect">
            <a:avLst/>
          </a:prstGeom>
          <a:noFill/>
        </p:spPr>
        <p:txBody>
          <a:bodyPr wrap="square" rtlCol="0">
            <a:spAutoFit/>
          </a:bodyPr>
          <a:lstStyle/>
          <a:p>
            <a:r>
              <a:rPr lang="en-IN" dirty="0"/>
              <a:t>MICROSERVICES:</a:t>
            </a:r>
          </a:p>
          <a:p>
            <a:endParaRPr lang="en-IN" dirty="0"/>
          </a:p>
          <a:p>
            <a:r>
              <a:rPr lang="en-US" b="0" i="0" dirty="0">
                <a:solidFill>
                  <a:srgbClr val="4D5156"/>
                </a:solidFill>
                <a:effectLst/>
                <a:highlight>
                  <a:srgbClr val="FFFFFF"/>
                </a:highlight>
                <a:latin typeface="Google Sans"/>
              </a:rPr>
              <a:t>Microservices are </a:t>
            </a:r>
            <a:r>
              <a:rPr lang="en-US" b="0" i="0" dirty="0">
                <a:solidFill>
                  <a:srgbClr val="040C28"/>
                </a:solidFill>
                <a:effectLst/>
                <a:highlight>
                  <a:srgbClr val="D3E3FD"/>
                </a:highlight>
                <a:latin typeface="Google Sans"/>
              </a:rPr>
              <a:t>an architectural and organizational approach to software development where software is composed of small independent services that communicate over well-defined APIs</a:t>
            </a:r>
            <a:r>
              <a:rPr lang="en-US" b="0" i="0" dirty="0">
                <a:solidFill>
                  <a:srgbClr val="4D5156"/>
                </a:solidFill>
                <a:effectLst/>
                <a:highlight>
                  <a:srgbClr val="FFFFFF"/>
                </a:highlight>
                <a:latin typeface="Google Sans"/>
              </a:rPr>
              <a:t>. These services are owned by small, self-contained teams.</a:t>
            </a:r>
            <a:endParaRPr lang="en-IN" dirty="0"/>
          </a:p>
        </p:txBody>
      </p:sp>
    </p:spTree>
    <p:extLst>
      <p:ext uri="{BB962C8B-B14F-4D97-AF65-F5344CB8AC3E}">
        <p14:creationId xmlns:p14="http://schemas.microsoft.com/office/powerpoint/2010/main" val="43372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49AA-C18F-443F-2969-772DC8292484}"/>
              </a:ext>
            </a:extLst>
          </p:cNvPr>
          <p:cNvSpPr>
            <a:spLocks noGrp="1"/>
          </p:cNvSpPr>
          <p:nvPr>
            <p:ph type="title"/>
          </p:nvPr>
        </p:nvSpPr>
        <p:spPr/>
        <p:txBody>
          <a:bodyPr/>
          <a:lstStyle/>
          <a:p>
            <a:r>
              <a:rPr lang="en-IN" dirty="0"/>
              <a:t>Docker container for large application</a:t>
            </a:r>
          </a:p>
        </p:txBody>
      </p:sp>
      <p:sp>
        <p:nvSpPr>
          <p:cNvPr id="3" name="Text Placeholder 2">
            <a:extLst>
              <a:ext uri="{FF2B5EF4-FFF2-40B4-BE49-F238E27FC236}">
                <a16:creationId xmlns:a16="http://schemas.microsoft.com/office/drawing/2014/main" id="{412126F0-4175-3B28-8B08-D16118A0BD9E}"/>
              </a:ext>
            </a:extLst>
          </p:cNvPr>
          <p:cNvSpPr>
            <a:spLocks noGrp="1"/>
          </p:cNvSpPr>
          <p:nvPr>
            <p:ph type="body" idx="1"/>
          </p:nvPr>
        </p:nvSpPr>
        <p:spPr/>
        <p:txBody>
          <a:bodyPr/>
          <a:lstStyle/>
          <a:p>
            <a:endParaRPr lang="en-IN"/>
          </a:p>
        </p:txBody>
      </p:sp>
      <p:pic>
        <p:nvPicPr>
          <p:cNvPr id="5" name="Picture 4" descr="A screen shot of a container&#10;&#10;Description automatically generated">
            <a:extLst>
              <a:ext uri="{FF2B5EF4-FFF2-40B4-BE49-F238E27FC236}">
                <a16:creationId xmlns:a16="http://schemas.microsoft.com/office/drawing/2014/main" id="{3A803E38-E744-98DB-F5E9-F671B8A9D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36" y="1362075"/>
            <a:ext cx="9763125" cy="5495925"/>
          </a:xfrm>
          <a:prstGeom prst="rect">
            <a:avLst/>
          </a:prstGeom>
        </p:spPr>
      </p:pic>
    </p:spTree>
    <p:extLst>
      <p:ext uri="{BB962C8B-B14F-4D97-AF65-F5344CB8AC3E}">
        <p14:creationId xmlns:p14="http://schemas.microsoft.com/office/powerpoint/2010/main" val="112759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C5DC-9F72-A33A-CA1A-96ECBF301CCB}"/>
              </a:ext>
            </a:extLst>
          </p:cNvPr>
          <p:cNvSpPr>
            <a:spLocks noGrp="1"/>
          </p:cNvSpPr>
          <p:nvPr>
            <p:ph type="title"/>
          </p:nvPr>
        </p:nvSpPr>
        <p:spPr>
          <a:xfrm>
            <a:off x="1722120" y="647128"/>
            <a:ext cx="8747759" cy="553998"/>
          </a:xfrm>
        </p:spPr>
        <p:txBody>
          <a:bodyPr/>
          <a:lstStyle/>
          <a:p>
            <a:r>
              <a:rPr lang="en-IN" dirty="0"/>
              <a:t>REFLECTION NOTES</a:t>
            </a:r>
          </a:p>
        </p:txBody>
      </p:sp>
      <p:sp>
        <p:nvSpPr>
          <p:cNvPr id="3" name="Text Placeholder 2">
            <a:extLst>
              <a:ext uri="{FF2B5EF4-FFF2-40B4-BE49-F238E27FC236}">
                <a16:creationId xmlns:a16="http://schemas.microsoft.com/office/drawing/2014/main" id="{AEF1173B-AC3F-234B-F4CE-A15F03DA8ECC}"/>
              </a:ext>
            </a:extLst>
          </p:cNvPr>
          <p:cNvSpPr>
            <a:spLocks noGrp="1"/>
          </p:cNvSpPr>
          <p:nvPr>
            <p:ph type="body" idx="1"/>
          </p:nvPr>
        </p:nvSpPr>
        <p:spPr>
          <a:xfrm>
            <a:off x="1524000" y="1752600"/>
            <a:ext cx="10058400" cy="4154984"/>
          </a:xfrm>
        </p:spPr>
        <p:txBody>
          <a:bodyPr/>
          <a:lstStyle/>
          <a:p>
            <a:pPr marL="285750" indent="-285750" algn="just">
              <a:buFont typeface="Arial" panose="020B0604020202020204" pitchFamily="34" charset="0"/>
              <a:buChar char="•"/>
            </a:pPr>
            <a:r>
              <a:rPr lang="en-US" dirty="0"/>
              <a:t>Implementing blockchain and microservices is often seen as highly rewarding but presents significant challenges. While blockchain promises decentralized, secure, and transparent operations, and microservices offer modular, scalable, and flexible architectures, their practical deployment is complex and demanding. Blockchain implementation requires expertise in cryptography, consensus mechanisms, and regulatory navigation, while microservices demand proficiency in containerization, orchestration, and robust DevOps practices. </a:t>
            </a:r>
          </a:p>
          <a:p>
            <a:pPr marL="285750" indent="-285750" algn="just">
              <a:buFont typeface="Arial" panose="020B0604020202020204" pitchFamily="34" charset="0"/>
              <a:buChar char="•"/>
            </a:pPr>
            <a:r>
              <a:rPr lang="en-US" dirty="0"/>
              <a:t>Initial enthusiasm must be tempered with an understanding of the long-term commitment, as both technologies involve ongoing maintenance, continuous integration, and security vigilance. The development and operational costs can be substantial, necessitating investment in skilled teams and sophisticated infrastructure. Despite these challenges, the strategic value and potential return on investment can be significant if these technologies are implemented correctly, providing enhanced security, transparency, agility, and scalability in various industries.</a:t>
            </a:r>
            <a:endParaRPr lang="en-IN" dirty="0"/>
          </a:p>
        </p:txBody>
      </p:sp>
    </p:spTree>
    <p:extLst>
      <p:ext uri="{BB962C8B-B14F-4D97-AF65-F5344CB8AC3E}">
        <p14:creationId xmlns:p14="http://schemas.microsoft.com/office/powerpoint/2010/main" val="140957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8A8E-C925-DE14-08FE-BD9166175B0B}"/>
              </a:ext>
            </a:extLst>
          </p:cNvPr>
          <p:cNvSpPr>
            <a:spLocks noGrp="1"/>
          </p:cNvSpPr>
          <p:nvPr>
            <p:ph type="title"/>
          </p:nvPr>
        </p:nvSpPr>
        <p:spPr/>
        <p:txBody>
          <a:bodyPr/>
          <a:lstStyle/>
          <a:p>
            <a:r>
              <a:rPr lang="en-IN" dirty="0"/>
              <a:t>CONCLUSION </a:t>
            </a:r>
          </a:p>
        </p:txBody>
      </p:sp>
      <p:sp>
        <p:nvSpPr>
          <p:cNvPr id="3" name="Text Placeholder 2">
            <a:extLst>
              <a:ext uri="{FF2B5EF4-FFF2-40B4-BE49-F238E27FC236}">
                <a16:creationId xmlns:a16="http://schemas.microsoft.com/office/drawing/2014/main" id="{DD1EB4D2-7367-6079-DEC3-05D0B6561786}"/>
              </a:ext>
            </a:extLst>
          </p:cNvPr>
          <p:cNvSpPr>
            <a:spLocks noGrp="1"/>
          </p:cNvSpPr>
          <p:nvPr>
            <p:ph type="body" idx="1"/>
          </p:nvPr>
        </p:nvSpPr>
        <p:spPr>
          <a:xfrm>
            <a:off x="1447800" y="1794890"/>
            <a:ext cx="9981564" cy="3323987"/>
          </a:xfrm>
        </p:spPr>
        <p:txBody>
          <a:bodyPr/>
          <a:lstStyle/>
          <a:p>
            <a:pPr algn="just"/>
            <a:r>
              <a:rPr lang="en-US" dirty="0"/>
              <a:t>In conclusion, developing a travel app that leverages blockchain and microservices for elastic services proved to be a highly rewarding endeavor. The implementation process, though complex and demanding, was invaluable in understanding the intricacies of these cutting-edge technologies. Blockchain provided unmatched security and transparency for transactions, while the microservices architecture ensured scalability and flexibility, allowing the app to adapt seamlessly to varying user demands. The journey involved mastering cryptographic techniques, efficient service orchestration, and robust DevOps practices, ultimately resulting in a highly reliable and efficient system. This experience underscored the importance of a thorough comprehension of each process, demonstrating that the initial effort and investment were well worth it for the significant strategic advantages and enhanced user experience achieved.</a:t>
            </a:r>
            <a:endParaRPr lang="en-IN" dirty="0"/>
          </a:p>
        </p:txBody>
      </p:sp>
    </p:spTree>
    <p:extLst>
      <p:ext uri="{BB962C8B-B14F-4D97-AF65-F5344CB8AC3E}">
        <p14:creationId xmlns:p14="http://schemas.microsoft.com/office/powerpoint/2010/main" val="283793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01029" y="875728"/>
            <a:ext cx="2692400" cy="574675"/>
          </a:xfrm>
          <a:prstGeom prst="rect">
            <a:avLst/>
          </a:prstGeom>
        </p:spPr>
        <p:txBody>
          <a:bodyPr vert="horz" wrap="square" lIns="0" tIns="12700" rIns="0" bIns="0" rtlCol="0">
            <a:spAutoFit/>
          </a:bodyPr>
          <a:lstStyle/>
          <a:p>
            <a:pPr marL="12700">
              <a:lnSpc>
                <a:spcPct val="100000"/>
              </a:lnSpc>
              <a:spcBef>
                <a:spcPts val="100"/>
              </a:spcBef>
            </a:pPr>
            <a:r>
              <a:rPr spc="-285" dirty="0"/>
              <a:t>CERTIFICATE</a:t>
            </a:r>
          </a:p>
        </p:txBody>
      </p:sp>
      <p:sp>
        <p:nvSpPr>
          <p:cNvPr id="3" name="object 3"/>
          <p:cNvSpPr txBox="1"/>
          <p:nvPr/>
        </p:nvSpPr>
        <p:spPr>
          <a:xfrm>
            <a:off x="2316860" y="2018030"/>
            <a:ext cx="8762365" cy="3318510"/>
          </a:xfrm>
          <a:prstGeom prst="rect">
            <a:avLst/>
          </a:prstGeom>
        </p:spPr>
        <p:txBody>
          <a:bodyPr vert="horz" wrap="square" lIns="0" tIns="12700" rIns="0" bIns="0" rtlCol="0">
            <a:spAutoFit/>
          </a:bodyPr>
          <a:lstStyle/>
          <a:p>
            <a:pPr marL="12700" marR="5080" algn="just">
              <a:lnSpc>
                <a:spcPct val="150000"/>
              </a:lnSpc>
              <a:spcBef>
                <a:spcPts val="100"/>
              </a:spcBef>
            </a:pPr>
            <a:r>
              <a:rPr sz="1800" spc="-20" dirty="0">
                <a:solidFill>
                  <a:srgbClr val="404040"/>
                </a:solidFill>
                <a:latin typeface="Verdana"/>
                <a:cs typeface="Verdana"/>
              </a:rPr>
              <a:t>Certified </a:t>
            </a:r>
            <a:r>
              <a:rPr sz="1800" spc="-30" dirty="0">
                <a:solidFill>
                  <a:srgbClr val="404040"/>
                </a:solidFill>
                <a:latin typeface="Verdana"/>
                <a:cs typeface="Verdana"/>
              </a:rPr>
              <a:t>that </a:t>
            </a:r>
            <a:r>
              <a:rPr sz="1800" spc="-15" dirty="0">
                <a:solidFill>
                  <a:srgbClr val="404040"/>
                </a:solidFill>
                <a:latin typeface="Verdana"/>
                <a:cs typeface="Verdana"/>
              </a:rPr>
              <a:t>the </a:t>
            </a:r>
            <a:r>
              <a:rPr sz="1800" spc="-25" dirty="0">
                <a:solidFill>
                  <a:srgbClr val="404040"/>
                </a:solidFill>
                <a:latin typeface="Verdana"/>
                <a:cs typeface="Verdana"/>
              </a:rPr>
              <a:t>Societal </a:t>
            </a:r>
            <a:r>
              <a:rPr sz="1800" spc="-100" dirty="0">
                <a:solidFill>
                  <a:srgbClr val="404040"/>
                </a:solidFill>
                <a:latin typeface="Verdana"/>
                <a:cs typeface="Verdana"/>
              </a:rPr>
              <a:t>Internship </a:t>
            </a:r>
            <a:r>
              <a:rPr sz="1800" spc="-50" dirty="0">
                <a:solidFill>
                  <a:srgbClr val="404040"/>
                </a:solidFill>
                <a:latin typeface="Verdana"/>
                <a:cs typeface="Verdana"/>
              </a:rPr>
              <a:t>report </a:t>
            </a:r>
            <a:r>
              <a:rPr sz="1800" spc="-5" dirty="0">
                <a:solidFill>
                  <a:srgbClr val="404040"/>
                </a:solidFill>
                <a:latin typeface="Verdana"/>
                <a:cs typeface="Verdana"/>
              </a:rPr>
              <a:t>carried </a:t>
            </a:r>
            <a:r>
              <a:rPr sz="1800" spc="-15" dirty="0">
                <a:solidFill>
                  <a:srgbClr val="404040"/>
                </a:solidFill>
                <a:latin typeface="Verdana"/>
                <a:cs typeface="Verdana"/>
              </a:rPr>
              <a:t>out </a:t>
            </a:r>
            <a:r>
              <a:rPr sz="1800" spc="-5" dirty="0">
                <a:solidFill>
                  <a:srgbClr val="404040"/>
                </a:solidFill>
                <a:latin typeface="Verdana"/>
                <a:cs typeface="Verdana"/>
              </a:rPr>
              <a:t>by </a:t>
            </a:r>
            <a:r>
              <a:rPr lang="en-IN" sz="1800" spc="5" dirty="0" err="1">
                <a:solidFill>
                  <a:srgbClr val="404040"/>
                </a:solidFill>
                <a:latin typeface="Verdana"/>
                <a:cs typeface="Verdana"/>
              </a:rPr>
              <a:t>Udai</a:t>
            </a:r>
            <a:r>
              <a:rPr lang="en-IN" spc="5" dirty="0">
                <a:solidFill>
                  <a:srgbClr val="404040"/>
                </a:solidFill>
                <a:latin typeface="Verdana"/>
                <a:cs typeface="Verdana"/>
              </a:rPr>
              <a:t> K</a:t>
            </a:r>
            <a:r>
              <a:rPr lang="en-IN" sz="1800" spc="5" dirty="0">
                <a:solidFill>
                  <a:srgbClr val="404040"/>
                </a:solidFill>
                <a:latin typeface="Verdana"/>
                <a:cs typeface="Verdana"/>
              </a:rPr>
              <a:t>C </a:t>
            </a:r>
            <a:r>
              <a:rPr sz="1800" spc="-130" dirty="0">
                <a:solidFill>
                  <a:srgbClr val="404040"/>
                </a:solidFill>
                <a:latin typeface="Verdana"/>
                <a:cs typeface="Verdana"/>
              </a:rPr>
              <a:t>[1JB21CS16</a:t>
            </a:r>
            <a:r>
              <a:rPr lang="en-IN" sz="1800" spc="-130" dirty="0">
                <a:solidFill>
                  <a:srgbClr val="404040"/>
                </a:solidFill>
                <a:latin typeface="Verdana"/>
                <a:cs typeface="Verdana"/>
              </a:rPr>
              <a:t>5</a:t>
            </a:r>
            <a:r>
              <a:rPr sz="1800" spc="-130" dirty="0">
                <a:solidFill>
                  <a:srgbClr val="404040"/>
                </a:solidFill>
                <a:latin typeface="Verdana"/>
                <a:cs typeface="Verdana"/>
              </a:rPr>
              <a:t>] </a:t>
            </a:r>
            <a:r>
              <a:rPr sz="1800" spc="-190" dirty="0">
                <a:solidFill>
                  <a:srgbClr val="404040"/>
                </a:solidFill>
                <a:latin typeface="Verdana"/>
                <a:cs typeface="Verdana"/>
              </a:rPr>
              <a:t>is</a:t>
            </a:r>
            <a:r>
              <a:rPr sz="1800" spc="-185" dirty="0">
                <a:solidFill>
                  <a:srgbClr val="404040"/>
                </a:solidFill>
                <a:latin typeface="Verdana"/>
                <a:cs typeface="Verdana"/>
              </a:rPr>
              <a:t> </a:t>
            </a:r>
            <a:r>
              <a:rPr sz="1800" spc="145" dirty="0">
                <a:solidFill>
                  <a:srgbClr val="404040"/>
                </a:solidFill>
                <a:latin typeface="Verdana"/>
                <a:cs typeface="Verdana"/>
              </a:rPr>
              <a:t>a </a:t>
            </a:r>
            <a:r>
              <a:rPr sz="1800" spc="35" dirty="0">
                <a:solidFill>
                  <a:srgbClr val="404040"/>
                </a:solidFill>
                <a:latin typeface="Verdana"/>
                <a:cs typeface="Verdana"/>
              </a:rPr>
              <a:t>bonafide </a:t>
            </a:r>
            <a:r>
              <a:rPr sz="1800" spc="-45" dirty="0">
                <a:solidFill>
                  <a:srgbClr val="404040"/>
                </a:solidFill>
                <a:latin typeface="Verdana"/>
                <a:cs typeface="Verdana"/>
              </a:rPr>
              <a:t>student </a:t>
            </a:r>
            <a:r>
              <a:rPr sz="1800" spc="5" dirty="0">
                <a:solidFill>
                  <a:srgbClr val="404040"/>
                </a:solidFill>
                <a:latin typeface="Verdana"/>
                <a:cs typeface="Verdana"/>
              </a:rPr>
              <a:t>of </a:t>
            </a:r>
            <a:r>
              <a:rPr sz="1800" spc="-160" dirty="0">
                <a:solidFill>
                  <a:srgbClr val="404040"/>
                </a:solidFill>
                <a:latin typeface="Verdana"/>
                <a:cs typeface="Verdana"/>
              </a:rPr>
              <a:t>SJB</a:t>
            </a:r>
            <a:r>
              <a:rPr sz="1800" spc="-155" dirty="0">
                <a:solidFill>
                  <a:srgbClr val="404040"/>
                </a:solidFill>
                <a:latin typeface="Verdana"/>
                <a:cs typeface="Verdana"/>
              </a:rPr>
              <a:t> </a:t>
            </a:r>
            <a:r>
              <a:rPr sz="1800" spc="-114" dirty="0">
                <a:solidFill>
                  <a:srgbClr val="404040"/>
                </a:solidFill>
                <a:latin typeface="Verdana"/>
                <a:cs typeface="Verdana"/>
              </a:rPr>
              <a:t>Institute </a:t>
            </a:r>
            <a:r>
              <a:rPr sz="1800" spc="5" dirty="0">
                <a:solidFill>
                  <a:srgbClr val="404040"/>
                </a:solidFill>
                <a:latin typeface="Verdana"/>
                <a:cs typeface="Verdana"/>
              </a:rPr>
              <a:t>of </a:t>
            </a:r>
            <a:r>
              <a:rPr sz="1800" spc="-10" dirty="0">
                <a:solidFill>
                  <a:srgbClr val="404040"/>
                </a:solidFill>
                <a:latin typeface="Verdana"/>
                <a:cs typeface="Verdana"/>
              </a:rPr>
              <a:t>Technology </a:t>
            </a:r>
            <a:r>
              <a:rPr sz="1800" spc="-90" dirty="0">
                <a:solidFill>
                  <a:srgbClr val="404040"/>
                </a:solidFill>
                <a:latin typeface="Verdana"/>
                <a:cs typeface="Verdana"/>
              </a:rPr>
              <a:t>in </a:t>
            </a:r>
            <a:r>
              <a:rPr sz="1800" spc="-35" dirty="0">
                <a:solidFill>
                  <a:srgbClr val="404040"/>
                </a:solidFill>
                <a:latin typeface="Verdana"/>
                <a:cs typeface="Verdana"/>
              </a:rPr>
              <a:t>partial </a:t>
            </a:r>
            <a:r>
              <a:rPr sz="1800" spc="-30" dirty="0">
                <a:solidFill>
                  <a:srgbClr val="404040"/>
                </a:solidFill>
                <a:latin typeface="Verdana"/>
                <a:cs typeface="Verdana"/>
              </a:rPr>
              <a:t> </a:t>
            </a:r>
            <a:r>
              <a:rPr sz="1800" spc="-70" dirty="0">
                <a:solidFill>
                  <a:srgbClr val="404040"/>
                </a:solidFill>
                <a:latin typeface="Verdana"/>
                <a:cs typeface="Verdana"/>
              </a:rPr>
              <a:t>fulfilment for </a:t>
            </a:r>
            <a:r>
              <a:rPr sz="1800" spc="-20" dirty="0">
                <a:solidFill>
                  <a:srgbClr val="404040"/>
                </a:solidFill>
                <a:latin typeface="Verdana"/>
                <a:cs typeface="Verdana"/>
              </a:rPr>
              <a:t>the </a:t>
            </a:r>
            <a:r>
              <a:rPr sz="1800" spc="35" dirty="0">
                <a:solidFill>
                  <a:srgbClr val="404040"/>
                </a:solidFill>
                <a:latin typeface="Verdana"/>
                <a:cs typeface="Verdana"/>
              </a:rPr>
              <a:t>award </a:t>
            </a:r>
            <a:r>
              <a:rPr sz="1800" spc="5" dirty="0">
                <a:solidFill>
                  <a:srgbClr val="404040"/>
                </a:solidFill>
                <a:latin typeface="Verdana"/>
                <a:cs typeface="Verdana"/>
              </a:rPr>
              <a:t>of </a:t>
            </a:r>
            <a:r>
              <a:rPr sz="1800" spc="-40" dirty="0">
                <a:solidFill>
                  <a:srgbClr val="404040"/>
                </a:solidFill>
                <a:latin typeface="Verdana"/>
                <a:cs typeface="Verdana"/>
              </a:rPr>
              <a:t>“BACHELOR </a:t>
            </a:r>
            <a:r>
              <a:rPr sz="1800" spc="-10" dirty="0">
                <a:solidFill>
                  <a:srgbClr val="404040"/>
                </a:solidFill>
                <a:latin typeface="Verdana"/>
                <a:cs typeface="Verdana"/>
              </a:rPr>
              <a:t>OF </a:t>
            </a:r>
            <a:r>
              <a:rPr sz="1800" spc="-90" dirty="0">
                <a:solidFill>
                  <a:srgbClr val="404040"/>
                </a:solidFill>
                <a:latin typeface="Verdana"/>
                <a:cs typeface="Verdana"/>
              </a:rPr>
              <a:t>ENGINEERING” </a:t>
            </a:r>
            <a:r>
              <a:rPr sz="1800" spc="-55" dirty="0">
                <a:solidFill>
                  <a:srgbClr val="404040"/>
                </a:solidFill>
                <a:latin typeface="Verdana"/>
                <a:cs typeface="Verdana"/>
              </a:rPr>
              <a:t>as </a:t>
            </a:r>
            <a:r>
              <a:rPr sz="1800" spc="-15" dirty="0">
                <a:solidFill>
                  <a:srgbClr val="404040"/>
                </a:solidFill>
                <a:latin typeface="Verdana"/>
                <a:cs typeface="Verdana"/>
              </a:rPr>
              <a:t>prescribed </a:t>
            </a:r>
            <a:r>
              <a:rPr sz="1800" spc="-10" dirty="0">
                <a:solidFill>
                  <a:srgbClr val="404040"/>
                </a:solidFill>
                <a:latin typeface="Verdana"/>
                <a:cs typeface="Verdana"/>
              </a:rPr>
              <a:t>by </a:t>
            </a:r>
            <a:r>
              <a:rPr sz="1800" spc="-5" dirty="0">
                <a:solidFill>
                  <a:srgbClr val="404040"/>
                </a:solidFill>
                <a:latin typeface="Verdana"/>
                <a:cs typeface="Verdana"/>
              </a:rPr>
              <a:t> </a:t>
            </a:r>
            <a:r>
              <a:rPr sz="1800" spc="-85" dirty="0">
                <a:solidFill>
                  <a:srgbClr val="404040"/>
                </a:solidFill>
                <a:latin typeface="Verdana"/>
                <a:cs typeface="Verdana"/>
              </a:rPr>
              <a:t>VISVESVARAYA</a:t>
            </a:r>
            <a:r>
              <a:rPr sz="1800" spc="40" dirty="0">
                <a:solidFill>
                  <a:srgbClr val="404040"/>
                </a:solidFill>
                <a:latin typeface="Verdana"/>
                <a:cs typeface="Verdana"/>
              </a:rPr>
              <a:t> </a:t>
            </a:r>
            <a:r>
              <a:rPr sz="1800" spc="-35" dirty="0">
                <a:solidFill>
                  <a:srgbClr val="404040"/>
                </a:solidFill>
                <a:latin typeface="Verdana"/>
                <a:cs typeface="Verdana"/>
              </a:rPr>
              <a:t>TECHNOLOGICAL</a:t>
            </a:r>
            <a:r>
              <a:rPr sz="1800" spc="40" dirty="0">
                <a:solidFill>
                  <a:srgbClr val="404040"/>
                </a:solidFill>
                <a:latin typeface="Verdana"/>
                <a:cs typeface="Verdana"/>
              </a:rPr>
              <a:t> </a:t>
            </a:r>
            <a:r>
              <a:rPr sz="1800" spc="-185" dirty="0">
                <a:solidFill>
                  <a:srgbClr val="404040"/>
                </a:solidFill>
                <a:latin typeface="Verdana"/>
                <a:cs typeface="Verdana"/>
              </a:rPr>
              <a:t>UNIVERSITY,</a:t>
            </a:r>
            <a:r>
              <a:rPr sz="1800" spc="25" dirty="0">
                <a:solidFill>
                  <a:srgbClr val="404040"/>
                </a:solidFill>
                <a:latin typeface="Verdana"/>
                <a:cs typeface="Verdana"/>
              </a:rPr>
              <a:t> </a:t>
            </a:r>
            <a:r>
              <a:rPr sz="1800" spc="-65" dirty="0">
                <a:solidFill>
                  <a:srgbClr val="404040"/>
                </a:solidFill>
                <a:latin typeface="Verdana"/>
                <a:cs typeface="Verdana"/>
              </a:rPr>
              <a:t>BELAGAVI</a:t>
            </a:r>
            <a:r>
              <a:rPr sz="1800" spc="65" dirty="0">
                <a:solidFill>
                  <a:srgbClr val="404040"/>
                </a:solidFill>
                <a:latin typeface="Verdana"/>
                <a:cs typeface="Verdana"/>
              </a:rPr>
              <a:t> </a:t>
            </a:r>
            <a:r>
              <a:rPr sz="1800" spc="-40" dirty="0">
                <a:solidFill>
                  <a:srgbClr val="404040"/>
                </a:solidFill>
                <a:latin typeface="Verdana"/>
                <a:cs typeface="Verdana"/>
              </a:rPr>
              <a:t>during</a:t>
            </a:r>
            <a:r>
              <a:rPr sz="1800" spc="40" dirty="0">
                <a:solidFill>
                  <a:srgbClr val="404040"/>
                </a:solidFill>
                <a:latin typeface="Verdana"/>
                <a:cs typeface="Verdana"/>
              </a:rPr>
              <a:t> </a:t>
            </a:r>
            <a:r>
              <a:rPr sz="1800" spc="-30" dirty="0">
                <a:solidFill>
                  <a:srgbClr val="404040"/>
                </a:solidFill>
                <a:latin typeface="Verdana"/>
                <a:cs typeface="Verdana"/>
              </a:rPr>
              <a:t>the</a:t>
            </a:r>
            <a:r>
              <a:rPr sz="1800" spc="60" dirty="0">
                <a:solidFill>
                  <a:srgbClr val="404040"/>
                </a:solidFill>
                <a:latin typeface="Verdana"/>
                <a:cs typeface="Verdana"/>
              </a:rPr>
              <a:t> </a:t>
            </a:r>
            <a:r>
              <a:rPr sz="1800" spc="90" dirty="0">
                <a:solidFill>
                  <a:srgbClr val="404040"/>
                </a:solidFill>
                <a:latin typeface="Verdana"/>
                <a:cs typeface="Verdana"/>
              </a:rPr>
              <a:t>academic</a:t>
            </a:r>
            <a:endParaRPr sz="1800" dirty="0">
              <a:latin typeface="Verdana"/>
              <a:cs typeface="Verdana"/>
            </a:endParaRPr>
          </a:p>
          <a:p>
            <a:pPr marL="12700" marR="8890" algn="just">
              <a:lnSpc>
                <a:spcPct val="150000"/>
              </a:lnSpc>
            </a:pPr>
            <a:r>
              <a:rPr sz="1800" spc="-25" dirty="0">
                <a:solidFill>
                  <a:srgbClr val="404040"/>
                </a:solidFill>
                <a:latin typeface="Verdana"/>
                <a:cs typeface="Verdana"/>
              </a:rPr>
              <a:t>year </a:t>
            </a:r>
            <a:r>
              <a:rPr sz="1800" spc="-160" dirty="0">
                <a:solidFill>
                  <a:srgbClr val="404040"/>
                </a:solidFill>
                <a:latin typeface="Verdana"/>
                <a:cs typeface="Verdana"/>
              </a:rPr>
              <a:t>2023-24. </a:t>
            </a:r>
            <a:r>
              <a:rPr sz="1800" spc="-210" dirty="0">
                <a:solidFill>
                  <a:srgbClr val="404040"/>
                </a:solidFill>
                <a:latin typeface="Verdana"/>
                <a:cs typeface="Verdana"/>
              </a:rPr>
              <a:t>It </a:t>
            </a:r>
            <a:r>
              <a:rPr sz="1800" spc="-190" dirty="0">
                <a:solidFill>
                  <a:srgbClr val="404040"/>
                </a:solidFill>
                <a:latin typeface="Verdana"/>
                <a:cs typeface="Verdana"/>
              </a:rPr>
              <a:t>is </a:t>
            </a:r>
            <a:r>
              <a:rPr sz="1800" spc="-20" dirty="0">
                <a:solidFill>
                  <a:srgbClr val="404040"/>
                </a:solidFill>
                <a:latin typeface="Verdana"/>
                <a:cs typeface="Verdana"/>
              </a:rPr>
              <a:t>certified </a:t>
            </a:r>
            <a:r>
              <a:rPr sz="1800" spc="-30" dirty="0">
                <a:solidFill>
                  <a:srgbClr val="404040"/>
                </a:solidFill>
                <a:latin typeface="Verdana"/>
                <a:cs typeface="Verdana"/>
              </a:rPr>
              <a:t>that </a:t>
            </a:r>
            <a:r>
              <a:rPr sz="1800" spc="-40" dirty="0">
                <a:solidFill>
                  <a:srgbClr val="404040"/>
                </a:solidFill>
                <a:latin typeface="Verdana"/>
                <a:cs typeface="Verdana"/>
              </a:rPr>
              <a:t>all </a:t>
            </a:r>
            <a:r>
              <a:rPr sz="1800" spc="-50" dirty="0">
                <a:solidFill>
                  <a:srgbClr val="404040"/>
                </a:solidFill>
                <a:latin typeface="Verdana"/>
                <a:cs typeface="Verdana"/>
              </a:rPr>
              <a:t>corrections/suggestions </a:t>
            </a:r>
            <a:r>
              <a:rPr sz="1800" spc="25" dirty="0">
                <a:solidFill>
                  <a:srgbClr val="404040"/>
                </a:solidFill>
                <a:latin typeface="Verdana"/>
                <a:cs typeface="Verdana"/>
              </a:rPr>
              <a:t>indicated </a:t>
            </a:r>
            <a:r>
              <a:rPr sz="1800" spc="-70" dirty="0">
                <a:solidFill>
                  <a:srgbClr val="404040"/>
                </a:solidFill>
                <a:latin typeface="Verdana"/>
                <a:cs typeface="Verdana"/>
              </a:rPr>
              <a:t>for </a:t>
            </a:r>
            <a:r>
              <a:rPr sz="1800" spc="-60" dirty="0">
                <a:solidFill>
                  <a:srgbClr val="404040"/>
                </a:solidFill>
                <a:latin typeface="Verdana"/>
                <a:cs typeface="Verdana"/>
              </a:rPr>
              <a:t>internal </a:t>
            </a:r>
            <a:r>
              <a:rPr sz="1800" spc="-620" dirty="0">
                <a:solidFill>
                  <a:srgbClr val="404040"/>
                </a:solidFill>
                <a:latin typeface="Verdana"/>
                <a:cs typeface="Verdana"/>
              </a:rPr>
              <a:t> </a:t>
            </a:r>
            <a:r>
              <a:rPr sz="1800" spc="-85" dirty="0">
                <a:solidFill>
                  <a:srgbClr val="404040"/>
                </a:solidFill>
                <a:latin typeface="Verdana"/>
                <a:cs typeface="Verdana"/>
              </a:rPr>
              <a:t>assessment</a:t>
            </a:r>
            <a:r>
              <a:rPr sz="1800" spc="-80" dirty="0">
                <a:solidFill>
                  <a:srgbClr val="404040"/>
                </a:solidFill>
                <a:latin typeface="Verdana"/>
                <a:cs typeface="Verdana"/>
              </a:rPr>
              <a:t> </a:t>
            </a:r>
            <a:r>
              <a:rPr sz="1800" spc="30" dirty="0">
                <a:solidFill>
                  <a:srgbClr val="404040"/>
                </a:solidFill>
                <a:latin typeface="Verdana"/>
                <a:cs typeface="Verdana"/>
              </a:rPr>
              <a:t>have</a:t>
            </a:r>
            <a:r>
              <a:rPr sz="1800" spc="35" dirty="0">
                <a:solidFill>
                  <a:srgbClr val="404040"/>
                </a:solidFill>
                <a:latin typeface="Verdana"/>
                <a:cs typeface="Verdana"/>
              </a:rPr>
              <a:t> </a:t>
            </a:r>
            <a:r>
              <a:rPr sz="1800" spc="65" dirty="0">
                <a:solidFill>
                  <a:srgbClr val="404040"/>
                </a:solidFill>
                <a:latin typeface="Verdana"/>
                <a:cs typeface="Verdana"/>
              </a:rPr>
              <a:t>been</a:t>
            </a:r>
            <a:r>
              <a:rPr sz="1800" spc="70" dirty="0">
                <a:solidFill>
                  <a:srgbClr val="404040"/>
                </a:solidFill>
                <a:latin typeface="Verdana"/>
                <a:cs typeface="Verdana"/>
              </a:rPr>
              <a:t> </a:t>
            </a:r>
            <a:r>
              <a:rPr sz="1800" spc="5" dirty="0">
                <a:solidFill>
                  <a:srgbClr val="404040"/>
                </a:solidFill>
                <a:latin typeface="Verdana"/>
                <a:cs typeface="Verdana"/>
              </a:rPr>
              <a:t>incorporated</a:t>
            </a:r>
            <a:r>
              <a:rPr sz="1800" spc="10" dirty="0">
                <a:solidFill>
                  <a:srgbClr val="404040"/>
                </a:solidFill>
                <a:latin typeface="Verdana"/>
                <a:cs typeface="Verdana"/>
              </a:rPr>
              <a:t> </a:t>
            </a:r>
            <a:r>
              <a:rPr sz="1800" spc="-90" dirty="0">
                <a:solidFill>
                  <a:srgbClr val="404040"/>
                </a:solidFill>
                <a:latin typeface="Verdana"/>
                <a:cs typeface="Verdana"/>
              </a:rPr>
              <a:t>in</a:t>
            </a:r>
            <a:r>
              <a:rPr sz="1800" spc="455" dirty="0">
                <a:solidFill>
                  <a:srgbClr val="404040"/>
                </a:solidFill>
                <a:latin typeface="Verdana"/>
                <a:cs typeface="Verdana"/>
              </a:rPr>
              <a:t> </a:t>
            </a:r>
            <a:r>
              <a:rPr sz="1800" spc="-20" dirty="0">
                <a:solidFill>
                  <a:srgbClr val="404040"/>
                </a:solidFill>
                <a:latin typeface="Verdana"/>
                <a:cs typeface="Verdana"/>
              </a:rPr>
              <a:t>the</a:t>
            </a:r>
            <a:r>
              <a:rPr sz="1800" spc="-15" dirty="0">
                <a:solidFill>
                  <a:srgbClr val="404040"/>
                </a:solidFill>
                <a:latin typeface="Verdana"/>
                <a:cs typeface="Verdana"/>
              </a:rPr>
              <a:t> </a:t>
            </a:r>
            <a:r>
              <a:rPr sz="1800" spc="-45" dirty="0">
                <a:solidFill>
                  <a:srgbClr val="404040"/>
                </a:solidFill>
                <a:latin typeface="Verdana"/>
                <a:cs typeface="Verdana"/>
              </a:rPr>
              <a:t>report</a:t>
            </a:r>
            <a:r>
              <a:rPr sz="1800" spc="-40" dirty="0">
                <a:solidFill>
                  <a:srgbClr val="404040"/>
                </a:solidFill>
                <a:latin typeface="Verdana"/>
                <a:cs typeface="Verdana"/>
              </a:rPr>
              <a:t> </a:t>
            </a:r>
            <a:r>
              <a:rPr sz="1800" spc="15" dirty="0">
                <a:solidFill>
                  <a:srgbClr val="404040"/>
                </a:solidFill>
                <a:latin typeface="Verdana"/>
                <a:cs typeface="Verdana"/>
              </a:rPr>
              <a:t>deposited</a:t>
            </a:r>
            <a:r>
              <a:rPr sz="1800" spc="20" dirty="0">
                <a:solidFill>
                  <a:srgbClr val="404040"/>
                </a:solidFill>
                <a:latin typeface="Verdana"/>
                <a:cs typeface="Verdana"/>
              </a:rPr>
              <a:t> </a:t>
            </a:r>
            <a:r>
              <a:rPr sz="1800" spc="-90" dirty="0">
                <a:solidFill>
                  <a:srgbClr val="404040"/>
                </a:solidFill>
                <a:latin typeface="Verdana"/>
                <a:cs typeface="Verdana"/>
              </a:rPr>
              <a:t>in</a:t>
            </a:r>
            <a:r>
              <a:rPr sz="1800" spc="455" dirty="0">
                <a:solidFill>
                  <a:srgbClr val="404040"/>
                </a:solidFill>
                <a:latin typeface="Verdana"/>
                <a:cs typeface="Verdana"/>
              </a:rPr>
              <a:t> </a:t>
            </a:r>
            <a:r>
              <a:rPr sz="1800" spc="-20" dirty="0">
                <a:solidFill>
                  <a:srgbClr val="404040"/>
                </a:solidFill>
                <a:latin typeface="Verdana"/>
                <a:cs typeface="Verdana"/>
              </a:rPr>
              <a:t>the </a:t>
            </a:r>
            <a:r>
              <a:rPr sz="1800" spc="-15" dirty="0">
                <a:solidFill>
                  <a:srgbClr val="404040"/>
                </a:solidFill>
                <a:latin typeface="Verdana"/>
                <a:cs typeface="Verdana"/>
              </a:rPr>
              <a:t> </a:t>
            </a:r>
            <a:r>
              <a:rPr sz="1800" spc="-5" dirty="0">
                <a:solidFill>
                  <a:srgbClr val="404040"/>
                </a:solidFill>
                <a:latin typeface="Verdana"/>
                <a:cs typeface="Verdana"/>
              </a:rPr>
              <a:t>departmental</a:t>
            </a:r>
            <a:r>
              <a:rPr sz="1800" dirty="0">
                <a:solidFill>
                  <a:srgbClr val="404040"/>
                </a:solidFill>
                <a:latin typeface="Verdana"/>
                <a:cs typeface="Verdana"/>
              </a:rPr>
              <a:t> </a:t>
            </a:r>
            <a:r>
              <a:rPr sz="1800" spc="-95" dirty="0">
                <a:solidFill>
                  <a:srgbClr val="404040"/>
                </a:solidFill>
                <a:latin typeface="Verdana"/>
                <a:cs typeface="Verdana"/>
              </a:rPr>
              <a:t>library.</a:t>
            </a:r>
            <a:r>
              <a:rPr sz="1800" spc="-90" dirty="0">
                <a:solidFill>
                  <a:srgbClr val="404040"/>
                </a:solidFill>
                <a:latin typeface="Verdana"/>
                <a:cs typeface="Verdana"/>
              </a:rPr>
              <a:t> </a:t>
            </a:r>
            <a:r>
              <a:rPr sz="1800" spc="-200" dirty="0">
                <a:solidFill>
                  <a:srgbClr val="404040"/>
                </a:solidFill>
                <a:latin typeface="Verdana"/>
                <a:cs typeface="Verdana"/>
              </a:rPr>
              <a:t>This</a:t>
            </a:r>
            <a:r>
              <a:rPr sz="1800" spc="-195" dirty="0">
                <a:solidFill>
                  <a:srgbClr val="404040"/>
                </a:solidFill>
                <a:latin typeface="Verdana"/>
                <a:cs typeface="Verdana"/>
              </a:rPr>
              <a:t> </a:t>
            </a:r>
            <a:r>
              <a:rPr sz="1800" spc="-45" dirty="0">
                <a:solidFill>
                  <a:srgbClr val="404040"/>
                </a:solidFill>
                <a:latin typeface="Verdana"/>
                <a:cs typeface="Verdana"/>
              </a:rPr>
              <a:t>report</a:t>
            </a:r>
            <a:r>
              <a:rPr sz="1800" spc="-40" dirty="0">
                <a:solidFill>
                  <a:srgbClr val="404040"/>
                </a:solidFill>
                <a:latin typeface="Verdana"/>
                <a:cs typeface="Verdana"/>
              </a:rPr>
              <a:t> </a:t>
            </a:r>
            <a:r>
              <a:rPr sz="1800" spc="-50" dirty="0">
                <a:solidFill>
                  <a:srgbClr val="404040"/>
                </a:solidFill>
                <a:latin typeface="Verdana"/>
                <a:cs typeface="Verdana"/>
              </a:rPr>
              <a:t>has</a:t>
            </a:r>
            <a:r>
              <a:rPr sz="1800" spc="-45" dirty="0">
                <a:solidFill>
                  <a:srgbClr val="404040"/>
                </a:solidFill>
                <a:latin typeface="Verdana"/>
                <a:cs typeface="Verdana"/>
              </a:rPr>
              <a:t> </a:t>
            </a:r>
            <a:r>
              <a:rPr sz="1800" spc="65" dirty="0">
                <a:solidFill>
                  <a:srgbClr val="404040"/>
                </a:solidFill>
                <a:latin typeface="Verdana"/>
                <a:cs typeface="Verdana"/>
              </a:rPr>
              <a:t>been</a:t>
            </a:r>
            <a:r>
              <a:rPr sz="1800" spc="70" dirty="0">
                <a:solidFill>
                  <a:srgbClr val="404040"/>
                </a:solidFill>
                <a:latin typeface="Verdana"/>
                <a:cs typeface="Verdana"/>
              </a:rPr>
              <a:t> </a:t>
            </a:r>
            <a:r>
              <a:rPr sz="1800" spc="40" dirty="0">
                <a:solidFill>
                  <a:srgbClr val="404040"/>
                </a:solidFill>
                <a:latin typeface="Verdana"/>
                <a:cs typeface="Verdana"/>
              </a:rPr>
              <a:t>approved</a:t>
            </a:r>
            <a:r>
              <a:rPr sz="1800" spc="45" dirty="0">
                <a:solidFill>
                  <a:srgbClr val="404040"/>
                </a:solidFill>
                <a:latin typeface="Verdana"/>
                <a:cs typeface="Verdana"/>
              </a:rPr>
              <a:t> </a:t>
            </a:r>
            <a:r>
              <a:rPr sz="1800" spc="-55" dirty="0">
                <a:solidFill>
                  <a:srgbClr val="404040"/>
                </a:solidFill>
                <a:latin typeface="Verdana"/>
                <a:cs typeface="Verdana"/>
              </a:rPr>
              <a:t>as</a:t>
            </a:r>
            <a:r>
              <a:rPr sz="1800" spc="-50" dirty="0">
                <a:solidFill>
                  <a:srgbClr val="404040"/>
                </a:solidFill>
                <a:latin typeface="Verdana"/>
                <a:cs typeface="Verdana"/>
              </a:rPr>
              <a:t> </a:t>
            </a:r>
            <a:r>
              <a:rPr sz="1800" spc="-110" dirty="0">
                <a:solidFill>
                  <a:srgbClr val="404040"/>
                </a:solidFill>
                <a:latin typeface="Verdana"/>
                <a:cs typeface="Verdana"/>
              </a:rPr>
              <a:t>it</a:t>
            </a:r>
            <a:r>
              <a:rPr sz="1800" spc="-105" dirty="0">
                <a:solidFill>
                  <a:srgbClr val="404040"/>
                </a:solidFill>
                <a:latin typeface="Verdana"/>
                <a:cs typeface="Verdana"/>
              </a:rPr>
              <a:t> satisfies</a:t>
            </a:r>
            <a:r>
              <a:rPr sz="1800" spc="-100" dirty="0">
                <a:solidFill>
                  <a:srgbClr val="404040"/>
                </a:solidFill>
                <a:latin typeface="Verdana"/>
                <a:cs typeface="Verdana"/>
              </a:rPr>
              <a:t> </a:t>
            </a:r>
            <a:r>
              <a:rPr sz="1800" spc="-15" dirty="0">
                <a:solidFill>
                  <a:srgbClr val="404040"/>
                </a:solidFill>
                <a:latin typeface="Verdana"/>
                <a:cs typeface="Verdana"/>
              </a:rPr>
              <a:t>the </a:t>
            </a:r>
            <a:r>
              <a:rPr sz="1800" spc="-10" dirty="0">
                <a:solidFill>
                  <a:srgbClr val="404040"/>
                </a:solidFill>
                <a:latin typeface="Verdana"/>
                <a:cs typeface="Verdana"/>
              </a:rPr>
              <a:t> </a:t>
            </a:r>
            <a:r>
              <a:rPr sz="1800" spc="90" dirty="0">
                <a:solidFill>
                  <a:srgbClr val="404040"/>
                </a:solidFill>
                <a:latin typeface="Verdana"/>
                <a:cs typeface="Verdana"/>
              </a:rPr>
              <a:t>academic</a:t>
            </a:r>
            <a:r>
              <a:rPr sz="1800" spc="-140" dirty="0">
                <a:solidFill>
                  <a:srgbClr val="404040"/>
                </a:solidFill>
                <a:latin typeface="Verdana"/>
                <a:cs typeface="Verdana"/>
              </a:rPr>
              <a:t> </a:t>
            </a:r>
            <a:r>
              <a:rPr sz="1800" spc="-65" dirty="0">
                <a:solidFill>
                  <a:srgbClr val="404040"/>
                </a:solidFill>
                <a:latin typeface="Verdana"/>
                <a:cs typeface="Verdana"/>
              </a:rPr>
              <a:t>requirements</a:t>
            </a:r>
            <a:endParaRPr sz="18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318" y="2133600"/>
            <a:ext cx="4615180" cy="574040"/>
          </a:xfrm>
          <a:prstGeom prst="rect">
            <a:avLst/>
          </a:prstGeom>
        </p:spPr>
        <p:txBody>
          <a:bodyPr vert="horz" wrap="square" lIns="0" tIns="12700" rIns="0" bIns="0" rtlCol="0">
            <a:spAutoFit/>
          </a:bodyPr>
          <a:lstStyle/>
          <a:p>
            <a:pPr marL="12700">
              <a:lnSpc>
                <a:spcPct val="100000"/>
              </a:lnSpc>
              <a:spcBef>
                <a:spcPts val="100"/>
              </a:spcBef>
            </a:pPr>
            <a:r>
              <a:rPr spc="-685" dirty="0"/>
              <a:t>I</a:t>
            </a:r>
            <a:r>
              <a:rPr spc="-175" dirty="0"/>
              <a:t>n</a:t>
            </a:r>
            <a:r>
              <a:rPr spc="-90" dirty="0"/>
              <a:t>t</a:t>
            </a:r>
            <a:r>
              <a:rPr spc="-140" dirty="0"/>
              <a:t>ernship</a:t>
            </a:r>
            <a:r>
              <a:rPr spc="-300" dirty="0"/>
              <a:t> </a:t>
            </a:r>
            <a:r>
              <a:rPr spc="-80" dirty="0"/>
              <a:t>Certi</a:t>
            </a:r>
            <a:r>
              <a:rPr spc="-50" dirty="0"/>
              <a:t>f</a:t>
            </a:r>
            <a:r>
              <a:rPr spc="65" dirty="0"/>
              <a:t>icat</a:t>
            </a:r>
            <a:r>
              <a:rPr spc="195" dirty="0"/>
              <a:t>e</a:t>
            </a:r>
          </a:p>
        </p:txBody>
      </p:sp>
      <p:pic>
        <p:nvPicPr>
          <p:cNvPr id="5" name="Picture 4" descr="A close-up of a document&#10;&#10;Description automatically generated">
            <a:extLst>
              <a:ext uri="{FF2B5EF4-FFF2-40B4-BE49-F238E27FC236}">
                <a16:creationId xmlns:a16="http://schemas.microsoft.com/office/drawing/2014/main" id="{E0DDA4AA-59AB-F9AE-E61A-57B3B8F4A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17147" y="876300"/>
            <a:ext cx="6710706" cy="5105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651" y="647128"/>
            <a:ext cx="4343400" cy="574675"/>
          </a:xfrm>
          <a:prstGeom prst="rect">
            <a:avLst/>
          </a:prstGeom>
        </p:spPr>
        <p:txBody>
          <a:bodyPr vert="horz" wrap="square" lIns="0" tIns="12700" rIns="0" bIns="0" rtlCol="0">
            <a:spAutoFit/>
          </a:bodyPr>
          <a:lstStyle/>
          <a:p>
            <a:pPr marL="12700">
              <a:lnSpc>
                <a:spcPct val="100000"/>
              </a:lnSpc>
              <a:spcBef>
                <a:spcPts val="100"/>
              </a:spcBef>
            </a:pPr>
            <a:r>
              <a:rPr spc="-30" dirty="0"/>
              <a:t>Exe</a:t>
            </a:r>
            <a:r>
              <a:rPr spc="-40" dirty="0"/>
              <a:t>c</a:t>
            </a:r>
            <a:r>
              <a:rPr spc="-160" dirty="0"/>
              <a:t>uti</a:t>
            </a:r>
            <a:r>
              <a:rPr spc="-190" dirty="0"/>
              <a:t>v</a:t>
            </a:r>
            <a:r>
              <a:rPr spc="195" dirty="0"/>
              <a:t>e</a:t>
            </a:r>
            <a:r>
              <a:rPr spc="-310" dirty="0"/>
              <a:t> </a:t>
            </a:r>
            <a:r>
              <a:rPr spc="-200" dirty="0"/>
              <a:t>Summary</a:t>
            </a:r>
          </a:p>
        </p:txBody>
      </p:sp>
      <p:sp>
        <p:nvSpPr>
          <p:cNvPr id="3" name="object 3"/>
          <p:cNvSpPr txBox="1"/>
          <p:nvPr/>
        </p:nvSpPr>
        <p:spPr>
          <a:xfrm>
            <a:off x="2090801" y="1588134"/>
            <a:ext cx="9337040" cy="3921586"/>
          </a:xfrm>
          <a:prstGeom prst="rect">
            <a:avLst/>
          </a:prstGeom>
        </p:spPr>
        <p:txBody>
          <a:bodyPr vert="horz" wrap="square" lIns="0" tIns="12700" rIns="0" bIns="0" rtlCol="0">
            <a:spAutoFit/>
          </a:bodyPr>
          <a:lstStyle/>
          <a:p>
            <a:pPr marL="12700">
              <a:lnSpc>
                <a:spcPct val="100000"/>
              </a:lnSpc>
              <a:spcBef>
                <a:spcPts val="100"/>
              </a:spcBef>
              <a:tabLst>
                <a:tab pos="414020" algn="l"/>
              </a:tabLst>
            </a:pPr>
            <a:r>
              <a:rPr sz="1800" spc="-200" dirty="0">
                <a:solidFill>
                  <a:srgbClr val="353535"/>
                </a:solidFill>
                <a:latin typeface="Microsoft Sans Serif"/>
                <a:cs typeface="Microsoft Sans Serif"/>
              </a:rPr>
              <a:t>🠶	</a:t>
            </a:r>
            <a:r>
              <a:rPr sz="1800" spc="-375" dirty="0">
                <a:latin typeface="Verdana"/>
                <a:cs typeface="Verdana"/>
              </a:rPr>
              <a:t>T</a:t>
            </a:r>
            <a:r>
              <a:rPr sz="1800" spc="25" dirty="0">
                <a:latin typeface="Verdana"/>
                <a:cs typeface="Verdana"/>
              </a:rPr>
              <a:t>he</a:t>
            </a:r>
            <a:r>
              <a:rPr sz="1800" spc="-125" dirty="0">
                <a:latin typeface="Verdana"/>
                <a:cs typeface="Verdana"/>
              </a:rPr>
              <a:t> </a:t>
            </a:r>
            <a:r>
              <a:rPr sz="1800" spc="-120" dirty="0">
                <a:latin typeface="Verdana"/>
                <a:cs typeface="Verdana"/>
              </a:rPr>
              <a:t> </a:t>
            </a:r>
            <a:r>
              <a:rPr sz="1800" spc="135" dirty="0">
                <a:latin typeface="Verdana"/>
                <a:cs typeface="Verdana"/>
              </a:rPr>
              <a:t>a</a:t>
            </a:r>
            <a:r>
              <a:rPr sz="1800" spc="70" dirty="0">
                <a:latin typeface="Verdana"/>
                <a:cs typeface="Verdana"/>
              </a:rPr>
              <a:t>c</a:t>
            </a:r>
            <a:r>
              <a:rPr sz="1800" spc="15" dirty="0">
                <a:latin typeface="Verdana"/>
                <a:cs typeface="Verdana"/>
              </a:rPr>
              <a:t>t</a:t>
            </a:r>
            <a:r>
              <a:rPr sz="1800" spc="-114" dirty="0">
                <a:latin typeface="Verdana"/>
                <a:cs typeface="Verdana"/>
              </a:rPr>
              <a:t>ivi</a:t>
            </a:r>
            <a:r>
              <a:rPr sz="1800" spc="-145" dirty="0">
                <a:latin typeface="Verdana"/>
                <a:cs typeface="Verdana"/>
              </a:rPr>
              <a:t>t</a:t>
            </a:r>
            <a:r>
              <a:rPr sz="1800" spc="-20" dirty="0">
                <a:latin typeface="Verdana"/>
                <a:cs typeface="Verdana"/>
              </a:rPr>
              <a:t>i</a:t>
            </a:r>
            <a:r>
              <a:rPr sz="1800" spc="-40" dirty="0">
                <a:latin typeface="Verdana"/>
                <a:cs typeface="Verdana"/>
              </a:rPr>
              <a:t>e</a:t>
            </a:r>
            <a:r>
              <a:rPr sz="1800" spc="-240" dirty="0">
                <a:latin typeface="Verdana"/>
                <a:cs typeface="Verdana"/>
              </a:rPr>
              <a:t>s</a:t>
            </a:r>
            <a:r>
              <a:rPr sz="1800" spc="-30" dirty="0">
                <a:latin typeface="Verdana"/>
                <a:cs typeface="Verdana"/>
              </a:rPr>
              <a:t> inc</a:t>
            </a:r>
            <a:r>
              <a:rPr sz="1800" dirty="0">
                <a:latin typeface="Verdana"/>
                <a:cs typeface="Verdana"/>
              </a:rPr>
              <a:t>l</a:t>
            </a:r>
            <a:r>
              <a:rPr sz="1800" spc="-45" dirty="0">
                <a:latin typeface="Verdana"/>
                <a:cs typeface="Verdana"/>
              </a:rPr>
              <a:t>u</a:t>
            </a:r>
            <a:r>
              <a:rPr sz="1800" spc="114" dirty="0">
                <a:latin typeface="Verdana"/>
                <a:cs typeface="Verdana"/>
              </a:rPr>
              <a:t>d</a:t>
            </a:r>
            <a:r>
              <a:rPr sz="1800" spc="80" dirty="0">
                <a:latin typeface="Verdana"/>
                <a:cs typeface="Verdana"/>
              </a:rPr>
              <a:t>e</a:t>
            </a:r>
            <a:r>
              <a:rPr sz="1800" spc="125" dirty="0">
                <a:latin typeface="Verdana"/>
                <a:cs typeface="Verdana"/>
              </a:rPr>
              <a:t>d</a:t>
            </a:r>
            <a:r>
              <a:rPr sz="1800" spc="-320" dirty="0">
                <a:latin typeface="Verdana"/>
                <a:cs typeface="Verdana"/>
              </a:rPr>
              <a:t>:</a:t>
            </a:r>
            <a:r>
              <a:rPr sz="1800" spc="-135" dirty="0">
                <a:latin typeface="Verdana"/>
                <a:cs typeface="Verdana"/>
              </a:rPr>
              <a:t> </a:t>
            </a:r>
            <a:r>
              <a:rPr sz="1800" spc="-220" dirty="0">
                <a:latin typeface="Verdana"/>
                <a:cs typeface="Verdana"/>
              </a:rPr>
              <a:t>-</a:t>
            </a:r>
            <a:endParaRPr sz="1800" dirty="0">
              <a:latin typeface="Verdana"/>
              <a:cs typeface="Verdana"/>
            </a:endParaRPr>
          </a:p>
          <a:p>
            <a:pPr>
              <a:lnSpc>
                <a:spcPct val="100000"/>
              </a:lnSpc>
              <a:spcBef>
                <a:spcPts val="15"/>
              </a:spcBef>
            </a:pPr>
            <a:endParaRPr sz="1700" dirty="0">
              <a:latin typeface="Verdana"/>
              <a:cs typeface="Verdana"/>
            </a:endParaRPr>
          </a:p>
          <a:p>
            <a:pPr marL="12700">
              <a:lnSpc>
                <a:spcPct val="100000"/>
              </a:lnSpc>
              <a:tabLst>
                <a:tab pos="355600" algn="l"/>
              </a:tabLst>
            </a:pPr>
            <a:r>
              <a:rPr sz="1800" spc="-200" dirty="0">
                <a:solidFill>
                  <a:srgbClr val="353535"/>
                </a:solidFill>
                <a:latin typeface="Microsoft Sans Serif"/>
                <a:cs typeface="Microsoft Sans Serif"/>
              </a:rPr>
              <a:t>🠶	</a:t>
            </a:r>
            <a:r>
              <a:rPr lang="en-IN" sz="1800" spc="114" dirty="0">
                <a:latin typeface="Verdana"/>
                <a:cs typeface="Verdana"/>
              </a:rPr>
              <a:t>TEAM INTERACTION WITH STAKEHOLDERS</a:t>
            </a:r>
            <a:endParaRPr sz="1800" dirty="0">
              <a:latin typeface="Verdana"/>
              <a:cs typeface="Verdana"/>
            </a:endParaRPr>
          </a:p>
          <a:p>
            <a:pPr>
              <a:lnSpc>
                <a:spcPct val="100000"/>
              </a:lnSpc>
              <a:spcBef>
                <a:spcPts val="15"/>
              </a:spcBef>
            </a:pPr>
            <a:endParaRPr sz="1700" dirty="0">
              <a:latin typeface="Verdana"/>
              <a:cs typeface="Verdana"/>
            </a:endParaRPr>
          </a:p>
          <a:p>
            <a:pPr marL="12700">
              <a:tabLst>
                <a:tab pos="355600" algn="l"/>
              </a:tabLst>
            </a:pPr>
            <a:r>
              <a:rPr sz="1800" spc="-200" dirty="0">
                <a:solidFill>
                  <a:srgbClr val="353535"/>
                </a:solidFill>
                <a:latin typeface="Microsoft Sans Serif"/>
                <a:cs typeface="Microsoft Sans Serif"/>
              </a:rPr>
              <a:t>🠶	</a:t>
            </a:r>
            <a:r>
              <a:rPr lang="en-IN" sz="1600" spc="114" dirty="0">
                <a:latin typeface="Verdana"/>
                <a:cs typeface="Verdana"/>
              </a:rPr>
              <a:t>DEVELOPMENT OF BASIC MICROSERVICES</a:t>
            </a:r>
            <a:endParaRPr lang="en-IN" sz="1600" dirty="0">
              <a:latin typeface="Verdana"/>
              <a:cs typeface="Verdana"/>
            </a:endParaRPr>
          </a:p>
          <a:p>
            <a:pPr marL="12700">
              <a:lnSpc>
                <a:spcPct val="100000"/>
              </a:lnSpc>
              <a:tabLst>
                <a:tab pos="355600" algn="l"/>
              </a:tabLst>
            </a:pPr>
            <a:endParaRPr sz="1700" dirty="0">
              <a:latin typeface="Verdana"/>
              <a:cs typeface="Verdana"/>
            </a:endParaRPr>
          </a:p>
          <a:p>
            <a:pPr marL="12700">
              <a:tabLst>
                <a:tab pos="355600" algn="l"/>
              </a:tabLst>
            </a:pPr>
            <a:r>
              <a:rPr sz="1800" spc="-200" dirty="0">
                <a:solidFill>
                  <a:srgbClr val="353535"/>
                </a:solidFill>
                <a:latin typeface="Microsoft Sans Serif"/>
                <a:cs typeface="Microsoft Sans Serif"/>
              </a:rPr>
              <a:t>🠶	</a:t>
            </a:r>
            <a:r>
              <a:rPr lang="en-IN" sz="1800" spc="114" dirty="0">
                <a:latin typeface="Verdana"/>
                <a:cs typeface="Verdana"/>
              </a:rPr>
              <a:t>DEPLOYING APPLICATION IN CLOUD </a:t>
            </a:r>
            <a:endParaRPr lang="en-IN" sz="1800" dirty="0">
              <a:latin typeface="Verdana"/>
              <a:cs typeface="Verdana"/>
            </a:endParaRPr>
          </a:p>
          <a:p>
            <a:pPr marL="12700">
              <a:lnSpc>
                <a:spcPct val="100000"/>
              </a:lnSpc>
              <a:tabLst>
                <a:tab pos="355600" algn="l"/>
              </a:tabLst>
            </a:pPr>
            <a:endParaRPr sz="1700" dirty="0">
              <a:latin typeface="Verdana"/>
              <a:cs typeface="Verdana"/>
            </a:endParaRPr>
          </a:p>
          <a:p>
            <a:pPr marL="12700">
              <a:lnSpc>
                <a:spcPct val="100000"/>
              </a:lnSpc>
              <a:tabLst>
                <a:tab pos="355600" algn="l"/>
              </a:tabLst>
            </a:pPr>
            <a:r>
              <a:rPr sz="1800" spc="-200" dirty="0">
                <a:solidFill>
                  <a:srgbClr val="353535"/>
                </a:solidFill>
                <a:latin typeface="Microsoft Sans Serif"/>
                <a:cs typeface="Microsoft Sans Serif"/>
              </a:rPr>
              <a:t>🠶	</a:t>
            </a:r>
            <a:r>
              <a:rPr lang="en-IN" spc="114" dirty="0">
                <a:solidFill>
                  <a:srgbClr val="353535"/>
                </a:solidFill>
                <a:latin typeface="Verdana"/>
                <a:cs typeface="Microsoft Sans Serif"/>
              </a:rPr>
              <a:t>DEPLOYING APPLICATION OF STAKEHOLDERS</a:t>
            </a:r>
          </a:p>
          <a:p>
            <a:pPr marL="12700">
              <a:lnSpc>
                <a:spcPct val="100000"/>
              </a:lnSpc>
              <a:tabLst>
                <a:tab pos="355600" algn="l"/>
              </a:tabLst>
            </a:pPr>
            <a:endParaRPr lang="en-IN" sz="2200" spc="114" dirty="0">
              <a:solidFill>
                <a:srgbClr val="353535"/>
              </a:solidFill>
              <a:latin typeface="Verdana"/>
              <a:cs typeface="Microsoft Sans Serif"/>
            </a:endParaRPr>
          </a:p>
          <a:p>
            <a:pPr marL="12700">
              <a:lnSpc>
                <a:spcPct val="100000"/>
              </a:lnSpc>
              <a:tabLst>
                <a:tab pos="355600" algn="l"/>
              </a:tabLst>
            </a:pPr>
            <a:r>
              <a:rPr lang="en-IN" sz="2200" spc="114" dirty="0">
                <a:solidFill>
                  <a:srgbClr val="353535"/>
                </a:solidFill>
                <a:latin typeface="Verdana"/>
                <a:cs typeface="Microsoft Sans Serif"/>
              </a:rPr>
              <a:t>DEVELOPING BUISNESS LOGIC WAS THE TASK THAT WAS ASSIGNED TO ME </a:t>
            </a:r>
            <a:endParaRPr sz="2200" dirty="0">
              <a:latin typeface="Verdana"/>
              <a:cs typeface="Verdana"/>
            </a:endParaRPr>
          </a:p>
          <a:p>
            <a:pPr>
              <a:lnSpc>
                <a:spcPct val="100000"/>
              </a:lnSpc>
              <a:spcBef>
                <a:spcPts val="5"/>
              </a:spcBef>
            </a:pPr>
            <a:endParaRPr sz="3000" dirty="0">
              <a:latin typeface="Verdana"/>
              <a:cs typeface="Verdana"/>
            </a:endParaRPr>
          </a:p>
        </p:txBody>
      </p:sp>
      <p:pic>
        <p:nvPicPr>
          <p:cNvPr id="5" name="Picture 4" descr="A lanyard with a name tag&#10;&#10;Description automatically generated">
            <a:extLst>
              <a:ext uri="{FF2B5EF4-FFF2-40B4-BE49-F238E27FC236}">
                <a16:creationId xmlns:a16="http://schemas.microsoft.com/office/drawing/2014/main" id="{5D16E4D9-5794-19FD-88DE-38BD7E91B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1221803"/>
            <a:ext cx="2529621" cy="1689787"/>
          </a:xfrm>
          <a:prstGeom prst="rect">
            <a:avLst/>
          </a:prstGeom>
        </p:spPr>
      </p:pic>
      <p:pic>
        <p:nvPicPr>
          <p:cNvPr id="7" name="Graphic 6">
            <a:extLst>
              <a:ext uri="{FF2B5EF4-FFF2-40B4-BE49-F238E27FC236}">
                <a16:creationId xmlns:a16="http://schemas.microsoft.com/office/drawing/2014/main" id="{23B1DAB5-222F-00F0-E56E-4878A1AB89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4800600"/>
            <a:ext cx="6781800" cy="19171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2079" y="647128"/>
            <a:ext cx="6019165" cy="574675"/>
          </a:xfrm>
          <a:prstGeom prst="rect">
            <a:avLst/>
          </a:prstGeom>
        </p:spPr>
        <p:txBody>
          <a:bodyPr vert="horz" wrap="square" lIns="0" tIns="12700" rIns="0" bIns="0" rtlCol="0">
            <a:spAutoFit/>
          </a:bodyPr>
          <a:lstStyle/>
          <a:p>
            <a:pPr marL="12700">
              <a:lnSpc>
                <a:spcPct val="100000"/>
              </a:lnSpc>
              <a:spcBef>
                <a:spcPts val="100"/>
              </a:spcBef>
            </a:pPr>
            <a:r>
              <a:rPr dirty="0"/>
              <a:t>Declaration</a:t>
            </a:r>
            <a:r>
              <a:rPr spc="-280" dirty="0"/>
              <a:t> </a:t>
            </a:r>
            <a:r>
              <a:rPr spc="5" dirty="0"/>
              <a:t>by</a:t>
            </a:r>
            <a:r>
              <a:rPr spc="-285" dirty="0"/>
              <a:t> </a:t>
            </a:r>
            <a:r>
              <a:rPr spc="-25" dirty="0"/>
              <a:t>the</a:t>
            </a:r>
            <a:r>
              <a:rPr spc="-275" dirty="0"/>
              <a:t> </a:t>
            </a:r>
            <a:r>
              <a:rPr spc="-120" dirty="0"/>
              <a:t>Student</a:t>
            </a:r>
          </a:p>
        </p:txBody>
      </p:sp>
      <p:sp>
        <p:nvSpPr>
          <p:cNvPr id="3" name="object 3"/>
          <p:cNvSpPr txBox="1"/>
          <p:nvPr/>
        </p:nvSpPr>
        <p:spPr>
          <a:xfrm>
            <a:off x="2672079" y="1554416"/>
            <a:ext cx="8759825" cy="2313305"/>
          </a:xfrm>
          <a:prstGeom prst="rect">
            <a:avLst/>
          </a:prstGeom>
        </p:spPr>
        <p:txBody>
          <a:bodyPr vert="horz" wrap="square" lIns="0" tIns="12700" rIns="0" bIns="0" rtlCol="0">
            <a:spAutoFit/>
          </a:bodyPr>
          <a:lstStyle/>
          <a:p>
            <a:pPr marL="12700" marR="5080" indent="457200" algn="just">
              <a:lnSpc>
                <a:spcPct val="150100"/>
              </a:lnSpc>
              <a:spcBef>
                <a:spcPts val="100"/>
              </a:spcBef>
            </a:pPr>
            <a:r>
              <a:rPr sz="2000" spc="-270" dirty="0">
                <a:solidFill>
                  <a:srgbClr val="404040"/>
                </a:solidFill>
                <a:latin typeface="Verdana"/>
                <a:cs typeface="Verdana"/>
              </a:rPr>
              <a:t>I,</a:t>
            </a:r>
            <a:r>
              <a:rPr sz="2000" spc="-265" dirty="0">
                <a:solidFill>
                  <a:srgbClr val="404040"/>
                </a:solidFill>
                <a:latin typeface="Verdana"/>
                <a:cs typeface="Verdana"/>
              </a:rPr>
              <a:t> </a:t>
            </a:r>
            <a:r>
              <a:rPr lang="en-IN" sz="2000" spc="-155" dirty="0">
                <a:solidFill>
                  <a:srgbClr val="404040"/>
                </a:solidFill>
                <a:latin typeface="Verdana"/>
                <a:cs typeface="Verdana"/>
              </a:rPr>
              <a:t>UDAI KC </a:t>
            </a:r>
            <a:r>
              <a:rPr sz="2000" spc="-145" dirty="0">
                <a:solidFill>
                  <a:srgbClr val="404040"/>
                </a:solidFill>
                <a:latin typeface="Verdana"/>
                <a:cs typeface="Verdana"/>
              </a:rPr>
              <a:t>[1JB21CS16</a:t>
            </a:r>
            <a:r>
              <a:rPr lang="en-IN" sz="2000" spc="-145" dirty="0">
                <a:solidFill>
                  <a:srgbClr val="404040"/>
                </a:solidFill>
                <a:latin typeface="Verdana"/>
                <a:cs typeface="Verdana"/>
              </a:rPr>
              <a:t>5</a:t>
            </a:r>
            <a:r>
              <a:rPr sz="2000" spc="-145" dirty="0">
                <a:solidFill>
                  <a:srgbClr val="404040"/>
                </a:solidFill>
                <a:latin typeface="Verdana"/>
                <a:cs typeface="Verdana"/>
              </a:rPr>
              <a:t>] </a:t>
            </a:r>
            <a:r>
              <a:rPr sz="2000" spc="165" dirty="0">
                <a:solidFill>
                  <a:srgbClr val="404040"/>
                </a:solidFill>
                <a:latin typeface="Verdana"/>
                <a:cs typeface="Verdana"/>
              </a:rPr>
              <a:t>a </a:t>
            </a:r>
            <a:r>
              <a:rPr sz="2000" spc="-60" dirty="0">
                <a:solidFill>
                  <a:srgbClr val="404040"/>
                </a:solidFill>
                <a:latin typeface="Verdana"/>
                <a:cs typeface="Verdana"/>
              </a:rPr>
              <a:t>student </a:t>
            </a:r>
            <a:r>
              <a:rPr sz="2000" dirty="0">
                <a:solidFill>
                  <a:srgbClr val="404040"/>
                </a:solidFill>
                <a:latin typeface="Verdana"/>
                <a:cs typeface="Verdana"/>
              </a:rPr>
              <a:t>of </a:t>
            </a:r>
            <a:r>
              <a:rPr sz="2000" spc="-185" dirty="0">
                <a:solidFill>
                  <a:srgbClr val="404040"/>
                </a:solidFill>
                <a:latin typeface="Verdana"/>
                <a:cs typeface="Verdana"/>
              </a:rPr>
              <a:t>SJB </a:t>
            </a:r>
            <a:r>
              <a:rPr sz="2000" spc="-130" dirty="0">
                <a:solidFill>
                  <a:srgbClr val="404040"/>
                </a:solidFill>
                <a:latin typeface="Verdana"/>
                <a:cs typeface="Verdana"/>
              </a:rPr>
              <a:t>Institute </a:t>
            </a:r>
            <a:r>
              <a:rPr sz="2000" spc="-5" dirty="0">
                <a:solidFill>
                  <a:srgbClr val="404040"/>
                </a:solidFill>
                <a:latin typeface="Verdana"/>
                <a:cs typeface="Verdana"/>
              </a:rPr>
              <a:t>of </a:t>
            </a:r>
            <a:r>
              <a:rPr sz="2000" dirty="0">
                <a:solidFill>
                  <a:srgbClr val="404040"/>
                </a:solidFill>
                <a:latin typeface="Verdana"/>
                <a:cs typeface="Verdana"/>
              </a:rPr>
              <a:t> </a:t>
            </a:r>
            <a:r>
              <a:rPr sz="2000" spc="-25" dirty="0">
                <a:solidFill>
                  <a:srgbClr val="404040"/>
                </a:solidFill>
                <a:latin typeface="Verdana"/>
                <a:cs typeface="Verdana"/>
              </a:rPr>
              <a:t>Technology, </a:t>
            </a:r>
            <a:r>
              <a:rPr sz="2000" spc="-80" dirty="0">
                <a:solidFill>
                  <a:srgbClr val="404040"/>
                </a:solidFill>
                <a:latin typeface="Verdana"/>
                <a:cs typeface="Verdana"/>
              </a:rPr>
              <a:t>pursuing </a:t>
            </a:r>
            <a:r>
              <a:rPr sz="2000" spc="-30" dirty="0">
                <a:solidFill>
                  <a:srgbClr val="404040"/>
                </a:solidFill>
                <a:latin typeface="Verdana"/>
                <a:cs typeface="Verdana"/>
              </a:rPr>
              <a:t>the </a:t>
            </a:r>
            <a:r>
              <a:rPr sz="2000" spc="5" dirty="0">
                <a:solidFill>
                  <a:srgbClr val="404040"/>
                </a:solidFill>
                <a:latin typeface="Verdana"/>
                <a:cs typeface="Verdana"/>
              </a:rPr>
              <a:t>“Bachelor of </a:t>
            </a:r>
            <a:r>
              <a:rPr sz="2000" spc="-40" dirty="0">
                <a:solidFill>
                  <a:srgbClr val="404040"/>
                </a:solidFill>
                <a:latin typeface="Verdana"/>
                <a:cs typeface="Verdana"/>
              </a:rPr>
              <a:t>Engineering” </a:t>
            </a:r>
            <a:r>
              <a:rPr sz="2000" spc="-100" dirty="0">
                <a:solidFill>
                  <a:srgbClr val="404040"/>
                </a:solidFill>
                <a:latin typeface="Verdana"/>
                <a:cs typeface="Verdana"/>
              </a:rPr>
              <a:t>in </a:t>
            </a:r>
            <a:r>
              <a:rPr sz="2000" spc="-130" dirty="0">
                <a:solidFill>
                  <a:srgbClr val="404040"/>
                </a:solidFill>
                <a:latin typeface="Verdana"/>
                <a:cs typeface="Verdana"/>
              </a:rPr>
              <a:t>CSE, </a:t>
            </a:r>
            <a:r>
              <a:rPr sz="2000" spc="-100" dirty="0">
                <a:solidFill>
                  <a:srgbClr val="404040"/>
                </a:solidFill>
                <a:latin typeface="Verdana"/>
                <a:cs typeface="Verdana"/>
              </a:rPr>
              <a:t>in </a:t>
            </a:r>
            <a:r>
              <a:rPr sz="2000" spc="-25" dirty="0">
                <a:solidFill>
                  <a:srgbClr val="404040"/>
                </a:solidFill>
                <a:latin typeface="Verdana"/>
                <a:cs typeface="Verdana"/>
              </a:rPr>
              <a:t>the </a:t>
            </a:r>
            <a:r>
              <a:rPr sz="2000" spc="-225" dirty="0">
                <a:solidFill>
                  <a:srgbClr val="404040"/>
                </a:solidFill>
                <a:latin typeface="Verdana"/>
                <a:cs typeface="Verdana"/>
              </a:rPr>
              <a:t>VI </a:t>
            </a:r>
            <a:r>
              <a:rPr sz="2000" spc="-220" dirty="0">
                <a:solidFill>
                  <a:srgbClr val="404040"/>
                </a:solidFill>
                <a:latin typeface="Verdana"/>
                <a:cs typeface="Verdana"/>
              </a:rPr>
              <a:t> </a:t>
            </a:r>
            <a:r>
              <a:rPr sz="2000" spc="-105" dirty="0">
                <a:solidFill>
                  <a:srgbClr val="404040"/>
                </a:solidFill>
                <a:latin typeface="Verdana"/>
                <a:cs typeface="Verdana"/>
              </a:rPr>
              <a:t>Semester,</a:t>
            </a:r>
            <a:r>
              <a:rPr sz="2000" spc="-100" dirty="0">
                <a:solidFill>
                  <a:srgbClr val="404040"/>
                </a:solidFill>
                <a:latin typeface="Verdana"/>
                <a:cs typeface="Verdana"/>
              </a:rPr>
              <a:t> </a:t>
            </a:r>
            <a:r>
              <a:rPr sz="2000" spc="225" dirty="0">
                <a:solidFill>
                  <a:srgbClr val="404040"/>
                </a:solidFill>
                <a:latin typeface="Verdana"/>
                <a:cs typeface="Verdana"/>
              </a:rPr>
              <a:t>C </a:t>
            </a:r>
            <a:r>
              <a:rPr sz="2000" spc="-55" dirty="0">
                <a:solidFill>
                  <a:srgbClr val="404040"/>
                </a:solidFill>
                <a:latin typeface="Verdana"/>
                <a:cs typeface="Verdana"/>
              </a:rPr>
              <a:t>Section,</a:t>
            </a:r>
            <a:r>
              <a:rPr sz="2000" spc="-50" dirty="0">
                <a:solidFill>
                  <a:srgbClr val="404040"/>
                </a:solidFill>
                <a:latin typeface="Verdana"/>
                <a:cs typeface="Verdana"/>
              </a:rPr>
              <a:t> </a:t>
            </a:r>
            <a:r>
              <a:rPr sz="2000" spc="-175" dirty="0">
                <a:solidFill>
                  <a:srgbClr val="404040"/>
                </a:solidFill>
                <a:latin typeface="Verdana"/>
                <a:cs typeface="Verdana"/>
              </a:rPr>
              <a:t>2021-2025</a:t>
            </a:r>
            <a:r>
              <a:rPr sz="2000" spc="-170" dirty="0">
                <a:solidFill>
                  <a:srgbClr val="404040"/>
                </a:solidFill>
                <a:latin typeface="Verdana"/>
                <a:cs typeface="Verdana"/>
              </a:rPr>
              <a:t> </a:t>
            </a:r>
            <a:r>
              <a:rPr sz="2000" spc="70" dirty="0">
                <a:solidFill>
                  <a:srgbClr val="404040"/>
                </a:solidFill>
                <a:latin typeface="Verdana"/>
                <a:cs typeface="Verdana"/>
              </a:rPr>
              <a:t>batch</a:t>
            </a:r>
            <a:r>
              <a:rPr sz="2000" spc="75" dirty="0">
                <a:solidFill>
                  <a:srgbClr val="404040"/>
                </a:solidFill>
                <a:latin typeface="Verdana"/>
                <a:cs typeface="Verdana"/>
              </a:rPr>
              <a:t> </a:t>
            </a:r>
            <a:r>
              <a:rPr sz="2000" spc="-15" dirty="0">
                <a:solidFill>
                  <a:srgbClr val="404040"/>
                </a:solidFill>
                <a:latin typeface="Verdana"/>
                <a:cs typeface="Verdana"/>
              </a:rPr>
              <a:t>hereby</a:t>
            </a:r>
            <a:r>
              <a:rPr sz="2000" spc="-10" dirty="0">
                <a:solidFill>
                  <a:srgbClr val="404040"/>
                </a:solidFill>
                <a:latin typeface="Verdana"/>
                <a:cs typeface="Verdana"/>
              </a:rPr>
              <a:t> </a:t>
            </a:r>
            <a:r>
              <a:rPr sz="2000" spc="50" dirty="0">
                <a:solidFill>
                  <a:srgbClr val="404040"/>
                </a:solidFill>
                <a:latin typeface="Verdana"/>
                <a:cs typeface="Verdana"/>
              </a:rPr>
              <a:t>declare</a:t>
            </a:r>
            <a:r>
              <a:rPr sz="2000" spc="55" dirty="0">
                <a:solidFill>
                  <a:srgbClr val="404040"/>
                </a:solidFill>
                <a:latin typeface="Verdana"/>
                <a:cs typeface="Verdana"/>
              </a:rPr>
              <a:t> </a:t>
            </a:r>
            <a:r>
              <a:rPr sz="2000" spc="-35" dirty="0">
                <a:solidFill>
                  <a:srgbClr val="404040"/>
                </a:solidFill>
                <a:latin typeface="Verdana"/>
                <a:cs typeface="Verdana"/>
              </a:rPr>
              <a:t>that</a:t>
            </a:r>
            <a:r>
              <a:rPr sz="2000" spc="-30" dirty="0">
                <a:solidFill>
                  <a:srgbClr val="404040"/>
                </a:solidFill>
                <a:latin typeface="Verdana"/>
                <a:cs typeface="Verdana"/>
              </a:rPr>
              <a:t> </a:t>
            </a:r>
            <a:r>
              <a:rPr sz="2000" spc="-25" dirty="0">
                <a:solidFill>
                  <a:srgbClr val="404040"/>
                </a:solidFill>
                <a:latin typeface="Verdana"/>
                <a:cs typeface="Verdana"/>
              </a:rPr>
              <a:t>the </a:t>
            </a:r>
            <a:r>
              <a:rPr sz="2000" spc="-20" dirty="0">
                <a:solidFill>
                  <a:srgbClr val="404040"/>
                </a:solidFill>
                <a:latin typeface="Verdana"/>
                <a:cs typeface="Verdana"/>
              </a:rPr>
              <a:t> </a:t>
            </a:r>
            <a:r>
              <a:rPr sz="2000" spc="-105" dirty="0">
                <a:solidFill>
                  <a:srgbClr val="404040"/>
                </a:solidFill>
                <a:latin typeface="Verdana"/>
                <a:cs typeface="Verdana"/>
              </a:rPr>
              <a:t>“SOCIETAL</a:t>
            </a:r>
            <a:r>
              <a:rPr sz="2000" spc="-135" dirty="0">
                <a:solidFill>
                  <a:srgbClr val="404040"/>
                </a:solidFill>
                <a:latin typeface="Verdana"/>
                <a:cs typeface="Verdana"/>
              </a:rPr>
              <a:t> </a:t>
            </a:r>
            <a:r>
              <a:rPr sz="2000" spc="-190" dirty="0">
                <a:solidFill>
                  <a:srgbClr val="404040"/>
                </a:solidFill>
                <a:latin typeface="Verdana"/>
                <a:cs typeface="Verdana"/>
              </a:rPr>
              <a:t>INTERNSHIP”</a:t>
            </a:r>
            <a:r>
              <a:rPr sz="2000" spc="-110" dirty="0">
                <a:solidFill>
                  <a:srgbClr val="404040"/>
                </a:solidFill>
                <a:latin typeface="Verdana"/>
                <a:cs typeface="Verdana"/>
              </a:rPr>
              <a:t> </a:t>
            </a:r>
            <a:r>
              <a:rPr sz="2000" spc="-50" dirty="0">
                <a:solidFill>
                  <a:srgbClr val="404040"/>
                </a:solidFill>
                <a:latin typeface="Verdana"/>
                <a:cs typeface="Verdana"/>
              </a:rPr>
              <a:t>report</a:t>
            </a:r>
            <a:r>
              <a:rPr sz="2000" spc="-140" dirty="0">
                <a:solidFill>
                  <a:srgbClr val="404040"/>
                </a:solidFill>
                <a:latin typeface="Verdana"/>
                <a:cs typeface="Verdana"/>
              </a:rPr>
              <a:t> </a:t>
            </a:r>
            <a:r>
              <a:rPr sz="2000" spc="-210" dirty="0">
                <a:solidFill>
                  <a:srgbClr val="404040"/>
                </a:solidFill>
                <a:latin typeface="Verdana"/>
                <a:cs typeface="Verdana"/>
              </a:rPr>
              <a:t>is</a:t>
            </a:r>
            <a:r>
              <a:rPr sz="2000" spc="-125" dirty="0">
                <a:solidFill>
                  <a:srgbClr val="404040"/>
                </a:solidFill>
                <a:latin typeface="Verdana"/>
                <a:cs typeface="Verdana"/>
              </a:rPr>
              <a:t> </a:t>
            </a:r>
            <a:r>
              <a:rPr sz="2000" spc="-85" dirty="0">
                <a:solidFill>
                  <a:srgbClr val="404040"/>
                </a:solidFill>
                <a:latin typeface="Verdana"/>
                <a:cs typeface="Verdana"/>
              </a:rPr>
              <a:t>my</a:t>
            </a:r>
            <a:r>
              <a:rPr sz="2000" spc="-114" dirty="0">
                <a:solidFill>
                  <a:srgbClr val="404040"/>
                </a:solidFill>
                <a:latin typeface="Verdana"/>
                <a:cs typeface="Verdana"/>
              </a:rPr>
              <a:t> </a:t>
            </a:r>
            <a:r>
              <a:rPr sz="2000" spc="-55" dirty="0">
                <a:solidFill>
                  <a:srgbClr val="404040"/>
                </a:solidFill>
                <a:latin typeface="Verdana"/>
                <a:cs typeface="Verdana"/>
              </a:rPr>
              <a:t>original</a:t>
            </a:r>
            <a:r>
              <a:rPr sz="2000" spc="-80" dirty="0">
                <a:solidFill>
                  <a:srgbClr val="404040"/>
                </a:solidFill>
                <a:latin typeface="Verdana"/>
                <a:cs typeface="Verdana"/>
              </a:rPr>
              <a:t> work</a:t>
            </a:r>
            <a:r>
              <a:rPr sz="2000" spc="-130" dirty="0">
                <a:solidFill>
                  <a:srgbClr val="404040"/>
                </a:solidFill>
                <a:latin typeface="Verdana"/>
                <a:cs typeface="Verdana"/>
              </a:rPr>
              <a:t> </a:t>
            </a:r>
            <a:r>
              <a:rPr sz="2000" spc="75" dirty="0">
                <a:solidFill>
                  <a:srgbClr val="404040"/>
                </a:solidFill>
                <a:latin typeface="Verdana"/>
                <a:cs typeface="Verdana"/>
              </a:rPr>
              <a:t>and</a:t>
            </a:r>
            <a:r>
              <a:rPr sz="2000" spc="-95" dirty="0">
                <a:solidFill>
                  <a:srgbClr val="404040"/>
                </a:solidFill>
                <a:latin typeface="Verdana"/>
                <a:cs typeface="Verdana"/>
              </a:rPr>
              <a:t> </a:t>
            </a:r>
            <a:r>
              <a:rPr sz="2000" spc="-30" dirty="0">
                <a:solidFill>
                  <a:srgbClr val="404040"/>
                </a:solidFill>
                <a:latin typeface="Verdana"/>
                <a:cs typeface="Verdana"/>
              </a:rPr>
              <a:t>the</a:t>
            </a:r>
            <a:r>
              <a:rPr sz="2000" spc="-105" dirty="0">
                <a:solidFill>
                  <a:srgbClr val="404040"/>
                </a:solidFill>
                <a:latin typeface="Verdana"/>
                <a:cs typeface="Verdana"/>
              </a:rPr>
              <a:t> </a:t>
            </a:r>
            <a:r>
              <a:rPr sz="2000" spc="-20" dirty="0">
                <a:solidFill>
                  <a:srgbClr val="404040"/>
                </a:solidFill>
                <a:latin typeface="Verdana"/>
                <a:cs typeface="Verdana"/>
              </a:rPr>
              <a:t>same</a:t>
            </a:r>
            <a:r>
              <a:rPr sz="2000" spc="-105" dirty="0">
                <a:solidFill>
                  <a:srgbClr val="404040"/>
                </a:solidFill>
                <a:latin typeface="Verdana"/>
                <a:cs typeface="Verdana"/>
              </a:rPr>
              <a:t> </a:t>
            </a:r>
            <a:r>
              <a:rPr sz="2000" spc="-50" dirty="0">
                <a:solidFill>
                  <a:srgbClr val="404040"/>
                </a:solidFill>
                <a:latin typeface="Verdana"/>
                <a:cs typeface="Verdana"/>
              </a:rPr>
              <a:t>has</a:t>
            </a:r>
            <a:r>
              <a:rPr sz="2000" spc="-105" dirty="0">
                <a:solidFill>
                  <a:srgbClr val="404040"/>
                </a:solidFill>
                <a:latin typeface="Verdana"/>
                <a:cs typeface="Verdana"/>
              </a:rPr>
              <a:t> </a:t>
            </a:r>
            <a:r>
              <a:rPr sz="2000" spc="-25" dirty="0">
                <a:solidFill>
                  <a:srgbClr val="404040"/>
                </a:solidFill>
                <a:latin typeface="Verdana"/>
                <a:cs typeface="Verdana"/>
              </a:rPr>
              <a:t>not </a:t>
            </a:r>
            <a:r>
              <a:rPr sz="2000" spc="-690" dirty="0">
                <a:solidFill>
                  <a:srgbClr val="404040"/>
                </a:solidFill>
                <a:latin typeface="Verdana"/>
                <a:cs typeface="Verdana"/>
              </a:rPr>
              <a:t> </a:t>
            </a:r>
            <a:r>
              <a:rPr sz="2000" spc="65" dirty="0">
                <a:solidFill>
                  <a:srgbClr val="404040"/>
                </a:solidFill>
                <a:latin typeface="Verdana"/>
                <a:cs typeface="Verdana"/>
              </a:rPr>
              <a:t>been</a:t>
            </a:r>
            <a:r>
              <a:rPr sz="2000" spc="-145" dirty="0">
                <a:solidFill>
                  <a:srgbClr val="404040"/>
                </a:solidFill>
                <a:latin typeface="Verdana"/>
                <a:cs typeface="Verdana"/>
              </a:rPr>
              <a:t> </a:t>
            </a:r>
            <a:r>
              <a:rPr sz="2000" spc="-55" dirty="0">
                <a:solidFill>
                  <a:srgbClr val="404040"/>
                </a:solidFill>
                <a:latin typeface="Verdana"/>
                <a:cs typeface="Verdana"/>
              </a:rPr>
              <a:t>submitted</a:t>
            </a:r>
            <a:r>
              <a:rPr sz="2000" spc="-105" dirty="0">
                <a:solidFill>
                  <a:srgbClr val="404040"/>
                </a:solidFill>
                <a:latin typeface="Verdana"/>
                <a:cs typeface="Verdana"/>
              </a:rPr>
              <a:t> </a:t>
            </a:r>
            <a:r>
              <a:rPr sz="2000" spc="-85" dirty="0">
                <a:solidFill>
                  <a:srgbClr val="404040"/>
                </a:solidFill>
                <a:latin typeface="Verdana"/>
                <a:cs typeface="Verdana"/>
              </a:rPr>
              <a:t>for</a:t>
            </a:r>
            <a:r>
              <a:rPr sz="2000" spc="-145" dirty="0">
                <a:solidFill>
                  <a:srgbClr val="404040"/>
                </a:solidFill>
                <a:latin typeface="Verdana"/>
                <a:cs typeface="Verdana"/>
              </a:rPr>
              <a:t> </a:t>
            </a:r>
            <a:r>
              <a:rPr sz="2000" spc="-30" dirty="0">
                <a:solidFill>
                  <a:srgbClr val="404040"/>
                </a:solidFill>
                <a:latin typeface="Verdana"/>
                <a:cs typeface="Verdana"/>
              </a:rPr>
              <a:t>the</a:t>
            </a:r>
            <a:r>
              <a:rPr sz="2000" spc="-105" dirty="0">
                <a:solidFill>
                  <a:srgbClr val="404040"/>
                </a:solidFill>
                <a:latin typeface="Verdana"/>
                <a:cs typeface="Verdana"/>
              </a:rPr>
              <a:t> </a:t>
            </a:r>
            <a:r>
              <a:rPr sz="2000" spc="40" dirty="0">
                <a:solidFill>
                  <a:srgbClr val="404040"/>
                </a:solidFill>
                <a:latin typeface="Verdana"/>
                <a:cs typeface="Verdana"/>
              </a:rPr>
              <a:t>award</a:t>
            </a:r>
            <a:r>
              <a:rPr sz="2000" spc="-175" dirty="0">
                <a:solidFill>
                  <a:srgbClr val="404040"/>
                </a:solidFill>
                <a:latin typeface="Verdana"/>
                <a:cs typeface="Verdana"/>
              </a:rPr>
              <a:t> </a:t>
            </a:r>
            <a:r>
              <a:rPr sz="2000" spc="5" dirty="0">
                <a:solidFill>
                  <a:srgbClr val="404040"/>
                </a:solidFill>
                <a:latin typeface="Verdana"/>
                <a:cs typeface="Verdana"/>
              </a:rPr>
              <a:t>of</a:t>
            </a:r>
            <a:r>
              <a:rPr sz="2000" spc="-135" dirty="0">
                <a:solidFill>
                  <a:srgbClr val="404040"/>
                </a:solidFill>
                <a:latin typeface="Verdana"/>
                <a:cs typeface="Verdana"/>
              </a:rPr>
              <a:t> </a:t>
            </a:r>
            <a:r>
              <a:rPr sz="2000" spc="-5" dirty="0">
                <a:solidFill>
                  <a:srgbClr val="404040"/>
                </a:solidFill>
                <a:latin typeface="Verdana"/>
                <a:cs typeface="Verdana"/>
              </a:rPr>
              <a:t>any</a:t>
            </a:r>
            <a:r>
              <a:rPr sz="2000" spc="-160" dirty="0">
                <a:solidFill>
                  <a:srgbClr val="404040"/>
                </a:solidFill>
                <a:latin typeface="Verdana"/>
                <a:cs typeface="Verdana"/>
              </a:rPr>
              <a:t> </a:t>
            </a:r>
            <a:r>
              <a:rPr sz="2000" spc="-55" dirty="0">
                <a:solidFill>
                  <a:srgbClr val="404040"/>
                </a:solidFill>
                <a:latin typeface="Verdana"/>
                <a:cs typeface="Verdana"/>
              </a:rPr>
              <a:t>other</a:t>
            </a:r>
            <a:r>
              <a:rPr sz="2000" spc="-85" dirty="0">
                <a:solidFill>
                  <a:srgbClr val="404040"/>
                </a:solidFill>
                <a:latin typeface="Verdana"/>
                <a:cs typeface="Verdana"/>
              </a:rPr>
              <a:t> </a:t>
            </a:r>
            <a:r>
              <a:rPr sz="2000" spc="15" dirty="0">
                <a:solidFill>
                  <a:srgbClr val="404040"/>
                </a:solidFill>
                <a:latin typeface="Verdana"/>
                <a:cs typeface="Verdana"/>
              </a:rPr>
              <a:t>degree.</a:t>
            </a:r>
            <a:endParaRPr sz="2000" dirty="0">
              <a:latin typeface="Verdana"/>
              <a:cs typeface="Verdana"/>
            </a:endParaRPr>
          </a:p>
        </p:txBody>
      </p:sp>
      <p:sp>
        <p:nvSpPr>
          <p:cNvPr id="4" name="object 4"/>
          <p:cNvSpPr txBox="1"/>
          <p:nvPr/>
        </p:nvSpPr>
        <p:spPr>
          <a:xfrm>
            <a:off x="8929369" y="4705984"/>
            <a:ext cx="2498725" cy="915035"/>
          </a:xfrm>
          <a:prstGeom prst="rect">
            <a:avLst/>
          </a:prstGeom>
        </p:spPr>
        <p:txBody>
          <a:bodyPr vert="horz" wrap="square" lIns="0" tIns="12700" rIns="0" bIns="0" rtlCol="0">
            <a:spAutoFit/>
          </a:bodyPr>
          <a:lstStyle/>
          <a:p>
            <a:pPr marR="8255" algn="r">
              <a:lnSpc>
                <a:spcPct val="100000"/>
              </a:lnSpc>
              <a:spcBef>
                <a:spcPts val="100"/>
              </a:spcBef>
            </a:pPr>
            <a:r>
              <a:rPr lang="en-IN" sz="2000" spc="10" dirty="0">
                <a:solidFill>
                  <a:srgbClr val="404040"/>
                </a:solidFill>
                <a:latin typeface="Verdana"/>
                <a:cs typeface="Verdana"/>
              </a:rPr>
              <a:t>UDAI KC</a:t>
            </a:r>
            <a:endParaRPr sz="2000" dirty="0">
              <a:latin typeface="Verdana"/>
              <a:cs typeface="Verdana"/>
            </a:endParaRPr>
          </a:p>
          <a:p>
            <a:pPr>
              <a:lnSpc>
                <a:spcPct val="100000"/>
              </a:lnSpc>
              <a:spcBef>
                <a:spcPts val="15"/>
              </a:spcBef>
            </a:pPr>
            <a:endParaRPr sz="1800" dirty="0">
              <a:latin typeface="Verdana"/>
              <a:cs typeface="Verdana"/>
            </a:endParaRPr>
          </a:p>
          <a:p>
            <a:pPr marR="5080" algn="r">
              <a:lnSpc>
                <a:spcPct val="100000"/>
              </a:lnSpc>
            </a:pPr>
            <a:r>
              <a:rPr sz="2000" spc="-140" dirty="0">
                <a:solidFill>
                  <a:srgbClr val="404040"/>
                </a:solidFill>
                <a:latin typeface="Verdana"/>
                <a:cs typeface="Verdana"/>
              </a:rPr>
              <a:t>1JB21CS16</a:t>
            </a:r>
            <a:r>
              <a:rPr lang="en-IN" sz="2000" spc="-140" dirty="0">
                <a:solidFill>
                  <a:srgbClr val="404040"/>
                </a:solidFill>
                <a:latin typeface="Verdana"/>
                <a:cs typeface="Verdana"/>
              </a:rPr>
              <a:t>5</a:t>
            </a:r>
            <a:endParaRPr sz="20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9810" y="647128"/>
            <a:ext cx="3949700" cy="574675"/>
          </a:xfrm>
          <a:prstGeom prst="rect">
            <a:avLst/>
          </a:prstGeom>
        </p:spPr>
        <p:txBody>
          <a:bodyPr vert="horz" wrap="square" lIns="0" tIns="12700" rIns="0" bIns="0" rtlCol="0">
            <a:spAutoFit/>
          </a:bodyPr>
          <a:lstStyle/>
          <a:p>
            <a:pPr marL="12700">
              <a:lnSpc>
                <a:spcPct val="100000"/>
              </a:lnSpc>
              <a:spcBef>
                <a:spcPts val="100"/>
              </a:spcBef>
            </a:pPr>
            <a:r>
              <a:rPr spc="-130" dirty="0"/>
              <a:t>Tab</a:t>
            </a:r>
            <a:r>
              <a:rPr spc="-35" dirty="0"/>
              <a:t>l</a:t>
            </a:r>
            <a:r>
              <a:rPr spc="195" dirty="0"/>
              <a:t>e</a:t>
            </a:r>
            <a:r>
              <a:rPr spc="-285" dirty="0"/>
              <a:t> </a:t>
            </a:r>
            <a:r>
              <a:rPr spc="15" dirty="0"/>
              <a:t>of</a:t>
            </a:r>
            <a:r>
              <a:rPr spc="-270" dirty="0"/>
              <a:t> </a:t>
            </a:r>
            <a:r>
              <a:rPr spc="395" dirty="0"/>
              <a:t>C</a:t>
            </a:r>
            <a:r>
              <a:rPr spc="-40" dirty="0"/>
              <a:t>on</a:t>
            </a:r>
            <a:r>
              <a:rPr spc="-15" dirty="0"/>
              <a:t>t</a:t>
            </a:r>
            <a:r>
              <a:rPr spc="-35" dirty="0"/>
              <a:t>en</a:t>
            </a:r>
            <a:r>
              <a:rPr spc="-10" dirty="0"/>
              <a:t>t</a:t>
            </a:r>
            <a:r>
              <a:rPr spc="-480" dirty="0"/>
              <a:t>s</a:t>
            </a:r>
          </a:p>
        </p:txBody>
      </p:sp>
      <p:sp>
        <p:nvSpPr>
          <p:cNvPr id="3" name="object 3"/>
          <p:cNvSpPr txBox="1"/>
          <p:nvPr/>
        </p:nvSpPr>
        <p:spPr>
          <a:xfrm>
            <a:off x="2687066" y="1662303"/>
            <a:ext cx="5542534" cy="3426579"/>
          </a:xfrm>
          <a:prstGeom prst="rect">
            <a:avLst/>
          </a:prstGeom>
        </p:spPr>
        <p:txBody>
          <a:bodyPr vert="horz" wrap="square" lIns="0" tIns="111760" rIns="0" bIns="0" rtlCol="0">
            <a:spAutoFit/>
          </a:bodyPr>
          <a:lstStyle/>
          <a:p>
            <a:pPr marL="12700">
              <a:lnSpc>
                <a:spcPct val="100000"/>
              </a:lnSpc>
              <a:spcBef>
                <a:spcPts val="880"/>
              </a:spcBef>
              <a:tabLst>
                <a:tab pos="354965" algn="l"/>
              </a:tabLst>
            </a:pPr>
            <a:r>
              <a:rPr sz="1800" spc="-200" dirty="0">
                <a:solidFill>
                  <a:srgbClr val="353535"/>
                </a:solidFill>
                <a:latin typeface="Microsoft Sans Serif"/>
                <a:cs typeface="Microsoft Sans Serif"/>
              </a:rPr>
              <a:t>🠶	</a:t>
            </a:r>
            <a:r>
              <a:rPr sz="1800" spc="105" dirty="0">
                <a:solidFill>
                  <a:srgbClr val="404040"/>
                </a:solidFill>
                <a:latin typeface="Verdana"/>
                <a:cs typeface="Verdana"/>
              </a:rPr>
              <a:t>Ch</a:t>
            </a:r>
            <a:r>
              <a:rPr sz="1800" spc="80" dirty="0">
                <a:solidFill>
                  <a:srgbClr val="404040"/>
                </a:solidFill>
                <a:latin typeface="Verdana"/>
                <a:cs typeface="Verdana"/>
              </a:rPr>
              <a:t>a</a:t>
            </a:r>
            <a:r>
              <a:rPr sz="1800" spc="95" dirty="0">
                <a:solidFill>
                  <a:srgbClr val="404040"/>
                </a:solidFill>
                <a:latin typeface="Verdana"/>
                <a:cs typeface="Verdana"/>
              </a:rPr>
              <a:t>p</a:t>
            </a:r>
            <a:r>
              <a:rPr sz="1800" spc="-135" dirty="0">
                <a:solidFill>
                  <a:srgbClr val="404040"/>
                </a:solidFill>
                <a:latin typeface="Verdana"/>
                <a:cs typeface="Verdana"/>
              </a:rPr>
              <a:t>t</a:t>
            </a:r>
            <a:r>
              <a:rPr sz="1800" spc="80" dirty="0">
                <a:solidFill>
                  <a:srgbClr val="404040"/>
                </a:solidFill>
                <a:latin typeface="Verdana"/>
                <a:cs typeface="Verdana"/>
              </a:rPr>
              <a:t>e</a:t>
            </a:r>
            <a:r>
              <a:rPr sz="1800" spc="-229" dirty="0">
                <a:solidFill>
                  <a:srgbClr val="404040"/>
                </a:solidFill>
                <a:latin typeface="Verdana"/>
                <a:cs typeface="Verdana"/>
              </a:rPr>
              <a:t>r</a:t>
            </a:r>
            <a:r>
              <a:rPr sz="1800" spc="-80" dirty="0">
                <a:solidFill>
                  <a:srgbClr val="404040"/>
                </a:solidFill>
                <a:latin typeface="Verdana"/>
                <a:cs typeface="Verdana"/>
              </a:rPr>
              <a:t> </a:t>
            </a:r>
            <a:r>
              <a:rPr sz="1800" spc="-280" dirty="0">
                <a:solidFill>
                  <a:srgbClr val="404040"/>
                </a:solidFill>
                <a:latin typeface="Verdana"/>
                <a:cs typeface="Verdana"/>
              </a:rPr>
              <a:t>1</a:t>
            </a:r>
            <a:r>
              <a:rPr sz="1800" spc="-195" dirty="0">
                <a:solidFill>
                  <a:srgbClr val="404040"/>
                </a:solidFill>
                <a:latin typeface="Verdana"/>
                <a:cs typeface="Verdana"/>
              </a:rPr>
              <a:t>:</a:t>
            </a:r>
            <a:r>
              <a:rPr sz="1800" spc="-135" dirty="0">
                <a:solidFill>
                  <a:srgbClr val="404040"/>
                </a:solidFill>
                <a:latin typeface="Verdana"/>
                <a:cs typeface="Verdana"/>
              </a:rPr>
              <a:t> </a:t>
            </a:r>
            <a:r>
              <a:rPr sz="1800" spc="85" dirty="0">
                <a:solidFill>
                  <a:srgbClr val="404040"/>
                </a:solidFill>
                <a:latin typeface="Verdana"/>
                <a:cs typeface="Verdana"/>
              </a:rPr>
              <a:t>A</a:t>
            </a:r>
            <a:r>
              <a:rPr sz="1800" spc="95" dirty="0">
                <a:solidFill>
                  <a:srgbClr val="404040"/>
                </a:solidFill>
                <a:latin typeface="Verdana"/>
                <a:cs typeface="Verdana"/>
              </a:rPr>
              <a:t>b</a:t>
            </a:r>
            <a:r>
              <a:rPr sz="1800" spc="20" dirty="0">
                <a:solidFill>
                  <a:srgbClr val="404040"/>
                </a:solidFill>
                <a:latin typeface="Verdana"/>
                <a:cs typeface="Verdana"/>
              </a:rPr>
              <a:t>o</a:t>
            </a:r>
            <a:r>
              <a:rPr sz="1800" spc="25" dirty="0">
                <a:solidFill>
                  <a:srgbClr val="404040"/>
                </a:solidFill>
                <a:latin typeface="Verdana"/>
                <a:cs typeface="Verdana"/>
              </a:rPr>
              <a:t>u</a:t>
            </a:r>
            <a:r>
              <a:rPr sz="1800" spc="-100" dirty="0">
                <a:solidFill>
                  <a:srgbClr val="404040"/>
                </a:solidFill>
                <a:latin typeface="Verdana"/>
                <a:cs typeface="Verdana"/>
              </a:rPr>
              <a:t>t</a:t>
            </a:r>
            <a:r>
              <a:rPr sz="1800" spc="-125" dirty="0">
                <a:solidFill>
                  <a:srgbClr val="404040"/>
                </a:solidFill>
                <a:latin typeface="Verdana"/>
                <a:cs typeface="Verdana"/>
              </a:rPr>
              <a:t> </a:t>
            </a:r>
            <a:r>
              <a:rPr sz="1800" spc="-135" dirty="0">
                <a:solidFill>
                  <a:srgbClr val="404040"/>
                </a:solidFill>
                <a:latin typeface="Verdana"/>
                <a:cs typeface="Verdana"/>
              </a:rPr>
              <a:t>t</a:t>
            </a:r>
            <a:r>
              <a:rPr sz="1800" spc="25" dirty="0">
                <a:solidFill>
                  <a:srgbClr val="404040"/>
                </a:solidFill>
                <a:latin typeface="Verdana"/>
                <a:cs typeface="Verdana"/>
              </a:rPr>
              <a:t>he</a:t>
            </a:r>
            <a:r>
              <a:rPr sz="1800" spc="-85" dirty="0">
                <a:solidFill>
                  <a:srgbClr val="404040"/>
                </a:solidFill>
                <a:latin typeface="Verdana"/>
                <a:cs typeface="Verdana"/>
              </a:rPr>
              <a:t> </a:t>
            </a:r>
            <a:r>
              <a:rPr sz="1800" spc="-20" dirty="0">
                <a:solidFill>
                  <a:srgbClr val="404040"/>
                </a:solidFill>
                <a:latin typeface="Verdana"/>
                <a:cs typeface="Verdana"/>
              </a:rPr>
              <a:t>or</a:t>
            </a:r>
            <a:r>
              <a:rPr sz="1800" spc="-15" dirty="0">
                <a:solidFill>
                  <a:srgbClr val="404040"/>
                </a:solidFill>
                <a:latin typeface="Verdana"/>
                <a:cs typeface="Verdana"/>
              </a:rPr>
              <a:t>g</a:t>
            </a:r>
            <a:r>
              <a:rPr sz="1800" spc="135" dirty="0">
                <a:solidFill>
                  <a:srgbClr val="404040"/>
                </a:solidFill>
                <a:latin typeface="Verdana"/>
                <a:cs typeface="Verdana"/>
              </a:rPr>
              <a:t>a</a:t>
            </a:r>
            <a:r>
              <a:rPr sz="1800" spc="-50" dirty="0">
                <a:solidFill>
                  <a:srgbClr val="404040"/>
                </a:solidFill>
                <a:latin typeface="Verdana"/>
                <a:cs typeface="Verdana"/>
              </a:rPr>
              <a:t>niz</a:t>
            </a:r>
            <a:r>
              <a:rPr sz="1800" spc="-80" dirty="0">
                <a:solidFill>
                  <a:srgbClr val="404040"/>
                </a:solidFill>
                <a:latin typeface="Verdana"/>
                <a:cs typeface="Verdana"/>
              </a:rPr>
              <a:t>a</a:t>
            </a:r>
            <a:r>
              <a:rPr sz="1800" spc="-135" dirty="0">
                <a:solidFill>
                  <a:srgbClr val="404040"/>
                </a:solidFill>
                <a:latin typeface="Verdana"/>
                <a:cs typeface="Verdana"/>
              </a:rPr>
              <a:t>t</a:t>
            </a:r>
            <a:r>
              <a:rPr sz="1800" spc="-35" dirty="0">
                <a:solidFill>
                  <a:srgbClr val="404040"/>
                </a:solidFill>
                <a:latin typeface="Verdana"/>
                <a:cs typeface="Verdana"/>
              </a:rPr>
              <a:t>ion</a:t>
            </a:r>
            <a:endParaRPr sz="1800" dirty="0">
              <a:latin typeface="Verdana"/>
              <a:cs typeface="Verdana"/>
            </a:endParaRPr>
          </a:p>
          <a:p>
            <a:pPr marL="12700">
              <a:lnSpc>
                <a:spcPct val="100000"/>
              </a:lnSpc>
              <a:spcBef>
                <a:spcPts val="785"/>
              </a:spcBef>
              <a:tabLst>
                <a:tab pos="354965" algn="l"/>
              </a:tabLst>
            </a:pPr>
            <a:r>
              <a:rPr sz="1800" spc="-200" dirty="0">
                <a:solidFill>
                  <a:srgbClr val="353535"/>
                </a:solidFill>
                <a:latin typeface="Microsoft Sans Serif"/>
                <a:cs typeface="Microsoft Sans Serif"/>
              </a:rPr>
              <a:t>🠶	</a:t>
            </a:r>
            <a:r>
              <a:rPr sz="1800" spc="105" dirty="0">
                <a:solidFill>
                  <a:srgbClr val="404040"/>
                </a:solidFill>
                <a:latin typeface="Verdana"/>
                <a:cs typeface="Verdana"/>
              </a:rPr>
              <a:t>Ch</a:t>
            </a:r>
            <a:r>
              <a:rPr sz="1800" spc="80" dirty="0">
                <a:solidFill>
                  <a:srgbClr val="404040"/>
                </a:solidFill>
                <a:latin typeface="Verdana"/>
                <a:cs typeface="Verdana"/>
              </a:rPr>
              <a:t>a</a:t>
            </a:r>
            <a:r>
              <a:rPr sz="1800" spc="95" dirty="0">
                <a:solidFill>
                  <a:srgbClr val="404040"/>
                </a:solidFill>
                <a:latin typeface="Verdana"/>
                <a:cs typeface="Verdana"/>
              </a:rPr>
              <a:t>p</a:t>
            </a:r>
            <a:r>
              <a:rPr sz="1800" spc="-135" dirty="0">
                <a:solidFill>
                  <a:srgbClr val="404040"/>
                </a:solidFill>
                <a:latin typeface="Verdana"/>
                <a:cs typeface="Verdana"/>
              </a:rPr>
              <a:t>t</a:t>
            </a:r>
            <a:r>
              <a:rPr sz="1800" spc="80" dirty="0">
                <a:solidFill>
                  <a:srgbClr val="404040"/>
                </a:solidFill>
                <a:latin typeface="Verdana"/>
                <a:cs typeface="Verdana"/>
              </a:rPr>
              <a:t>e</a:t>
            </a:r>
            <a:r>
              <a:rPr sz="1800" spc="-229" dirty="0">
                <a:solidFill>
                  <a:srgbClr val="404040"/>
                </a:solidFill>
                <a:latin typeface="Verdana"/>
                <a:cs typeface="Verdana"/>
              </a:rPr>
              <a:t>r</a:t>
            </a:r>
            <a:r>
              <a:rPr sz="1800" spc="-80" dirty="0">
                <a:solidFill>
                  <a:srgbClr val="404040"/>
                </a:solidFill>
                <a:latin typeface="Verdana"/>
                <a:cs typeface="Verdana"/>
              </a:rPr>
              <a:t> </a:t>
            </a:r>
            <a:r>
              <a:rPr sz="1800" spc="-280" dirty="0">
                <a:solidFill>
                  <a:srgbClr val="404040"/>
                </a:solidFill>
                <a:latin typeface="Verdana"/>
                <a:cs typeface="Verdana"/>
              </a:rPr>
              <a:t>2</a:t>
            </a:r>
            <a:r>
              <a:rPr sz="1800" spc="-195" dirty="0">
                <a:solidFill>
                  <a:srgbClr val="404040"/>
                </a:solidFill>
                <a:latin typeface="Verdana"/>
                <a:cs typeface="Verdana"/>
              </a:rPr>
              <a:t>:</a:t>
            </a:r>
            <a:r>
              <a:rPr sz="1800" spc="-135" dirty="0">
                <a:solidFill>
                  <a:srgbClr val="404040"/>
                </a:solidFill>
                <a:latin typeface="Verdana"/>
                <a:cs typeface="Verdana"/>
              </a:rPr>
              <a:t> </a:t>
            </a:r>
            <a:r>
              <a:rPr sz="1800" spc="85" dirty="0">
                <a:solidFill>
                  <a:srgbClr val="404040"/>
                </a:solidFill>
                <a:latin typeface="Verdana"/>
                <a:cs typeface="Verdana"/>
              </a:rPr>
              <a:t>A</a:t>
            </a:r>
            <a:r>
              <a:rPr sz="1800" spc="95" dirty="0">
                <a:solidFill>
                  <a:srgbClr val="404040"/>
                </a:solidFill>
                <a:latin typeface="Verdana"/>
                <a:cs typeface="Verdana"/>
              </a:rPr>
              <a:t>b</a:t>
            </a:r>
            <a:r>
              <a:rPr sz="1800" spc="20" dirty="0">
                <a:solidFill>
                  <a:srgbClr val="404040"/>
                </a:solidFill>
                <a:latin typeface="Verdana"/>
                <a:cs typeface="Verdana"/>
              </a:rPr>
              <a:t>o</a:t>
            </a:r>
            <a:r>
              <a:rPr sz="1800" spc="25" dirty="0">
                <a:solidFill>
                  <a:srgbClr val="404040"/>
                </a:solidFill>
                <a:latin typeface="Verdana"/>
                <a:cs typeface="Verdana"/>
              </a:rPr>
              <a:t>u</a:t>
            </a:r>
            <a:r>
              <a:rPr sz="1800" spc="-100" dirty="0">
                <a:solidFill>
                  <a:srgbClr val="404040"/>
                </a:solidFill>
                <a:latin typeface="Verdana"/>
                <a:cs typeface="Verdana"/>
              </a:rPr>
              <a:t>t</a:t>
            </a:r>
            <a:r>
              <a:rPr sz="1800" spc="-125" dirty="0">
                <a:solidFill>
                  <a:srgbClr val="404040"/>
                </a:solidFill>
                <a:latin typeface="Verdana"/>
                <a:cs typeface="Verdana"/>
              </a:rPr>
              <a:t> </a:t>
            </a:r>
            <a:r>
              <a:rPr sz="1800" spc="-135" dirty="0">
                <a:solidFill>
                  <a:srgbClr val="404040"/>
                </a:solidFill>
                <a:latin typeface="Verdana"/>
                <a:cs typeface="Verdana"/>
              </a:rPr>
              <a:t>t</a:t>
            </a:r>
            <a:r>
              <a:rPr sz="1800" spc="25" dirty="0">
                <a:solidFill>
                  <a:srgbClr val="404040"/>
                </a:solidFill>
                <a:latin typeface="Verdana"/>
                <a:cs typeface="Verdana"/>
              </a:rPr>
              <a:t>he</a:t>
            </a:r>
            <a:r>
              <a:rPr sz="1800" spc="-85" dirty="0">
                <a:solidFill>
                  <a:srgbClr val="404040"/>
                </a:solidFill>
                <a:latin typeface="Verdana"/>
                <a:cs typeface="Verdana"/>
              </a:rPr>
              <a:t> </a:t>
            </a:r>
            <a:r>
              <a:rPr sz="1800" spc="114" dirty="0">
                <a:solidFill>
                  <a:srgbClr val="404040"/>
                </a:solidFill>
                <a:latin typeface="Verdana"/>
                <a:cs typeface="Verdana"/>
              </a:rPr>
              <a:t>d</a:t>
            </a:r>
            <a:r>
              <a:rPr sz="1800" spc="80" dirty="0">
                <a:solidFill>
                  <a:srgbClr val="404040"/>
                </a:solidFill>
                <a:latin typeface="Verdana"/>
                <a:cs typeface="Verdana"/>
              </a:rPr>
              <a:t>e</a:t>
            </a:r>
            <a:r>
              <a:rPr sz="1800" spc="95" dirty="0">
                <a:solidFill>
                  <a:srgbClr val="404040"/>
                </a:solidFill>
                <a:latin typeface="Verdana"/>
                <a:cs typeface="Verdana"/>
              </a:rPr>
              <a:t>p</a:t>
            </a:r>
            <a:r>
              <a:rPr sz="1800" spc="135" dirty="0">
                <a:solidFill>
                  <a:srgbClr val="404040"/>
                </a:solidFill>
                <a:latin typeface="Verdana"/>
                <a:cs typeface="Verdana"/>
              </a:rPr>
              <a:t>a</a:t>
            </a:r>
            <a:r>
              <a:rPr sz="1800" spc="-170" dirty="0">
                <a:solidFill>
                  <a:srgbClr val="404040"/>
                </a:solidFill>
                <a:latin typeface="Verdana"/>
                <a:cs typeface="Verdana"/>
              </a:rPr>
              <a:t>r</a:t>
            </a:r>
            <a:r>
              <a:rPr sz="1800" spc="-195" dirty="0">
                <a:solidFill>
                  <a:srgbClr val="404040"/>
                </a:solidFill>
                <a:latin typeface="Verdana"/>
                <a:cs typeface="Verdana"/>
              </a:rPr>
              <a:t>t</a:t>
            </a:r>
            <a:r>
              <a:rPr sz="1800" spc="-35" dirty="0">
                <a:solidFill>
                  <a:srgbClr val="404040"/>
                </a:solidFill>
                <a:latin typeface="Verdana"/>
                <a:cs typeface="Verdana"/>
              </a:rPr>
              <a:t>m</a:t>
            </a:r>
            <a:r>
              <a:rPr sz="1800" spc="80" dirty="0">
                <a:solidFill>
                  <a:srgbClr val="404040"/>
                </a:solidFill>
                <a:latin typeface="Verdana"/>
                <a:cs typeface="Verdana"/>
              </a:rPr>
              <a:t>e</a:t>
            </a:r>
            <a:r>
              <a:rPr sz="1800" spc="-75" dirty="0">
                <a:solidFill>
                  <a:srgbClr val="404040"/>
                </a:solidFill>
                <a:latin typeface="Verdana"/>
                <a:cs typeface="Verdana"/>
              </a:rPr>
              <a:t>nt</a:t>
            </a:r>
            <a:endParaRPr sz="1800" dirty="0">
              <a:latin typeface="Verdana"/>
              <a:cs typeface="Verdana"/>
            </a:endParaRPr>
          </a:p>
          <a:p>
            <a:pPr marL="12700">
              <a:lnSpc>
                <a:spcPct val="100000"/>
              </a:lnSpc>
              <a:spcBef>
                <a:spcPts val="800"/>
              </a:spcBef>
              <a:tabLst>
                <a:tab pos="354965" algn="l"/>
              </a:tabLst>
            </a:pPr>
            <a:r>
              <a:rPr sz="1800" spc="-200" dirty="0">
                <a:solidFill>
                  <a:srgbClr val="353535"/>
                </a:solidFill>
                <a:latin typeface="Microsoft Sans Serif"/>
                <a:cs typeface="Microsoft Sans Serif"/>
              </a:rPr>
              <a:t>🠶	</a:t>
            </a:r>
            <a:r>
              <a:rPr sz="1800" spc="105" dirty="0">
                <a:solidFill>
                  <a:srgbClr val="404040"/>
                </a:solidFill>
                <a:latin typeface="Verdana"/>
                <a:cs typeface="Verdana"/>
              </a:rPr>
              <a:t>Ch</a:t>
            </a:r>
            <a:r>
              <a:rPr sz="1800" spc="80" dirty="0">
                <a:solidFill>
                  <a:srgbClr val="404040"/>
                </a:solidFill>
                <a:latin typeface="Verdana"/>
                <a:cs typeface="Verdana"/>
              </a:rPr>
              <a:t>a</a:t>
            </a:r>
            <a:r>
              <a:rPr sz="1800" spc="95" dirty="0">
                <a:solidFill>
                  <a:srgbClr val="404040"/>
                </a:solidFill>
                <a:latin typeface="Verdana"/>
                <a:cs typeface="Verdana"/>
              </a:rPr>
              <a:t>p</a:t>
            </a:r>
            <a:r>
              <a:rPr sz="1800" spc="-135" dirty="0">
                <a:solidFill>
                  <a:srgbClr val="404040"/>
                </a:solidFill>
                <a:latin typeface="Verdana"/>
                <a:cs typeface="Verdana"/>
              </a:rPr>
              <a:t>t</a:t>
            </a:r>
            <a:r>
              <a:rPr sz="1800" spc="80" dirty="0">
                <a:solidFill>
                  <a:srgbClr val="404040"/>
                </a:solidFill>
                <a:latin typeface="Verdana"/>
                <a:cs typeface="Verdana"/>
              </a:rPr>
              <a:t>e</a:t>
            </a:r>
            <a:r>
              <a:rPr sz="1800" spc="-229" dirty="0">
                <a:solidFill>
                  <a:srgbClr val="404040"/>
                </a:solidFill>
                <a:latin typeface="Verdana"/>
                <a:cs typeface="Verdana"/>
              </a:rPr>
              <a:t>r</a:t>
            </a:r>
            <a:r>
              <a:rPr sz="1800" spc="-80" dirty="0">
                <a:solidFill>
                  <a:srgbClr val="404040"/>
                </a:solidFill>
                <a:latin typeface="Verdana"/>
                <a:cs typeface="Verdana"/>
              </a:rPr>
              <a:t> </a:t>
            </a:r>
            <a:r>
              <a:rPr sz="1800" spc="-280" dirty="0">
                <a:solidFill>
                  <a:srgbClr val="404040"/>
                </a:solidFill>
                <a:latin typeface="Verdana"/>
                <a:cs typeface="Verdana"/>
              </a:rPr>
              <a:t>3</a:t>
            </a:r>
            <a:r>
              <a:rPr sz="1800" spc="-195" dirty="0">
                <a:solidFill>
                  <a:srgbClr val="404040"/>
                </a:solidFill>
                <a:latin typeface="Verdana"/>
                <a:cs typeface="Verdana"/>
              </a:rPr>
              <a:t>:</a:t>
            </a:r>
            <a:r>
              <a:rPr sz="1800" spc="-120" dirty="0">
                <a:solidFill>
                  <a:srgbClr val="404040"/>
                </a:solidFill>
                <a:latin typeface="Verdana"/>
                <a:cs typeface="Verdana"/>
              </a:rPr>
              <a:t> </a:t>
            </a:r>
            <a:r>
              <a:rPr sz="1800" spc="135" dirty="0">
                <a:solidFill>
                  <a:srgbClr val="404040"/>
                </a:solidFill>
                <a:latin typeface="Verdana"/>
                <a:cs typeface="Verdana"/>
              </a:rPr>
              <a:t>a</a:t>
            </a:r>
            <a:r>
              <a:rPr sz="1800" spc="70" dirty="0">
                <a:solidFill>
                  <a:srgbClr val="404040"/>
                </a:solidFill>
                <a:latin typeface="Verdana"/>
                <a:cs typeface="Verdana"/>
              </a:rPr>
              <a:t>c</a:t>
            </a:r>
            <a:r>
              <a:rPr sz="1800" spc="15" dirty="0">
                <a:solidFill>
                  <a:srgbClr val="404040"/>
                </a:solidFill>
                <a:latin typeface="Verdana"/>
                <a:cs typeface="Verdana"/>
              </a:rPr>
              <a:t>t</a:t>
            </a:r>
            <a:r>
              <a:rPr sz="1800" spc="-114" dirty="0">
                <a:solidFill>
                  <a:srgbClr val="404040"/>
                </a:solidFill>
                <a:latin typeface="Verdana"/>
                <a:cs typeface="Verdana"/>
              </a:rPr>
              <a:t>ivi</a:t>
            </a:r>
            <a:r>
              <a:rPr sz="1800" spc="-145" dirty="0">
                <a:solidFill>
                  <a:srgbClr val="404040"/>
                </a:solidFill>
                <a:latin typeface="Verdana"/>
                <a:cs typeface="Verdana"/>
              </a:rPr>
              <a:t>t</a:t>
            </a:r>
            <a:r>
              <a:rPr sz="1800" spc="-20" dirty="0">
                <a:solidFill>
                  <a:srgbClr val="404040"/>
                </a:solidFill>
                <a:latin typeface="Verdana"/>
                <a:cs typeface="Verdana"/>
              </a:rPr>
              <a:t>i</a:t>
            </a:r>
            <a:r>
              <a:rPr sz="1800" spc="-40" dirty="0">
                <a:solidFill>
                  <a:srgbClr val="404040"/>
                </a:solidFill>
                <a:latin typeface="Verdana"/>
                <a:cs typeface="Verdana"/>
              </a:rPr>
              <a:t>e</a:t>
            </a:r>
            <a:r>
              <a:rPr sz="1800" spc="-240" dirty="0">
                <a:solidFill>
                  <a:srgbClr val="404040"/>
                </a:solidFill>
                <a:latin typeface="Verdana"/>
                <a:cs typeface="Verdana"/>
              </a:rPr>
              <a:t>s</a:t>
            </a:r>
            <a:r>
              <a:rPr sz="1800" spc="-55" dirty="0">
                <a:solidFill>
                  <a:srgbClr val="404040"/>
                </a:solidFill>
                <a:latin typeface="Verdana"/>
                <a:cs typeface="Verdana"/>
              </a:rPr>
              <a:t> </a:t>
            </a:r>
            <a:r>
              <a:rPr sz="1800" spc="114" dirty="0">
                <a:solidFill>
                  <a:srgbClr val="404040"/>
                </a:solidFill>
                <a:latin typeface="Verdana"/>
                <a:cs typeface="Verdana"/>
              </a:rPr>
              <a:t>d</a:t>
            </a:r>
            <a:r>
              <a:rPr sz="1800" spc="45" dirty="0">
                <a:solidFill>
                  <a:srgbClr val="404040"/>
                </a:solidFill>
                <a:latin typeface="Verdana"/>
                <a:cs typeface="Verdana"/>
              </a:rPr>
              <a:t>one</a:t>
            </a:r>
            <a:endParaRPr lang="en-IN" sz="1800" spc="45" dirty="0">
              <a:solidFill>
                <a:srgbClr val="404040"/>
              </a:solidFill>
              <a:latin typeface="Verdana"/>
              <a:cs typeface="Verdana"/>
            </a:endParaRPr>
          </a:p>
          <a:p>
            <a:pPr marL="12700">
              <a:lnSpc>
                <a:spcPct val="100000"/>
              </a:lnSpc>
              <a:spcBef>
                <a:spcPts val="800"/>
              </a:spcBef>
              <a:tabLst>
                <a:tab pos="354965" algn="l"/>
              </a:tabLst>
            </a:pPr>
            <a:r>
              <a:rPr lang="en-IN" spc="45" dirty="0">
                <a:solidFill>
                  <a:srgbClr val="404040"/>
                </a:solidFill>
                <a:latin typeface="Verdana"/>
                <a:cs typeface="Verdana"/>
              </a:rPr>
              <a:t>	UNDERSTANDING APPLICATION </a:t>
            </a:r>
          </a:p>
          <a:p>
            <a:pPr marL="12700">
              <a:lnSpc>
                <a:spcPct val="100000"/>
              </a:lnSpc>
              <a:spcBef>
                <a:spcPts val="800"/>
              </a:spcBef>
              <a:tabLst>
                <a:tab pos="354965" algn="l"/>
              </a:tabLst>
            </a:pPr>
            <a:r>
              <a:rPr lang="en-IN" sz="1800" spc="45" dirty="0">
                <a:solidFill>
                  <a:srgbClr val="404040"/>
                </a:solidFill>
                <a:latin typeface="Verdana"/>
                <a:cs typeface="Verdana"/>
              </a:rPr>
              <a:t>	</a:t>
            </a:r>
            <a:r>
              <a:rPr lang="en-IN" spc="45" dirty="0">
                <a:solidFill>
                  <a:srgbClr val="404040"/>
                </a:solidFill>
                <a:latin typeface="Verdana"/>
                <a:cs typeface="Verdana"/>
              </a:rPr>
              <a:t>NODEJS </a:t>
            </a:r>
          </a:p>
          <a:p>
            <a:pPr marL="12700">
              <a:lnSpc>
                <a:spcPct val="100000"/>
              </a:lnSpc>
              <a:spcBef>
                <a:spcPts val="800"/>
              </a:spcBef>
              <a:tabLst>
                <a:tab pos="354965" algn="l"/>
              </a:tabLst>
            </a:pPr>
            <a:r>
              <a:rPr lang="en-IN" sz="1800" spc="45" dirty="0">
                <a:solidFill>
                  <a:srgbClr val="404040"/>
                </a:solidFill>
                <a:latin typeface="Verdana"/>
                <a:cs typeface="Verdana"/>
              </a:rPr>
              <a:t>	</a:t>
            </a:r>
            <a:r>
              <a:rPr lang="en-IN" spc="45" dirty="0">
                <a:solidFill>
                  <a:srgbClr val="404040"/>
                </a:solidFill>
                <a:latin typeface="Verdana"/>
                <a:cs typeface="Verdana"/>
              </a:rPr>
              <a:t>CREATION OF BASIC EJS FILES</a:t>
            </a:r>
          </a:p>
          <a:p>
            <a:pPr marL="12700">
              <a:lnSpc>
                <a:spcPct val="100000"/>
              </a:lnSpc>
              <a:spcBef>
                <a:spcPts val="800"/>
              </a:spcBef>
              <a:tabLst>
                <a:tab pos="354965" algn="l"/>
              </a:tabLst>
            </a:pPr>
            <a:r>
              <a:rPr lang="en-IN" sz="1800" spc="45" dirty="0">
                <a:solidFill>
                  <a:srgbClr val="404040"/>
                </a:solidFill>
                <a:latin typeface="Verdana"/>
                <a:cs typeface="Verdana"/>
              </a:rPr>
              <a:t>	DEPLOYING THEM TO CUSTOMER </a:t>
            </a:r>
            <a:endParaRPr sz="1800" dirty="0">
              <a:latin typeface="Verdana"/>
              <a:cs typeface="Verdana"/>
            </a:endParaRPr>
          </a:p>
          <a:p>
            <a:pPr marL="12700">
              <a:lnSpc>
                <a:spcPct val="100000"/>
              </a:lnSpc>
              <a:spcBef>
                <a:spcPts val="780"/>
              </a:spcBef>
              <a:tabLst>
                <a:tab pos="354965" algn="l"/>
              </a:tabLst>
            </a:pPr>
            <a:r>
              <a:rPr sz="1800" spc="-200" dirty="0">
                <a:solidFill>
                  <a:srgbClr val="353535"/>
                </a:solidFill>
                <a:latin typeface="Microsoft Sans Serif"/>
                <a:cs typeface="Microsoft Sans Serif"/>
              </a:rPr>
              <a:t>🠶	</a:t>
            </a:r>
            <a:r>
              <a:rPr sz="1800" spc="105" dirty="0">
                <a:solidFill>
                  <a:srgbClr val="404040"/>
                </a:solidFill>
                <a:latin typeface="Verdana"/>
                <a:cs typeface="Verdana"/>
              </a:rPr>
              <a:t>Ch</a:t>
            </a:r>
            <a:r>
              <a:rPr sz="1800" spc="80" dirty="0">
                <a:solidFill>
                  <a:srgbClr val="404040"/>
                </a:solidFill>
                <a:latin typeface="Verdana"/>
                <a:cs typeface="Verdana"/>
              </a:rPr>
              <a:t>a</a:t>
            </a:r>
            <a:r>
              <a:rPr sz="1800" spc="95" dirty="0">
                <a:solidFill>
                  <a:srgbClr val="404040"/>
                </a:solidFill>
                <a:latin typeface="Verdana"/>
                <a:cs typeface="Verdana"/>
              </a:rPr>
              <a:t>p</a:t>
            </a:r>
            <a:r>
              <a:rPr sz="1800" spc="-135" dirty="0">
                <a:solidFill>
                  <a:srgbClr val="404040"/>
                </a:solidFill>
                <a:latin typeface="Verdana"/>
                <a:cs typeface="Verdana"/>
              </a:rPr>
              <a:t>t</a:t>
            </a:r>
            <a:r>
              <a:rPr sz="1800" spc="80" dirty="0">
                <a:solidFill>
                  <a:srgbClr val="404040"/>
                </a:solidFill>
                <a:latin typeface="Verdana"/>
                <a:cs typeface="Verdana"/>
              </a:rPr>
              <a:t>e</a:t>
            </a:r>
            <a:r>
              <a:rPr sz="1800" spc="-229" dirty="0">
                <a:solidFill>
                  <a:srgbClr val="404040"/>
                </a:solidFill>
                <a:latin typeface="Verdana"/>
                <a:cs typeface="Verdana"/>
              </a:rPr>
              <a:t>r</a:t>
            </a:r>
            <a:r>
              <a:rPr sz="1800" spc="-80" dirty="0">
                <a:solidFill>
                  <a:srgbClr val="404040"/>
                </a:solidFill>
                <a:latin typeface="Verdana"/>
                <a:cs typeface="Verdana"/>
              </a:rPr>
              <a:t> </a:t>
            </a:r>
            <a:r>
              <a:rPr sz="1800" spc="-280" dirty="0">
                <a:solidFill>
                  <a:srgbClr val="404040"/>
                </a:solidFill>
                <a:latin typeface="Verdana"/>
                <a:cs typeface="Verdana"/>
              </a:rPr>
              <a:t>4</a:t>
            </a:r>
            <a:r>
              <a:rPr sz="1800" spc="-195" dirty="0">
                <a:solidFill>
                  <a:srgbClr val="404040"/>
                </a:solidFill>
                <a:latin typeface="Verdana"/>
                <a:cs typeface="Verdana"/>
              </a:rPr>
              <a:t>:</a:t>
            </a:r>
            <a:r>
              <a:rPr sz="1800" spc="-135" dirty="0">
                <a:solidFill>
                  <a:srgbClr val="404040"/>
                </a:solidFill>
                <a:latin typeface="Verdana"/>
                <a:cs typeface="Verdana"/>
              </a:rPr>
              <a:t> </a:t>
            </a:r>
            <a:r>
              <a:rPr sz="1800" spc="-155" dirty="0">
                <a:solidFill>
                  <a:srgbClr val="404040"/>
                </a:solidFill>
                <a:latin typeface="Verdana"/>
                <a:cs typeface="Verdana"/>
              </a:rPr>
              <a:t>R</a:t>
            </a:r>
            <a:r>
              <a:rPr sz="1800" spc="80" dirty="0">
                <a:solidFill>
                  <a:srgbClr val="404040"/>
                </a:solidFill>
                <a:latin typeface="Verdana"/>
                <a:cs typeface="Verdana"/>
              </a:rPr>
              <a:t>e</a:t>
            </a:r>
            <a:r>
              <a:rPr sz="1800" spc="-114" dirty="0">
                <a:solidFill>
                  <a:srgbClr val="404040"/>
                </a:solidFill>
                <a:latin typeface="Verdana"/>
                <a:cs typeface="Verdana"/>
              </a:rPr>
              <a:t>f</a:t>
            </a:r>
            <a:r>
              <a:rPr sz="1800" spc="-80" dirty="0">
                <a:solidFill>
                  <a:srgbClr val="404040"/>
                </a:solidFill>
                <a:latin typeface="Verdana"/>
                <a:cs typeface="Verdana"/>
              </a:rPr>
              <a:t>l</a:t>
            </a:r>
            <a:r>
              <a:rPr sz="1800" spc="80" dirty="0">
                <a:solidFill>
                  <a:srgbClr val="404040"/>
                </a:solidFill>
                <a:latin typeface="Verdana"/>
                <a:cs typeface="Verdana"/>
              </a:rPr>
              <a:t>e</a:t>
            </a:r>
            <a:r>
              <a:rPr sz="1800" spc="70" dirty="0">
                <a:solidFill>
                  <a:srgbClr val="404040"/>
                </a:solidFill>
                <a:latin typeface="Verdana"/>
                <a:cs typeface="Verdana"/>
              </a:rPr>
              <a:t>c</a:t>
            </a:r>
            <a:r>
              <a:rPr sz="1800" spc="15" dirty="0">
                <a:solidFill>
                  <a:srgbClr val="404040"/>
                </a:solidFill>
                <a:latin typeface="Verdana"/>
                <a:cs typeface="Verdana"/>
              </a:rPr>
              <a:t>t</a:t>
            </a:r>
            <a:r>
              <a:rPr sz="1800" spc="-35" dirty="0">
                <a:solidFill>
                  <a:srgbClr val="404040"/>
                </a:solidFill>
                <a:latin typeface="Verdana"/>
                <a:cs typeface="Verdana"/>
              </a:rPr>
              <a:t>io</a:t>
            </a:r>
            <a:r>
              <a:rPr sz="1800" spc="-40" dirty="0">
                <a:solidFill>
                  <a:srgbClr val="404040"/>
                </a:solidFill>
                <a:latin typeface="Verdana"/>
                <a:cs typeface="Verdana"/>
              </a:rPr>
              <a:t>n</a:t>
            </a:r>
            <a:r>
              <a:rPr sz="1800" spc="-95" dirty="0">
                <a:solidFill>
                  <a:srgbClr val="404040"/>
                </a:solidFill>
                <a:latin typeface="Verdana"/>
                <a:cs typeface="Verdana"/>
              </a:rPr>
              <a:t> </a:t>
            </a:r>
            <a:r>
              <a:rPr sz="1800" spc="-25" dirty="0">
                <a:solidFill>
                  <a:srgbClr val="404040"/>
                </a:solidFill>
                <a:latin typeface="Verdana"/>
                <a:cs typeface="Verdana"/>
              </a:rPr>
              <a:t>no</a:t>
            </a:r>
            <a:r>
              <a:rPr sz="1800" spc="-45" dirty="0">
                <a:solidFill>
                  <a:srgbClr val="404040"/>
                </a:solidFill>
                <a:latin typeface="Verdana"/>
                <a:cs typeface="Verdana"/>
              </a:rPr>
              <a:t>t</a:t>
            </a:r>
            <a:r>
              <a:rPr sz="1800" spc="80" dirty="0">
                <a:solidFill>
                  <a:srgbClr val="404040"/>
                </a:solidFill>
                <a:latin typeface="Verdana"/>
                <a:cs typeface="Verdana"/>
              </a:rPr>
              <a:t>e</a:t>
            </a:r>
            <a:r>
              <a:rPr sz="1800" spc="-240" dirty="0">
                <a:solidFill>
                  <a:srgbClr val="404040"/>
                </a:solidFill>
                <a:latin typeface="Verdana"/>
                <a:cs typeface="Verdana"/>
              </a:rPr>
              <a:t>s</a:t>
            </a:r>
            <a:endParaRPr sz="1800" dirty="0">
              <a:latin typeface="Verdana"/>
              <a:cs typeface="Verdana"/>
            </a:endParaRPr>
          </a:p>
          <a:p>
            <a:pPr marL="12700">
              <a:lnSpc>
                <a:spcPct val="100000"/>
              </a:lnSpc>
              <a:spcBef>
                <a:spcPts val="780"/>
              </a:spcBef>
              <a:tabLst>
                <a:tab pos="354965" algn="l"/>
              </a:tabLst>
            </a:pPr>
            <a:r>
              <a:rPr sz="1800" spc="-60" dirty="0">
                <a:solidFill>
                  <a:srgbClr val="353535"/>
                </a:solidFill>
                <a:latin typeface="Microsoft Sans Serif"/>
                <a:cs typeface="Microsoft Sans Serif"/>
              </a:rPr>
              <a:t>🠶	</a:t>
            </a:r>
            <a:r>
              <a:rPr sz="1800" spc="-5" dirty="0">
                <a:solidFill>
                  <a:srgbClr val="404040"/>
                </a:solidFill>
                <a:latin typeface="Verdana"/>
                <a:cs typeface="Verdana"/>
              </a:rPr>
              <a:t>Conclusion</a:t>
            </a:r>
            <a:endParaRPr sz="18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62025">
              <a:lnSpc>
                <a:spcPct val="100000"/>
              </a:lnSpc>
              <a:spcBef>
                <a:spcPts val="100"/>
              </a:spcBef>
            </a:pPr>
            <a:r>
              <a:rPr spc="55" dirty="0"/>
              <a:t>Chapter</a:t>
            </a:r>
            <a:r>
              <a:rPr spc="-285" dirty="0"/>
              <a:t> </a:t>
            </a:r>
            <a:r>
              <a:rPr spc="-470" dirty="0"/>
              <a:t>1:</a:t>
            </a:r>
            <a:r>
              <a:rPr spc="-260" dirty="0"/>
              <a:t> </a:t>
            </a:r>
            <a:r>
              <a:rPr spc="45" dirty="0"/>
              <a:t>About</a:t>
            </a:r>
            <a:r>
              <a:rPr spc="-210" dirty="0"/>
              <a:t> </a:t>
            </a:r>
            <a:r>
              <a:rPr spc="-190" dirty="0"/>
              <a:t>The</a:t>
            </a:r>
            <a:r>
              <a:rPr spc="-270" dirty="0"/>
              <a:t> </a:t>
            </a:r>
            <a:r>
              <a:rPr spc="-45" dirty="0"/>
              <a:t>Organization</a:t>
            </a:r>
          </a:p>
        </p:txBody>
      </p:sp>
      <p:pic>
        <p:nvPicPr>
          <p:cNvPr id="6" name="Picture 5" descr="A blue and white sign&#10;&#10;Description automatically generated">
            <a:extLst>
              <a:ext uri="{FF2B5EF4-FFF2-40B4-BE49-F238E27FC236}">
                <a16:creationId xmlns:a16="http://schemas.microsoft.com/office/drawing/2014/main" id="{F1327581-1A02-B691-3D93-9D34AE21E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900" y="1413096"/>
            <a:ext cx="3048000" cy="1039813"/>
          </a:xfrm>
          <a:prstGeom prst="rect">
            <a:avLst/>
          </a:prstGeom>
        </p:spPr>
      </p:pic>
      <p:pic>
        <p:nvPicPr>
          <p:cNvPr id="8" name="Picture 7" descr="A black and white logo&#10;&#10;Description automatically generated">
            <a:extLst>
              <a:ext uri="{FF2B5EF4-FFF2-40B4-BE49-F238E27FC236}">
                <a16:creationId xmlns:a16="http://schemas.microsoft.com/office/drawing/2014/main" id="{9193B605-BEC5-9B40-8CFB-A86315DF5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150" y="4267200"/>
            <a:ext cx="2857500" cy="895350"/>
          </a:xfrm>
          <a:prstGeom prst="rect">
            <a:avLst/>
          </a:prstGeom>
        </p:spPr>
      </p:pic>
      <p:cxnSp>
        <p:nvCxnSpPr>
          <p:cNvPr id="10" name="Straight Arrow Connector 9">
            <a:extLst>
              <a:ext uri="{FF2B5EF4-FFF2-40B4-BE49-F238E27FC236}">
                <a16:creationId xmlns:a16="http://schemas.microsoft.com/office/drawing/2014/main" id="{D4A5D930-F5FE-DD45-865D-9757446A3901}"/>
              </a:ext>
            </a:extLst>
          </p:cNvPr>
          <p:cNvCxnSpPr>
            <a:cxnSpLocks/>
          </p:cNvCxnSpPr>
          <p:nvPr/>
        </p:nvCxnSpPr>
        <p:spPr>
          <a:xfrm>
            <a:off x="10629900" y="2590800"/>
            <a:ext cx="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25F3AE36-ED96-70BA-1F7B-751CBDC6FE05}"/>
              </a:ext>
            </a:extLst>
          </p:cNvPr>
          <p:cNvSpPr>
            <a:spLocks noGrp="1"/>
          </p:cNvSpPr>
          <p:nvPr>
            <p:ph type="body" idx="1"/>
          </p:nvPr>
        </p:nvSpPr>
        <p:spPr>
          <a:xfrm>
            <a:off x="1219200" y="1501891"/>
            <a:ext cx="7810499" cy="4708981"/>
          </a:xfrm>
        </p:spPr>
        <p:txBody>
          <a:bodyPr/>
          <a:lstStyle/>
          <a:p>
            <a:pPr marL="285750" indent="-285750">
              <a:buFont typeface="Arial" panose="020B0604020202020204" pitchFamily="34" charset="0"/>
              <a:buChar char="•"/>
            </a:pPr>
            <a:r>
              <a:rPr lang="en-IN" dirty="0"/>
              <a:t>SKILLRARY IS THE ACADEMIC WING OF THE ENTERPRISE GAINT “DOVER CORPORATION”</a:t>
            </a:r>
          </a:p>
          <a:p>
            <a:pPr marL="285750" indent="-285750">
              <a:buFont typeface="Arial" panose="020B0604020202020204" pitchFamily="34" charset="0"/>
              <a:buChar char="•"/>
            </a:pPr>
            <a:r>
              <a:rPr lang="en-IN" dirty="0"/>
              <a:t>THEY ARE THE TALENT ACQUISITION TEAM FOR THE DOVER INDIA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SKILLRARY WORKS WITH DIFFERENT STARTUP TECHNICAL TEAMS TO ASSIST INTERNS FOR THEIR DEVELOPMENT PRODUCT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SKILLRARY SUPPORT STARTUPS WITH HIGH SKILLED INTERNS AND HR ACTIVITIES FOR THE COMPANIES TO PERFORM </a:t>
            </a:r>
          </a:p>
          <a:p>
            <a:pPr marL="285750" indent="-285750">
              <a:buFont typeface="Arial" panose="020B0604020202020204" pitchFamily="34" charset="0"/>
              <a:buChar char="•"/>
            </a:pPr>
            <a:endParaRPr lang="en-IN" dirty="0"/>
          </a:p>
          <a:p>
            <a:r>
              <a:rPr lang="en-IN" dirty="0"/>
              <a:t>PROGRAMS OFFERED BY SKILLRARY ARE:</a:t>
            </a:r>
          </a:p>
          <a:p>
            <a:pPr marL="342900" indent="-342900">
              <a:buFont typeface="+mj-lt"/>
              <a:buAutoNum type="arabicPeriod"/>
            </a:pPr>
            <a:r>
              <a:rPr lang="en-IN" dirty="0"/>
              <a:t>CLOUD COMPUTING </a:t>
            </a:r>
          </a:p>
          <a:p>
            <a:pPr marL="342900" indent="-342900">
              <a:buFont typeface="+mj-lt"/>
              <a:buAutoNum type="arabicPeriod"/>
            </a:pPr>
            <a:r>
              <a:rPr lang="en-IN" dirty="0"/>
              <a:t>DEVOPS </a:t>
            </a:r>
          </a:p>
          <a:p>
            <a:pPr marL="342900" indent="-342900">
              <a:buFont typeface="+mj-lt"/>
              <a:buAutoNum type="arabicPeriod"/>
            </a:pPr>
            <a:r>
              <a:rPr lang="en-IN" dirty="0"/>
              <a:t>BACKEND STACK DEVELOPMENT </a:t>
            </a:r>
          </a:p>
          <a:p>
            <a:pPr marL="342900" indent="-342900">
              <a:buFont typeface="+mj-lt"/>
              <a:buAutoNum type="arabicPeriod"/>
            </a:pPr>
            <a:r>
              <a:rPr lang="en-IN" dirty="0"/>
              <a:t>OPEN-SOURCE PROJECT </a:t>
            </a:r>
          </a:p>
        </p:txBody>
      </p:sp>
      <p:sp>
        <p:nvSpPr>
          <p:cNvPr id="14" name="TextBox 13">
            <a:extLst>
              <a:ext uri="{FF2B5EF4-FFF2-40B4-BE49-F238E27FC236}">
                <a16:creationId xmlns:a16="http://schemas.microsoft.com/office/drawing/2014/main" id="{517683EE-AB4F-6162-636A-8E96270E836B}"/>
              </a:ext>
            </a:extLst>
          </p:cNvPr>
          <p:cNvSpPr txBox="1"/>
          <p:nvPr/>
        </p:nvSpPr>
        <p:spPr>
          <a:xfrm>
            <a:off x="9677400" y="3175388"/>
            <a:ext cx="2133598" cy="369332"/>
          </a:xfrm>
          <a:prstGeom prst="rect">
            <a:avLst/>
          </a:prstGeom>
          <a:noFill/>
        </p:spPr>
        <p:txBody>
          <a:bodyPr wrap="square" rtlCol="0">
            <a:spAutoFit/>
          </a:bodyPr>
          <a:lstStyle/>
          <a:p>
            <a:r>
              <a:rPr lang="en-IN" dirty="0"/>
              <a:t>PARENT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F463-82E5-39B4-F872-98ECF3705FE2}"/>
              </a:ext>
            </a:extLst>
          </p:cNvPr>
          <p:cNvSpPr>
            <a:spLocks noGrp="1"/>
          </p:cNvSpPr>
          <p:nvPr>
            <p:ph type="title"/>
          </p:nvPr>
        </p:nvSpPr>
        <p:spPr>
          <a:xfrm>
            <a:off x="1722120" y="647128"/>
            <a:ext cx="8747759" cy="1107996"/>
          </a:xfrm>
        </p:spPr>
        <p:txBody>
          <a:bodyPr/>
          <a:lstStyle/>
          <a:p>
            <a:r>
              <a:rPr lang="en-US" sz="3600" spc="105" dirty="0">
                <a:solidFill>
                  <a:srgbClr val="404040"/>
                </a:solidFill>
                <a:latin typeface="Verdana"/>
                <a:cs typeface="Verdana"/>
              </a:rPr>
              <a:t>Ch</a:t>
            </a:r>
            <a:r>
              <a:rPr lang="en-US" sz="3600" spc="80" dirty="0">
                <a:solidFill>
                  <a:srgbClr val="404040"/>
                </a:solidFill>
                <a:latin typeface="Verdana"/>
                <a:cs typeface="Verdana"/>
              </a:rPr>
              <a:t>a</a:t>
            </a:r>
            <a:r>
              <a:rPr lang="en-US" sz="3600" spc="95" dirty="0">
                <a:solidFill>
                  <a:srgbClr val="404040"/>
                </a:solidFill>
                <a:latin typeface="Verdana"/>
                <a:cs typeface="Verdana"/>
              </a:rPr>
              <a:t>p</a:t>
            </a:r>
            <a:r>
              <a:rPr lang="en-US" sz="3600" spc="-135" dirty="0">
                <a:solidFill>
                  <a:srgbClr val="404040"/>
                </a:solidFill>
                <a:latin typeface="Verdana"/>
                <a:cs typeface="Verdana"/>
              </a:rPr>
              <a:t>t</a:t>
            </a:r>
            <a:r>
              <a:rPr lang="en-US" sz="3600" spc="80" dirty="0">
                <a:solidFill>
                  <a:srgbClr val="404040"/>
                </a:solidFill>
                <a:latin typeface="Verdana"/>
                <a:cs typeface="Verdana"/>
              </a:rPr>
              <a:t>e</a:t>
            </a:r>
            <a:r>
              <a:rPr lang="en-US" sz="3600" spc="-229" dirty="0">
                <a:solidFill>
                  <a:srgbClr val="404040"/>
                </a:solidFill>
                <a:latin typeface="Verdana"/>
                <a:cs typeface="Verdana"/>
              </a:rPr>
              <a:t>r</a:t>
            </a:r>
            <a:r>
              <a:rPr lang="en-US" sz="3600" spc="-80" dirty="0">
                <a:solidFill>
                  <a:srgbClr val="404040"/>
                </a:solidFill>
                <a:latin typeface="Verdana"/>
                <a:cs typeface="Verdana"/>
              </a:rPr>
              <a:t> </a:t>
            </a:r>
            <a:r>
              <a:rPr lang="en-US" sz="3600" spc="-280" dirty="0">
                <a:solidFill>
                  <a:srgbClr val="404040"/>
                </a:solidFill>
                <a:latin typeface="Verdana"/>
                <a:cs typeface="Verdana"/>
              </a:rPr>
              <a:t>2</a:t>
            </a:r>
            <a:r>
              <a:rPr lang="en-US" sz="3600" spc="-195" dirty="0">
                <a:solidFill>
                  <a:srgbClr val="404040"/>
                </a:solidFill>
                <a:latin typeface="Verdana"/>
                <a:cs typeface="Verdana"/>
              </a:rPr>
              <a:t>:</a:t>
            </a:r>
            <a:r>
              <a:rPr lang="en-US" sz="3600" spc="-135" dirty="0">
                <a:solidFill>
                  <a:srgbClr val="404040"/>
                </a:solidFill>
                <a:latin typeface="Verdana"/>
                <a:cs typeface="Verdana"/>
              </a:rPr>
              <a:t> </a:t>
            </a:r>
            <a:r>
              <a:rPr lang="en-US" sz="3600" spc="85" dirty="0">
                <a:solidFill>
                  <a:srgbClr val="404040"/>
                </a:solidFill>
                <a:latin typeface="Verdana"/>
                <a:cs typeface="Verdana"/>
              </a:rPr>
              <a:t>A</a:t>
            </a:r>
            <a:r>
              <a:rPr lang="en-US" sz="3600" spc="95" dirty="0">
                <a:solidFill>
                  <a:srgbClr val="404040"/>
                </a:solidFill>
                <a:latin typeface="Verdana"/>
                <a:cs typeface="Verdana"/>
              </a:rPr>
              <a:t>b</a:t>
            </a:r>
            <a:r>
              <a:rPr lang="en-US" sz="3600" spc="20" dirty="0">
                <a:solidFill>
                  <a:srgbClr val="404040"/>
                </a:solidFill>
                <a:latin typeface="Verdana"/>
                <a:cs typeface="Verdana"/>
              </a:rPr>
              <a:t>o</a:t>
            </a:r>
            <a:r>
              <a:rPr lang="en-US" sz="3600" spc="25" dirty="0">
                <a:solidFill>
                  <a:srgbClr val="404040"/>
                </a:solidFill>
                <a:latin typeface="Verdana"/>
                <a:cs typeface="Verdana"/>
              </a:rPr>
              <a:t>u</a:t>
            </a:r>
            <a:r>
              <a:rPr lang="en-US" sz="3600" spc="-100" dirty="0">
                <a:solidFill>
                  <a:srgbClr val="404040"/>
                </a:solidFill>
                <a:latin typeface="Verdana"/>
                <a:cs typeface="Verdana"/>
              </a:rPr>
              <a:t>t</a:t>
            </a:r>
            <a:r>
              <a:rPr lang="en-US" sz="3600" spc="-125" dirty="0">
                <a:solidFill>
                  <a:srgbClr val="404040"/>
                </a:solidFill>
                <a:latin typeface="Verdana"/>
                <a:cs typeface="Verdana"/>
              </a:rPr>
              <a:t> </a:t>
            </a:r>
            <a:r>
              <a:rPr lang="en-US" sz="3600" spc="-135" dirty="0">
                <a:solidFill>
                  <a:srgbClr val="404040"/>
                </a:solidFill>
                <a:latin typeface="Verdana"/>
                <a:cs typeface="Verdana"/>
              </a:rPr>
              <a:t>t</a:t>
            </a:r>
            <a:r>
              <a:rPr lang="en-US" sz="3600" spc="25" dirty="0">
                <a:solidFill>
                  <a:srgbClr val="404040"/>
                </a:solidFill>
                <a:latin typeface="Verdana"/>
                <a:cs typeface="Verdana"/>
              </a:rPr>
              <a:t>he</a:t>
            </a:r>
            <a:r>
              <a:rPr lang="en-US" sz="3600" spc="-85" dirty="0">
                <a:solidFill>
                  <a:srgbClr val="404040"/>
                </a:solidFill>
                <a:latin typeface="Verdana"/>
                <a:cs typeface="Verdana"/>
              </a:rPr>
              <a:t> </a:t>
            </a:r>
            <a:r>
              <a:rPr lang="en-US" sz="3600" spc="114" dirty="0">
                <a:solidFill>
                  <a:srgbClr val="404040"/>
                </a:solidFill>
                <a:latin typeface="Verdana"/>
                <a:cs typeface="Verdana"/>
              </a:rPr>
              <a:t>d</a:t>
            </a:r>
            <a:r>
              <a:rPr lang="en-US" sz="3600" spc="80" dirty="0">
                <a:solidFill>
                  <a:srgbClr val="404040"/>
                </a:solidFill>
                <a:latin typeface="Verdana"/>
                <a:cs typeface="Verdana"/>
              </a:rPr>
              <a:t>e</a:t>
            </a:r>
            <a:r>
              <a:rPr lang="en-US" sz="3600" spc="95" dirty="0">
                <a:solidFill>
                  <a:srgbClr val="404040"/>
                </a:solidFill>
                <a:latin typeface="Verdana"/>
                <a:cs typeface="Verdana"/>
              </a:rPr>
              <a:t>p</a:t>
            </a:r>
            <a:r>
              <a:rPr lang="en-US" sz="3600" spc="135" dirty="0">
                <a:solidFill>
                  <a:srgbClr val="404040"/>
                </a:solidFill>
                <a:latin typeface="Verdana"/>
                <a:cs typeface="Verdana"/>
              </a:rPr>
              <a:t>a</a:t>
            </a:r>
            <a:r>
              <a:rPr lang="en-US" sz="3600" spc="-170" dirty="0">
                <a:solidFill>
                  <a:srgbClr val="404040"/>
                </a:solidFill>
                <a:latin typeface="Verdana"/>
                <a:cs typeface="Verdana"/>
              </a:rPr>
              <a:t>r</a:t>
            </a:r>
            <a:r>
              <a:rPr lang="en-US" sz="3600" spc="-195" dirty="0">
                <a:solidFill>
                  <a:srgbClr val="404040"/>
                </a:solidFill>
                <a:latin typeface="Verdana"/>
                <a:cs typeface="Verdana"/>
              </a:rPr>
              <a:t>t</a:t>
            </a:r>
            <a:r>
              <a:rPr lang="en-US" sz="3600" spc="-35" dirty="0">
                <a:solidFill>
                  <a:srgbClr val="404040"/>
                </a:solidFill>
                <a:latin typeface="Verdana"/>
                <a:cs typeface="Verdana"/>
              </a:rPr>
              <a:t>m</a:t>
            </a:r>
            <a:r>
              <a:rPr lang="en-US" sz="3600" spc="80" dirty="0">
                <a:solidFill>
                  <a:srgbClr val="404040"/>
                </a:solidFill>
                <a:latin typeface="Verdana"/>
                <a:cs typeface="Verdana"/>
              </a:rPr>
              <a:t>e</a:t>
            </a:r>
            <a:r>
              <a:rPr lang="en-US" sz="3600" spc="-75" dirty="0">
                <a:solidFill>
                  <a:srgbClr val="404040"/>
                </a:solidFill>
                <a:latin typeface="Verdana"/>
                <a:cs typeface="Verdana"/>
              </a:rPr>
              <a:t>nt</a:t>
            </a:r>
            <a:br>
              <a:rPr lang="en-US" sz="3600" dirty="0">
                <a:latin typeface="Verdana"/>
                <a:cs typeface="Verdana"/>
              </a:rPr>
            </a:br>
            <a:endParaRPr lang="en-IN" dirty="0"/>
          </a:p>
        </p:txBody>
      </p:sp>
      <p:sp>
        <p:nvSpPr>
          <p:cNvPr id="3" name="Text Placeholder 2">
            <a:extLst>
              <a:ext uri="{FF2B5EF4-FFF2-40B4-BE49-F238E27FC236}">
                <a16:creationId xmlns:a16="http://schemas.microsoft.com/office/drawing/2014/main" id="{72695FDE-FC99-1D53-85CB-9E660BD15075}"/>
              </a:ext>
            </a:extLst>
          </p:cNvPr>
          <p:cNvSpPr>
            <a:spLocks noGrp="1"/>
          </p:cNvSpPr>
          <p:nvPr>
            <p:ph type="body" idx="1"/>
          </p:nvPr>
        </p:nvSpPr>
        <p:spPr>
          <a:xfrm>
            <a:off x="1828800" y="2667000"/>
            <a:ext cx="9600564" cy="3877985"/>
          </a:xfrm>
        </p:spPr>
        <p:txBody>
          <a:bodyPr/>
          <a:lstStyle/>
          <a:p>
            <a:pPr marL="285750" indent="-285750">
              <a:buFont typeface="Arial" panose="020B0604020202020204" pitchFamily="34" charset="0"/>
              <a:buChar char="•"/>
            </a:pPr>
            <a:r>
              <a:rPr lang="en-IN" dirty="0"/>
              <a:t>DEVELOPMENTAL TEAM OF SKILLRARY MAINLY HELPS STARTUPS DEVELOP THEIR BUISNESS LOGIC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MAIN PART OF THE TEAM IS TO HAVE INTERACTION WITH THE INDUSTRY MEMBERS FOR FURTHER CONSTAINTS IN THE BUISNESS LOGIN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CONSTRAINTS INCLUDE:</a:t>
            </a:r>
          </a:p>
          <a:p>
            <a:pPr marL="342900" indent="-342900">
              <a:buFont typeface="+mj-lt"/>
              <a:buAutoNum type="arabicPeriod"/>
            </a:pPr>
            <a:r>
              <a:rPr lang="en-IN" dirty="0"/>
              <a:t>THE LONGITY OF BUISNESS LOGIC </a:t>
            </a:r>
          </a:p>
          <a:p>
            <a:pPr marL="342900" indent="-342900">
              <a:buFont typeface="+mj-lt"/>
              <a:buAutoNum type="arabicPeriod"/>
            </a:pPr>
            <a:r>
              <a:rPr lang="en-IN" dirty="0"/>
              <a:t>THE ELASTICITY OF CLOUD INFRASTRUCTURE </a:t>
            </a:r>
          </a:p>
          <a:p>
            <a:pPr marL="342900" indent="-342900">
              <a:buFont typeface="+mj-lt"/>
              <a:buAutoNum type="arabicPeriod"/>
            </a:pPr>
            <a:r>
              <a:rPr lang="en-IN" dirty="0"/>
              <a:t>TEAM INTERACTION </a:t>
            </a:r>
          </a:p>
          <a:p>
            <a:pPr marL="342900" indent="-342900">
              <a:buFont typeface="+mj-lt"/>
              <a:buAutoNum type="arabicPeriod"/>
            </a:pPr>
            <a:r>
              <a:rPr lang="en-IN" dirty="0"/>
              <a:t>MANAGING ROLES TO INTERNS FOR THE COMPANY </a:t>
            </a:r>
          </a:p>
          <a:p>
            <a:pPr marL="342900" indent="-342900">
              <a:buFont typeface="+mj-lt"/>
              <a:buAutoNum type="arabicPeriod"/>
            </a:pPr>
            <a:r>
              <a:rPr lang="en-IN" dirty="0"/>
              <a:t>EFFECTIVE COST PROGRAMS FOR THE STARTUP PROTOTYPE DEVELOPMENT\</a:t>
            </a:r>
          </a:p>
          <a:p>
            <a:pPr marL="342900" indent="-342900">
              <a:buFont typeface="+mj-lt"/>
              <a:buAutoNum type="arabicPeriod"/>
            </a:pPr>
            <a:r>
              <a:rPr lang="en-IN" dirty="0"/>
              <a:t>TESTERS FOR THE LOGIC </a:t>
            </a:r>
          </a:p>
          <a:p>
            <a:pPr marL="342900" indent="-342900">
              <a:buFont typeface="+mj-lt"/>
              <a:buAutoNum type="arabicPeriod"/>
            </a:pPr>
            <a:r>
              <a:rPr lang="en-IN" dirty="0"/>
              <a:t>ELASTICITY OF MICROSERVICES USED IN APPLICATION </a:t>
            </a:r>
          </a:p>
        </p:txBody>
      </p:sp>
      <p:sp>
        <p:nvSpPr>
          <p:cNvPr id="4" name="Rectangle 3">
            <a:extLst>
              <a:ext uri="{FF2B5EF4-FFF2-40B4-BE49-F238E27FC236}">
                <a16:creationId xmlns:a16="http://schemas.microsoft.com/office/drawing/2014/main" id="{804A8490-F114-278B-F788-28BAF28E61B9}"/>
              </a:ext>
            </a:extLst>
          </p:cNvPr>
          <p:cNvSpPr/>
          <p:nvPr/>
        </p:nvSpPr>
        <p:spPr>
          <a:xfrm>
            <a:off x="2623637" y="1293459"/>
            <a:ext cx="6944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DEVELOPMENTAL TEAM</a:t>
            </a:r>
          </a:p>
        </p:txBody>
      </p:sp>
    </p:spTree>
    <p:extLst>
      <p:ext uri="{BB962C8B-B14F-4D97-AF65-F5344CB8AC3E}">
        <p14:creationId xmlns:p14="http://schemas.microsoft.com/office/powerpoint/2010/main" val="313218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06A4-DDAE-708F-D621-DBCE309B7CA5}"/>
              </a:ext>
            </a:extLst>
          </p:cNvPr>
          <p:cNvSpPr>
            <a:spLocks noGrp="1"/>
          </p:cNvSpPr>
          <p:nvPr>
            <p:ph type="title"/>
          </p:nvPr>
        </p:nvSpPr>
        <p:spPr>
          <a:xfrm>
            <a:off x="1722120" y="647128"/>
            <a:ext cx="9488260" cy="553998"/>
          </a:xfrm>
        </p:spPr>
        <p:txBody>
          <a:bodyPr/>
          <a:lstStyle/>
          <a:p>
            <a:r>
              <a:rPr lang="en-IN" dirty="0"/>
              <a:t>DEVELOPEMENTAL TEAM IN SKILLRARY</a:t>
            </a:r>
          </a:p>
        </p:txBody>
      </p:sp>
      <p:sp>
        <p:nvSpPr>
          <p:cNvPr id="3" name="Text Placeholder 2">
            <a:extLst>
              <a:ext uri="{FF2B5EF4-FFF2-40B4-BE49-F238E27FC236}">
                <a16:creationId xmlns:a16="http://schemas.microsoft.com/office/drawing/2014/main" id="{0013C40E-5462-855B-E348-9B3EBAFB28E7}"/>
              </a:ext>
            </a:extLst>
          </p:cNvPr>
          <p:cNvSpPr>
            <a:spLocks noGrp="1"/>
          </p:cNvSpPr>
          <p:nvPr>
            <p:ph type="body" idx="1"/>
          </p:nvPr>
        </p:nvSpPr>
        <p:spPr/>
        <p:txBody>
          <a:bodyPr/>
          <a:lstStyle/>
          <a:p>
            <a:endParaRPr lang="en-IN"/>
          </a:p>
        </p:txBody>
      </p:sp>
      <p:pic>
        <p:nvPicPr>
          <p:cNvPr id="5" name="Picture 4" descr="A diagram of a team&#10;&#10;Description automatically generated">
            <a:extLst>
              <a:ext uri="{FF2B5EF4-FFF2-40B4-BE49-F238E27FC236}">
                <a16:creationId xmlns:a16="http://schemas.microsoft.com/office/drawing/2014/main" id="{2ECC1E78-7B7F-B321-4402-515DD0EC0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297716"/>
            <a:ext cx="9305380" cy="5448872"/>
          </a:xfrm>
          <a:prstGeom prst="rect">
            <a:avLst/>
          </a:prstGeom>
        </p:spPr>
      </p:pic>
      <p:pic>
        <p:nvPicPr>
          <p:cNvPr id="17" name="Picture 16" descr="A person standing in front of a screen&#10;&#10;Description automatically generated">
            <a:extLst>
              <a:ext uri="{FF2B5EF4-FFF2-40B4-BE49-F238E27FC236}">
                <a16:creationId xmlns:a16="http://schemas.microsoft.com/office/drawing/2014/main" id="{5DD0F1E5-7D58-CD64-EBE1-30DA220F9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559564"/>
            <a:ext cx="3581400" cy="2001440"/>
          </a:xfrm>
          <a:prstGeom prst="rect">
            <a:avLst/>
          </a:prstGeom>
        </p:spPr>
      </p:pic>
    </p:spTree>
    <p:extLst>
      <p:ext uri="{BB962C8B-B14F-4D97-AF65-F5344CB8AC3E}">
        <p14:creationId xmlns:p14="http://schemas.microsoft.com/office/powerpoint/2010/main" val="2665017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1036</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Google Sans</vt:lpstr>
      <vt:lpstr>Microsoft Sans Serif</vt:lpstr>
      <vt:lpstr>Times New Roman</vt:lpstr>
      <vt:lpstr>Verdana</vt:lpstr>
      <vt:lpstr>Office Theme</vt:lpstr>
      <vt:lpstr>PowerPoint Presentation</vt:lpstr>
      <vt:lpstr>CERTIFICATE</vt:lpstr>
      <vt:lpstr>Internship Certificate</vt:lpstr>
      <vt:lpstr>Executive Summary</vt:lpstr>
      <vt:lpstr>Declaration by the Student</vt:lpstr>
      <vt:lpstr>Table of Contents</vt:lpstr>
      <vt:lpstr>Chapter 1: About The Organization</vt:lpstr>
      <vt:lpstr>Chapter 2: About the department </vt:lpstr>
      <vt:lpstr>DEVELOPEMENTAL TEAM IN SKILLRARY</vt:lpstr>
      <vt:lpstr>UNDERSTANDING APPLICATION  </vt:lpstr>
      <vt:lpstr>HOW THE APPLICATION PERFORMS  AND UPDATE </vt:lpstr>
      <vt:lpstr>PowerPoint Presentation</vt:lpstr>
      <vt:lpstr>STAKEHOLDERS and MICROSERVICES </vt:lpstr>
      <vt:lpstr>APPLICATION WAS HEAVY TO DEPLOY </vt:lpstr>
      <vt:lpstr>Docker container for large application</vt:lpstr>
      <vt:lpstr>REFLECTION NOTES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UDAI KC</dc:creator>
  <cp:lastModifiedBy>UDAI KC</cp:lastModifiedBy>
  <cp:revision>1</cp:revision>
  <dcterms:created xsi:type="dcterms:W3CDTF">2024-06-14T04:02:13Z</dcterms:created>
  <dcterms:modified xsi:type="dcterms:W3CDTF">2024-06-14T05:45:45Z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2024-06-13T00:00:00Z</vt:filetime>
  </property>
  <property fmtid="{D5CDD505-2E9C-101B-9397-08002B2CF9AE}" pid="3" name="Creator">
    <vt:lpwstr>PDFium</vt:lpwstr>
  </property>
  <property fmtid="{D5CDD505-2E9C-101B-9397-08002B2CF9AE}" pid="4" name="LastSaved">
    <vt:filetime>2024-06-13T00:00:00Z</vt:filetime>
  </property>
</Properties>
</file>