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84" d="100"/>
          <a:sy n="84" d="100"/>
        </p:scale>
        <p:origin x="1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Udara-Dananjaya/Student-Management-Syste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STUDENT </a:t>
            </a:r>
            <a:r>
              <a:rPr lang="en-US" dirty="0" smtClean="0"/>
              <a:t>MANAGEMENT SYSTEM</a:t>
            </a:r>
            <a:endParaRPr lang="en-US" dirty="0"/>
          </a:p>
        </p:txBody>
      </p:sp>
      <p:sp>
        <p:nvSpPr>
          <p:cNvPr id="3" name="Subtitle 2"/>
          <p:cNvSpPr>
            <a:spLocks noGrp="1"/>
          </p:cNvSpPr>
          <p:nvPr>
            <p:ph type="subTitle" idx="1"/>
          </p:nvPr>
        </p:nvSpPr>
        <p:spPr>
          <a:xfrm>
            <a:off x="6272211" y="3509963"/>
            <a:ext cx="3893755" cy="770265"/>
          </a:xfrm>
        </p:spPr>
        <p:txBody>
          <a:bodyPr>
            <a:normAutofit lnSpcReduction="10000"/>
          </a:bodyPr>
          <a:lstStyle/>
          <a:p>
            <a:r>
              <a:rPr lang="en-US" dirty="0"/>
              <a:t>BSIT21054 - Web </a:t>
            </a:r>
            <a:r>
              <a:rPr lang="en-US" dirty="0" smtClean="0"/>
              <a:t>Programming</a:t>
            </a:r>
            <a:br>
              <a:rPr lang="en-US" dirty="0" smtClean="0"/>
            </a:br>
            <a:r>
              <a:rPr lang="en-US" dirty="0" smtClean="0"/>
              <a:t>BY</a:t>
            </a:r>
            <a:r>
              <a:rPr lang="en-US" dirty="0"/>
              <a:t>: Group </a:t>
            </a:r>
            <a:r>
              <a:rPr lang="en-US" dirty="0" smtClean="0"/>
              <a:t>C</a:t>
            </a:r>
            <a:endParaRPr lang="en-US" dirty="0"/>
          </a:p>
        </p:txBody>
      </p:sp>
    </p:spTree>
    <p:extLst>
      <p:ext uri="{BB962C8B-B14F-4D97-AF65-F5344CB8AC3E}">
        <p14:creationId xmlns:p14="http://schemas.microsoft.com/office/powerpoint/2010/main" val="4287958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Diagram-Page-2.jpg"/>
          <p:cNvPicPr>
            <a:picLocks noChangeAspect="1"/>
          </p:cNvPicPr>
          <p:nvPr/>
        </p:nvPicPr>
        <p:blipFill>
          <a:blip r:embed="rId2" cstate="print"/>
          <a:stretch>
            <a:fillRect/>
          </a:stretch>
        </p:blipFill>
        <p:spPr>
          <a:xfrm>
            <a:off x="656605" y="78406"/>
            <a:ext cx="6981704" cy="6701189"/>
          </a:xfrm>
          <a:prstGeom prst="rect">
            <a:avLst/>
          </a:prstGeom>
        </p:spPr>
      </p:pic>
      <p:sp>
        <p:nvSpPr>
          <p:cNvPr id="3" name="Rectangle 2"/>
          <p:cNvSpPr/>
          <p:nvPr/>
        </p:nvSpPr>
        <p:spPr>
          <a:xfrm>
            <a:off x="8211959" y="3167390"/>
            <a:ext cx="3436069" cy="523220"/>
          </a:xfrm>
          <a:prstGeom prst="rect">
            <a:avLst/>
          </a:prstGeom>
        </p:spPr>
        <p:txBody>
          <a:bodyPr wrap="none">
            <a:spAutoFit/>
          </a:bodyPr>
          <a:lstStyle/>
          <a:p>
            <a:r>
              <a:rPr lang="en-US" sz="2800" dirty="0"/>
              <a:t>USE – CASE DIAGRAM</a:t>
            </a:r>
          </a:p>
        </p:txBody>
      </p:sp>
    </p:spTree>
    <p:extLst>
      <p:ext uri="{BB962C8B-B14F-4D97-AF65-F5344CB8AC3E}">
        <p14:creationId xmlns:p14="http://schemas.microsoft.com/office/powerpoint/2010/main" val="353792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853" y="609598"/>
            <a:ext cx="4453844" cy="932317"/>
          </a:xfrm>
        </p:spPr>
        <p:txBody>
          <a:bodyPr/>
          <a:lstStyle/>
          <a:p>
            <a:r>
              <a:rPr lang="en-US" dirty="0"/>
              <a:t>the project flow</a:t>
            </a:r>
          </a:p>
        </p:txBody>
      </p:sp>
      <p:sp>
        <p:nvSpPr>
          <p:cNvPr id="3" name="Content Placeholder 2"/>
          <p:cNvSpPr>
            <a:spLocks noGrp="1"/>
          </p:cNvSpPr>
          <p:nvPr>
            <p:ph idx="1"/>
          </p:nvPr>
        </p:nvSpPr>
        <p:spPr>
          <a:xfrm>
            <a:off x="3145968" y="1541915"/>
            <a:ext cx="5399318" cy="4815342"/>
          </a:xfrm>
        </p:spPr>
        <p:txBody>
          <a:bodyPr>
            <a:normAutofit fontScale="92500" lnSpcReduction="10000"/>
          </a:bodyPr>
          <a:lstStyle/>
          <a:p>
            <a:pPr indent="166688"/>
            <a:r>
              <a:rPr lang="en-US" dirty="0"/>
              <a:t>Step 1:- Making the SRS.</a:t>
            </a:r>
          </a:p>
          <a:p>
            <a:pPr indent="166688"/>
            <a:r>
              <a:rPr lang="en-US" dirty="0"/>
              <a:t>Step 2:- Coding and development</a:t>
            </a:r>
          </a:p>
          <a:p>
            <a:pPr lvl="1" indent="290513">
              <a:buFont typeface="Wingdings" pitchFamily="2" charset="2"/>
              <a:buChar char="Ø"/>
            </a:pPr>
            <a:r>
              <a:rPr lang="en-US" sz="2400" dirty="0"/>
              <a:t>Coding for database</a:t>
            </a:r>
          </a:p>
          <a:p>
            <a:pPr lvl="1" indent="290513">
              <a:buFont typeface="Wingdings" pitchFamily="2" charset="2"/>
              <a:buChar char="Ø"/>
            </a:pPr>
            <a:r>
              <a:rPr lang="en-US" sz="2400" dirty="0"/>
              <a:t>Coding for web interfaces</a:t>
            </a:r>
          </a:p>
          <a:p>
            <a:pPr lvl="1" indent="290513">
              <a:buFont typeface="Wingdings" pitchFamily="2" charset="2"/>
              <a:buChar char="Ø"/>
            </a:pPr>
            <a:r>
              <a:rPr lang="en-US" sz="2400" dirty="0"/>
              <a:t>Connectivity of Databases</a:t>
            </a:r>
            <a:endParaRPr lang="en-GB" sz="2400" dirty="0"/>
          </a:p>
          <a:p>
            <a:pPr indent="290513"/>
            <a:r>
              <a:rPr lang="en-US" dirty="0"/>
              <a:t>Step 3:- Testing</a:t>
            </a:r>
          </a:p>
          <a:p>
            <a:pPr lvl="1" indent="290513">
              <a:buFont typeface="Wingdings" pitchFamily="2" charset="2"/>
              <a:buChar char="Ø"/>
            </a:pPr>
            <a:r>
              <a:rPr lang="en-US" sz="2400" dirty="0"/>
              <a:t>Functionality Testing</a:t>
            </a:r>
          </a:p>
          <a:p>
            <a:pPr lvl="1" indent="290513">
              <a:buFont typeface="Wingdings" pitchFamily="2" charset="2"/>
              <a:buChar char="Ø"/>
            </a:pPr>
            <a:r>
              <a:rPr lang="en-US" sz="2400" dirty="0"/>
              <a:t>Interface Testing</a:t>
            </a:r>
          </a:p>
          <a:p>
            <a:pPr lvl="1" indent="290513">
              <a:buFont typeface="Wingdings" pitchFamily="2" charset="2"/>
              <a:buChar char="Ø"/>
            </a:pPr>
            <a:r>
              <a:rPr lang="en-US" sz="2400" dirty="0"/>
              <a:t>Performance Testing</a:t>
            </a:r>
          </a:p>
          <a:p>
            <a:pPr indent="290513"/>
            <a:r>
              <a:rPr lang="en-US" dirty="0"/>
              <a:t>Implementation &amp; Maintenance</a:t>
            </a:r>
          </a:p>
          <a:p>
            <a:endParaRPr lang="en-US" dirty="0"/>
          </a:p>
        </p:txBody>
      </p:sp>
    </p:spTree>
    <p:extLst>
      <p:ext uri="{BB962C8B-B14F-4D97-AF65-F5344CB8AC3E}">
        <p14:creationId xmlns:p14="http://schemas.microsoft.com/office/powerpoint/2010/main" val="18954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55175" y="3101445"/>
            <a:ext cx="4681650" cy="655111"/>
          </a:xfrm>
        </p:spPr>
        <p:txBody>
          <a:bodyPr>
            <a:normAutofit/>
          </a:bodyPr>
          <a:lstStyle/>
          <a:p>
            <a:r>
              <a:rPr lang="en-US" dirty="0"/>
              <a:t>system installation</a:t>
            </a:r>
          </a:p>
        </p:txBody>
      </p:sp>
    </p:spTree>
    <p:extLst>
      <p:ext uri="{BB962C8B-B14F-4D97-AF65-F5344CB8AC3E}">
        <p14:creationId xmlns:p14="http://schemas.microsoft.com/office/powerpoint/2010/main" val="849948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4502"/>
          </a:xfrm>
        </p:spPr>
        <p:txBody>
          <a:bodyPr/>
          <a:lstStyle/>
          <a:p>
            <a:r>
              <a:rPr lang="en-US" dirty="0" smtClean="0"/>
              <a:t>Download From </a:t>
            </a:r>
            <a:r>
              <a:rPr lang="en-US" dirty="0" err="1" smtClean="0"/>
              <a:t>GIthub</a:t>
            </a:r>
            <a:endParaRPr lang="en-US" dirty="0"/>
          </a:p>
        </p:txBody>
      </p:sp>
      <p:sp>
        <p:nvSpPr>
          <p:cNvPr id="3" name="Content Placeholder 2"/>
          <p:cNvSpPr>
            <a:spLocks noGrp="1"/>
          </p:cNvSpPr>
          <p:nvPr>
            <p:ph idx="1"/>
          </p:nvPr>
        </p:nvSpPr>
        <p:spPr>
          <a:xfrm>
            <a:off x="1141413" y="1323657"/>
            <a:ext cx="9905999" cy="630874"/>
          </a:xfrm>
        </p:spPr>
        <p:txBody>
          <a:bodyPr/>
          <a:lstStyle/>
          <a:p>
            <a:r>
              <a:rPr lang="en-US" dirty="0"/>
              <a:t>URL : </a:t>
            </a:r>
            <a:r>
              <a:rPr lang="en-US" dirty="0" smtClean="0">
                <a:hlinkClick r:id="rId2"/>
              </a:rPr>
              <a:t>https</a:t>
            </a:r>
            <a:r>
              <a:rPr lang="en-US" dirty="0">
                <a:hlinkClick r:id="rId2"/>
              </a:rPr>
              <a:t>://</a:t>
            </a:r>
            <a:r>
              <a:rPr lang="en-US" dirty="0" smtClean="0">
                <a:hlinkClick r:id="rId2"/>
              </a:rPr>
              <a:t>github.com/Udara-Dananjaya/Student-Management-System</a:t>
            </a:r>
            <a:endParaRPr lang="en-US" dirty="0" smtClean="0"/>
          </a:p>
        </p:txBody>
      </p:sp>
      <p:pic>
        <p:nvPicPr>
          <p:cNvPr id="4" name="Picture 3"/>
          <p:cNvPicPr>
            <a:picLocks noChangeAspect="1"/>
          </p:cNvPicPr>
          <p:nvPr/>
        </p:nvPicPr>
        <p:blipFill>
          <a:blip r:embed="rId3"/>
          <a:stretch>
            <a:fillRect/>
          </a:stretch>
        </p:blipFill>
        <p:spPr>
          <a:xfrm>
            <a:off x="1141413" y="1954531"/>
            <a:ext cx="6480810" cy="4304918"/>
          </a:xfrm>
          <a:prstGeom prst="rect">
            <a:avLst/>
          </a:prstGeom>
        </p:spPr>
      </p:pic>
      <p:cxnSp>
        <p:nvCxnSpPr>
          <p:cNvPr id="6" name="Straight Arrow Connector 5"/>
          <p:cNvCxnSpPr/>
          <p:nvPr/>
        </p:nvCxnSpPr>
        <p:spPr>
          <a:xfrm flipH="1">
            <a:off x="7520940" y="3009709"/>
            <a:ext cx="1040130" cy="865061"/>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198870" y="5566410"/>
            <a:ext cx="2133600" cy="529590"/>
          </a:xfrm>
          <a:prstGeom prst="straightConnector1">
            <a:avLst/>
          </a:prstGeom>
          <a:ln w="76200">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8643302" y="2686543"/>
            <a:ext cx="1383030" cy="646331"/>
          </a:xfrm>
          <a:prstGeom prst="rect">
            <a:avLst/>
          </a:prstGeom>
          <a:noFill/>
        </p:spPr>
        <p:txBody>
          <a:bodyPr wrap="square" rtlCol="0">
            <a:spAutoFit/>
          </a:bodyPr>
          <a:lstStyle/>
          <a:p>
            <a:pPr algn="ctr"/>
            <a:r>
              <a:rPr lang="en-US" dirty="0" smtClean="0"/>
              <a:t>Click On this “ Code” </a:t>
            </a:r>
            <a:endParaRPr lang="en-US" dirty="0"/>
          </a:p>
        </p:txBody>
      </p:sp>
      <p:sp>
        <p:nvSpPr>
          <p:cNvPr id="11" name="TextBox 10"/>
          <p:cNvSpPr txBox="1"/>
          <p:nvPr/>
        </p:nvSpPr>
        <p:spPr>
          <a:xfrm>
            <a:off x="8332470" y="5243244"/>
            <a:ext cx="1863090" cy="646331"/>
          </a:xfrm>
          <a:prstGeom prst="rect">
            <a:avLst/>
          </a:prstGeom>
          <a:noFill/>
        </p:spPr>
        <p:txBody>
          <a:bodyPr wrap="square" rtlCol="0">
            <a:spAutoFit/>
          </a:bodyPr>
          <a:lstStyle/>
          <a:p>
            <a:pPr algn="ctr"/>
            <a:r>
              <a:rPr lang="en-US" dirty="0" smtClean="0"/>
              <a:t>Click On this “Download ZIP”</a:t>
            </a:r>
            <a:endParaRPr lang="en-US" dirty="0"/>
          </a:p>
        </p:txBody>
      </p:sp>
    </p:spTree>
    <p:extLst>
      <p:ext uri="{BB962C8B-B14F-4D97-AF65-F5344CB8AC3E}">
        <p14:creationId xmlns:p14="http://schemas.microsoft.com/office/powerpoint/2010/main" val="349370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6358" y="457200"/>
            <a:ext cx="9394721" cy="5943600"/>
          </a:xfrm>
          <a:prstGeom prst="rect">
            <a:avLst/>
          </a:prstGeom>
        </p:spPr>
      </p:pic>
      <p:cxnSp>
        <p:nvCxnSpPr>
          <p:cNvPr id="6" name="Straight Arrow Connector 5"/>
          <p:cNvCxnSpPr/>
          <p:nvPr/>
        </p:nvCxnSpPr>
        <p:spPr>
          <a:xfrm flipH="1">
            <a:off x="8012430" y="2068830"/>
            <a:ext cx="1943100" cy="213741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607895" y="1422499"/>
            <a:ext cx="2584105" cy="646331"/>
          </a:xfrm>
          <a:prstGeom prst="rect">
            <a:avLst/>
          </a:prstGeom>
          <a:noFill/>
        </p:spPr>
        <p:txBody>
          <a:bodyPr wrap="none" rtlCol="0">
            <a:spAutoFit/>
          </a:bodyPr>
          <a:lstStyle/>
          <a:p>
            <a:r>
              <a:rPr lang="en-US" dirty="0" smtClean="0"/>
              <a:t>Move Downloaded file to </a:t>
            </a:r>
          </a:p>
          <a:p>
            <a:r>
              <a:rPr lang="en-US" dirty="0" err="1" smtClean="0"/>
              <a:t>Xampp</a:t>
            </a:r>
            <a:r>
              <a:rPr lang="en-US" dirty="0" smtClean="0"/>
              <a:t> </a:t>
            </a:r>
            <a:r>
              <a:rPr lang="en-US" dirty="0" err="1" smtClean="0"/>
              <a:t>htdocs</a:t>
            </a:r>
            <a:r>
              <a:rPr lang="en-US" dirty="0" smtClean="0"/>
              <a:t> folder</a:t>
            </a:r>
            <a:endParaRPr lang="en-US" dirty="0"/>
          </a:p>
        </p:txBody>
      </p:sp>
      <p:cxnSp>
        <p:nvCxnSpPr>
          <p:cNvPr id="10" name="Straight Arrow Connector 9"/>
          <p:cNvCxnSpPr/>
          <p:nvPr/>
        </p:nvCxnSpPr>
        <p:spPr>
          <a:xfrm flipH="1">
            <a:off x="6938011" y="5029200"/>
            <a:ext cx="2669884" cy="17145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607895" y="4745593"/>
            <a:ext cx="1791644" cy="369332"/>
          </a:xfrm>
          <a:prstGeom prst="rect">
            <a:avLst/>
          </a:prstGeom>
          <a:noFill/>
        </p:spPr>
        <p:txBody>
          <a:bodyPr wrap="none" rtlCol="0">
            <a:spAutoFit/>
          </a:bodyPr>
          <a:lstStyle/>
          <a:p>
            <a:r>
              <a:rPr lang="en-US" dirty="0" smtClean="0"/>
              <a:t>Click “Extract All”</a:t>
            </a:r>
            <a:endParaRPr lang="en-US" dirty="0"/>
          </a:p>
        </p:txBody>
      </p:sp>
    </p:spTree>
    <p:extLst>
      <p:ext uri="{BB962C8B-B14F-4D97-AF65-F5344CB8AC3E}">
        <p14:creationId xmlns:p14="http://schemas.microsoft.com/office/powerpoint/2010/main" val="5275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63" y="565785"/>
            <a:ext cx="8088517" cy="5457548"/>
          </a:xfrm>
          <a:prstGeom prst="rect">
            <a:avLst/>
          </a:prstGeom>
        </p:spPr>
      </p:pic>
      <p:sp>
        <p:nvSpPr>
          <p:cNvPr id="5" name="TextBox 4"/>
          <p:cNvSpPr txBox="1"/>
          <p:nvPr/>
        </p:nvSpPr>
        <p:spPr>
          <a:xfrm>
            <a:off x="8183880" y="2094230"/>
            <a:ext cx="827471" cy="2400657"/>
          </a:xfrm>
          <a:prstGeom prst="rect">
            <a:avLst/>
          </a:prstGeom>
          <a:noFill/>
        </p:spPr>
        <p:txBody>
          <a:bodyPr wrap="none" rtlCol="0">
            <a:spAutoFit/>
          </a:bodyPr>
          <a:lstStyle/>
          <a:p>
            <a:r>
              <a:rPr lang="en-US" sz="15000" dirty="0" smtClean="0"/>
              <a:t>}</a:t>
            </a:r>
            <a:endParaRPr lang="en-US" sz="15000" dirty="0"/>
          </a:p>
        </p:txBody>
      </p:sp>
      <p:sp>
        <p:nvSpPr>
          <p:cNvPr id="7" name="TextBox 6"/>
          <p:cNvSpPr txBox="1"/>
          <p:nvPr/>
        </p:nvSpPr>
        <p:spPr>
          <a:xfrm>
            <a:off x="9011351" y="3294558"/>
            <a:ext cx="3006785" cy="461665"/>
          </a:xfrm>
          <a:prstGeom prst="rect">
            <a:avLst/>
          </a:prstGeom>
          <a:noFill/>
        </p:spPr>
        <p:txBody>
          <a:bodyPr wrap="none" rtlCol="0">
            <a:spAutoFit/>
          </a:bodyPr>
          <a:lstStyle/>
          <a:p>
            <a:r>
              <a:rPr lang="en-US" sz="2400" dirty="0" smtClean="0"/>
              <a:t>Open extracted Folder</a:t>
            </a:r>
            <a:endParaRPr lang="en-US" sz="2400" dirty="0"/>
          </a:p>
        </p:txBody>
      </p:sp>
    </p:spTree>
    <p:extLst>
      <p:ext uri="{BB962C8B-B14F-4D97-AF65-F5344CB8AC3E}">
        <p14:creationId xmlns:p14="http://schemas.microsoft.com/office/powerpoint/2010/main" val="211128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233" y="1594090"/>
            <a:ext cx="6131935" cy="369332"/>
          </a:xfrm>
          <a:prstGeom prst="rect">
            <a:avLst/>
          </a:prstGeom>
          <a:noFill/>
        </p:spPr>
        <p:txBody>
          <a:bodyPr wrap="none" rtlCol="0">
            <a:spAutoFit/>
          </a:bodyPr>
          <a:lstStyle/>
          <a:p>
            <a:r>
              <a:rPr lang="en-US" dirty="0"/>
              <a:t>http://localhost/Student-Management-System-main/installer.php</a:t>
            </a:r>
          </a:p>
        </p:txBody>
      </p:sp>
      <p:pic>
        <p:nvPicPr>
          <p:cNvPr id="3" name="Picture 2"/>
          <p:cNvPicPr>
            <a:picLocks noChangeAspect="1"/>
          </p:cNvPicPr>
          <p:nvPr/>
        </p:nvPicPr>
        <p:blipFill>
          <a:blip r:embed="rId2"/>
          <a:stretch>
            <a:fillRect/>
          </a:stretch>
        </p:blipFill>
        <p:spPr>
          <a:xfrm>
            <a:off x="1929027" y="2151221"/>
            <a:ext cx="7515607" cy="2555558"/>
          </a:xfrm>
          <a:prstGeom prst="rect">
            <a:avLst/>
          </a:prstGeom>
        </p:spPr>
      </p:pic>
      <p:sp>
        <p:nvSpPr>
          <p:cNvPr id="4" name="TextBox 3"/>
          <p:cNvSpPr txBox="1"/>
          <p:nvPr/>
        </p:nvSpPr>
        <p:spPr>
          <a:xfrm>
            <a:off x="1075233" y="416069"/>
            <a:ext cx="5027851" cy="523220"/>
          </a:xfrm>
          <a:prstGeom prst="rect">
            <a:avLst/>
          </a:prstGeom>
          <a:noFill/>
        </p:spPr>
        <p:txBody>
          <a:bodyPr wrap="none" rtlCol="0">
            <a:spAutoFit/>
          </a:bodyPr>
          <a:lstStyle/>
          <a:p>
            <a:r>
              <a:rPr lang="en-US" sz="2800" b="1" dirty="0"/>
              <a:t>Now you need to go to this URL.</a:t>
            </a:r>
          </a:p>
        </p:txBody>
      </p:sp>
      <p:sp>
        <p:nvSpPr>
          <p:cNvPr id="5" name="Rectangle 4"/>
          <p:cNvSpPr/>
          <p:nvPr/>
        </p:nvSpPr>
        <p:spPr>
          <a:xfrm>
            <a:off x="2240361" y="982780"/>
            <a:ext cx="4819589" cy="369332"/>
          </a:xfrm>
          <a:prstGeom prst="rect">
            <a:avLst/>
          </a:prstGeom>
        </p:spPr>
        <p:txBody>
          <a:bodyPr wrap="none">
            <a:spAutoFit/>
          </a:bodyPr>
          <a:lstStyle/>
          <a:p>
            <a:r>
              <a:rPr lang="en-US" dirty="0"/>
              <a:t>http://localhost/&lt; Your Folder Path&gt;/</a:t>
            </a:r>
            <a:r>
              <a:rPr lang="en-US" dirty="0" err="1"/>
              <a:t>installer.php</a:t>
            </a:r>
            <a:endParaRPr lang="en-US" dirty="0"/>
          </a:p>
        </p:txBody>
      </p:sp>
      <p:sp>
        <p:nvSpPr>
          <p:cNvPr id="7" name="TextBox 6"/>
          <p:cNvSpPr txBox="1"/>
          <p:nvPr/>
        </p:nvSpPr>
        <p:spPr>
          <a:xfrm>
            <a:off x="1075233" y="4933080"/>
            <a:ext cx="9223197" cy="523220"/>
          </a:xfrm>
          <a:prstGeom prst="rect">
            <a:avLst/>
          </a:prstGeom>
          <a:noFill/>
        </p:spPr>
        <p:txBody>
          <a:bodyPr wrap="square" rtlCol="0">
            <a:spAutoFit/>
          </a:bodyPr>
          <a:lstStyle/>
          <a:p>
            <a:r>
              <a:rPr lang="en-US" sz="2800" dirty="0"/>
              <a:t>You can run our student management system by using this URL</a:t>
            </a:r>
            <a:r>
              <a:rPr lang="en-US" sz="2800" dirty="0" smtClean="0"/>
              <a:t>.</a:t>
            </a:r>
            <a:endParaRPr lang="en-US" sz="2800" dirty="0"/>
          </a:p>
        </p:txBody>
      </p:sp>
      <p:sp>
        <p:nvSpPr>
          <p:cNvPr id="9" name="Rectangle 8"/>
          <p:cNvSpPr/>
          <p:nvPr/>
        </p:nvSpPr>
        <p:spPr>
          <a:xfrm>
            <a:off x="1075233" y="5926560"/>
            <a:ext cx="4943131" cy="369332"/>
          </a:xfrm>
          <a:prstGeom prst="rect">
            <a:avLst/>
          </a:prstGeom>
        </p:spPr>
        <p:txBody>
          <a:bodyPr wrap="square">
            <a:spAutoFit/>
          </a:bodyPr>
          <a:lstStyle/>
          <a:p>
            <a:r>
              <a:rPr lang="en-US" dirty="0"/>
              <a:t>http://</a:t>
            </a:r>
            <a:r>
              <a:rPr lang="en-US" dirty="0" smtClean="0"/>
              <a:t>localhost/Student-Management-System-main</a:t>
            </a:r>
            <a:endParaRPr lang="en-US" dirty="0"/>
          </a:p>
        </p:txBody>
      </p:sp>
      <p:sp>
        <p:nvSpPr>
          <p:cNvPr id="10" name="Rectangle 9"/>
          <p:cNvSpPr/>
          <p:nvPr/>
        </p:nvSpPr>
        <p:spPr>
          <a:xfrm>
            <a:off x="2240361" y="5403340"/>
            <a:ext cx="3665491" cy="369332"/>
          </a:xfrm>
          <a:prstGeom prst="rect">
            <a:avLst/>
          </a:prstGeom>
        </p:spPr>
        <p:txBody>
          <a:bodyPr wrap="none">
            <a:spAutoFit/>
          </a:bodyPr>
          <a:lstStyle/>
          <a:p>
            <a:r>
              <a:rPr lang="en-US" dirty="0"/>
              <a:t>http://localhost/&lt; Your Folder </a:t>
            </a:r>
            <a:r>
              <a:rPr lang="en-US" dirty="0" smtClean="0"/>
              <a:t>Path &gt;</a:t>
            </a:r>
            <a:endParaRPr lang="en-US" dirty="0"/>
          </a:p>
        </p:txBody>
      </p:sp>
    </p:spTree>
    <p:extLst>
      <p:ext uri="{BB962C8B-B14F-4D97-AF65-F5344CB8AC3E}">
        <p14:creationId xmlns:p14="http://schemas.microsoft.com/office/powerpoint/2010/main" val="225670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316" y="2973633"/>
            <a:ext cx="6389369" cy="910735"/>
          </a:xfrm>
        </p:spPr>
        <p:txBody>
          <a:bodyPr/>
          <a:lstStyle/>
          <a:p>
            <a:r>
              <a:rPr lang="en-US" dirty="0"/>
              <a:t>System coding explanation</a:t>
            </a:r>
          </a:p>
        </p:txBody>
      </p:sp>
    </p:spTree>
    <p:extLst>
      <p:ext uri="{BB962C8B-B14F-4D97-AF65-F5344CB8AC3E}">
        <p14:creationId xmlns:p14="http://schemas.microsoft.com/office/powerpoint/2010/main" val="147420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313" y="321338"/>
            <a:ext cx="3704907" cy="684502"/>
          </a:xfrm>
        </p:spPr>
        <p:txBody>
          <a:bodyPr/>
          <a:lstStyle/>
          <a:p>
            <a:r>
              <a:rPr lang="en-US" dirty="0" smtClean="0"/>
              <a:t>Login Interface</a:t>
            </a:r>
            <a:endParaRPr lang="en-US" dirty="0"/>
          </a:p>
        </p:txBody>
      </p:sp>
      <p:pic>
        <p:nvPicPr>
          <p:cNvPr id="3" name="Picture 2"/>
          <p:cNvPicPr>
            <a:picLocks noChangeAspect="1"/>
          </p:cNvPicPr>
          <p:nvPr/>
        </p:nvPicPr>
        <p:blipFill>
          <a:blip r:embed="rId2"/>
          <a:stretch>
            <a:fillRect/>
          </a:stretch>
        </p:blipFill>
        <p:spPr>
          <a:xfrm>
            <a:off x="217170" y="1005840"/>
            <a:ext cx="9245917" cy="5153587"/>
          </a:xfrm>
          <a:prstGeom prst="rect">
            <a:avLst/>
          </a:prstGeom>
        </p:spPr>
      </p:pic>
      <p:sp>
        <p:nvSpPr>
          <p:cNvPr id="4" name="Right Arrow 3"/>
          <p:cNvSpPr/>
          <p:nvPr/>
        </p:nvSpPr>
        <p:spPr>
          <a:xfrm flipH="1">
            <a:off x="8794432" y="4217670"/>
            <a:ext cx="1366838" cy="9029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0309860" y="4484489"/>
            <a:ext cx="1186543" cy="369332"/>
          </a:xfrm>
          <a:prstGeom prst="rect">
            <a:avLst/>
          </a:prstGeom>
          <a:noFill/>
        </p:spPr>
        <p:txBody>
          <a:bodyPr wrap="none" rtlCol="0">
            <a:spAutoFit/>
          </a:bodyPr>
          <a:lstStyle/>
          <a:p>
            <a:r>
              <a:rPr lang="en-US" dirty="0" smtClean="0"/>
              <a:t>Login Data</a:t>
            </a:r>
            <a:endParaRPr lang="en-US" dirty="0"/>
          </a:p>
        </p:txBody>
      </p:sp>
    </p:spTree>
    <p:extLst>
      <p:ext uri="{BB962C8B-B14F-4D97-AF65-F5344CB8AC3E}">
        <p14:creationId xmlns:p14="http://schemas.microsoft.com/office/powerpoint/2010/main" val="569154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6003" y="149888"/>
            <a:ext cx="3659187" cy="798802"/>
          </a:xfrm>
        </p:spPr>
        <p:txBody>
          <a:bodyPr/>
          <a:lstStyle/>
          <a:p>
            <a:r>
              <a:rPr lang="en-US" dirty="0" smtClean="0"/>
              <a:t>Login Coding</a:t>
            </a:r>
            <a:endParaRPr lang="en-US" dirty="0"/>
          </a:p>
        </p:txBody>
      </p:sp>
      <p:pic>
        <p:nvPicPr>
          <p:cNvPr id="6" name="Content Placeholder 5"/>
          <p:cNvPicPr>
            <a:picLocks noGrp="1" noChangeAspect="1"/>
          </p:cNvPicPr>
          <p:nvPr>
            <p:ph idx="1"/>
          </p:nvPr>
        </p:nvPicPr>
        <p:blipFill>
          <a:blip r:embed="rId2"/>
          <a:stretch>
            <a:fillRect/>
          </a:stretch>
        </p:blipFill>
        <p:spPr>
          <a:xfrm>
            <a:off x="507825" y="1083628"/>
            <a:ext cx="4498055" cy="3541712"/>
          </a:xfrm>
          <a:prstGeom prst="rect">
            <a:avLst/>
          </a:prstGeom>
        </p:spPr>
      </p:pic>
      <p:sp>
        <p:nvSpPr>
          <p:cNvPr id="7" name="TextBox 6"/>
          <p:cNvSpPr txBox="1"/>
          <p:nvPr/>
        </p:nvSpPr>
        <p:spPr>
          <a:xfrm>
            <a:off x="5920740" y="1965960"/>
            <a:ext cx="184731" cy="369332"/>
          </a:xfrm>
          <a:prstGeom prst="rect">
            <a:avLst/>
          </a:prstGeom>
          <a:noFill/>
        </p:spPr>
        <p:txBody>
          <a:bodyPr wrap="none" rtlCol="0">
            <a:spAutoFit/>
          </a:bodyPr>
          <a:lstStyle/>
          <a:p>
            <a:endParaRPr lang="en-US" dirty="0"/>
          </a:p>
        </p:txBody>
      </p:sp>
      <p:sp>
        <p:nvSpPr>
          <p:cNvPr id="8" name="Rectangle 7"/>
          <p:cNvSpPr/>
          <p:nvPr/>
        </p:nvSpPr>
        <p:spPr>
          <a:xfrm>
            <a:off x="5185410" y="1083628"/>
            <a:ext cx="6096000" cy="2246769"/>
          </a:xfrm>
          <a:prstGeom prst="rect">
            <a:avLst/>
          </a:prstGeom>
        </p:spPr>
        <p:txBody>
          <a:bodyPr>
            <a:spAutoFit/>
          </a:bodyPr>
          <a:lstStyle/>
          <a:p>
            <a:r>
              <a:rPr lang="en-US" sz="2800" dirty="0"/>
              <a:t>In this system, we store our database connection in one file because once our database username changes, we need to replace it on every page, so we store it in one file and import it to all files.</a:t>
            </a:r>
          </a:p>
        </p:txBody>
      </p:sp>
      <p:sp>
        <p:nvSpPr>
          <p:cNvPr id="9" name="Rectangle 8"/>
          <p:cNvSpPr/>
          <p:nvPr/>
        </p:nvSpPr>
        <p:spPr>
          <a:xfrm>
            <a:off x="5185410" y="3465335"/>
            <a:ext cx="3826689" cy="1815882"/>
          </a:xfrm>
          <a:prstGeom prst="rect">
            <a:avLst/>
          </a:prstGeom>
        </p:spPr>
        <p:txBody>
          <a:bodyPr wrap="none">
            <a:spAutoFit/>
          </a:bodyPr>
          <a:lstStyle/>
          <a:p>
            <a:r>
              <a:rPr lang="en-US" sz="2800" dirty="0"/>
              <a:t>We use sessions to store </a:t>
            </a:r>
            <a:endParaRPr lang="en-US" sz="2800" dirty="0" smtClean="0"/>
          </a:p>
          <a:p>
            <a:pPr marL="914400" lvl="1" indent="-457200">
              <a:buFont typeface="Arial" panose="020B0604020202020204" pitchFamily="34" charset="0"/>
              <a:buChar char="•"/>
            </a:pPr>
            <a:r>
              <a:rPr lang="en-US" sz="2800" dirty="0" smtClean="0"/>
              <a:t>current username, </a:t>
            </a:r>
          </a:p>
          <a:p>
            <a:pPr marL="914400" lvl="1" indent="-457200">
              <a:buFont typeface="Arial" panose="020B0604020202020204" pitchFamily="34" charset="0"/>
              <a:buChar char="•"/>
            </a:pPr>
            <a:r>
              <a:rPr lang="en-US" sz="2800" dirty="0" smtClean="0"/>
              <a:t>user </a:t>
            </a:r>
            <a:r>
              <a:rPr lang="en-US" sz="2800" dirty="0"/>
              <a:t>types, </a:t>
            </a:r>
            <a:endParaRPr lang="en-US" sz="2800" dirty="0" smtClean="0"/>
          </a:p>
          <a:p>
            <a:pPr marL="914400" lvl="1" indent="-457200">
              <a:buFont typeface="Arial" panose="020B0604020202020204" pitchFamily="34" charset="0"/>
              <a:buChar char="•"/>
            </a:pPr>
            <a:r>
              <a:rPr lang="en-US" sz="2800" dirty="0" smtClean="0"/>
              <a:t>etc</a:t>
            </a:r>
            <a:r>
              <a:rPr lang="en-US" sz="2800" dirty="0"/>
              <a:t>.</a:t>
            </a:r>
          </a:p>
        </p:txBody>
      </p:sp>
    </p:spTree>
    <p:extLst>
      <p:ext uri="{BB962C8B-B14F-4D97-AF65-F5344CB8AC3E}">
        <p14:creationId xmlns:p14="http://schemas.microsoft.com/office/powerpoint/2010/main" val="362341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GB" b="1" dirty="0">
                <a:latin typeface="Ink Free" pitchFamily="66" charset="0"/>
              </a:rPr>
              <a:t>A Student Management System (SMS) is a system that can handle all the details about students</a:t>
            </a:r>
            <a:r>
              <a:rPr lang="en-GB" b="1" dirty="0" smtClean="0">
                <a:latin typeface="Ink Free" pitchFamily="66" charset="0"/>
              </a:rPr>
              <a:t>.</a:t>
            </a:r>
          </a:p>
          <a:p>
            <a:r>
              <a:rPr lang="en-GB" b="1" dirty="0">
                <a:latin typeface="Ink Free" pitchFamily="66" charset="0"/>
              </a:rPr>
              <a:t>The details include </a:t>
            </a:r>
            <a:endParaRPr lang="en-GB" b="1" dirty="0" smtClean="0">
              <a:latin typeface="Ink Free" pitchFamily="66" charset="0"/>
            </a:endParaRPr>
          </a:p>
          <a:p>
            <a:pPr lvl="6"/>
            <a:r>
              <a:rPr lang="en-GB" b="1" dirty="0" smtClean="0">
                <a:latin typeface="Ink Free" pitchFamily="66" charset="0"/>
              </a:rPr>
              <a:t>college </a:t>
            </a:r>
            <a:r>
              <a:rPr lang="en-GB" b="1" dirty="0">
                <a:latin typeface="Ink Free" pitchFamily="66" charset="0"/>
              </a:rPr>
              <a:t>details, </a:t>
            </a:r>
            <a:endParaRPr lang="en-GB" b="1" dirty="0" smtClean="0">
              <a:latin typeface="Ink Free" pitchFamily="66" charset="0"/>
            </a:endParaRPr>
          </a:p>
          <a:p>
            <a:pPr lvl="6"/>
            <a:r>
              <a:rPr lang="en-GB" b="1" dirty="0" smtClean="0">
                <a:latin typeface="Ink Free" pitchFamily="66" charset="0"/>
              </a:rPr>
              <a:t>course </a:t>
            </a:r>
            <a:r>
              <a:rPr lang="en-GB" b="1" dirty="0">
                <a:latin typeface="Ink Free" pitchFamily="66" charset="0"/>
              </a:rPr>
              <a:t>details, </a:t>
            </a:r>
            <a:endParaRPr lang="en-GB" b="1" dirty="0" smtClean="0">
              <a:latin typeface="Ink Free" pitchFamily="66" charset="0"/>
            </a:endParaRPr>
          </a:p>
          <a:p>
            <a:pPr lvl="6"/>
            <a:r>
              <a:rPr lang="en-GB" b="1" dirty="0" smtClean="0">
                <a:latin typeface="Ink Free" pitchFamily="66" charset="0"/>
              </a:rPr>
              <a:t>students</a:t>
            </a:r>
            <a:r>
              <a:rPr lang="en-GB" b="1" dirty="0">
                <a:latin typeface="Ink Free" pitchFamily="66" charset="0"/>
              </a:rPr>
              <a:t>’ personal details, </a:t>
            </a:r>
            <a:endParaRPr lang="en-GB" b="1" dirty="0" smtClean="0">
              <a:latin typeface="Ink Free" pitchFamily="66" charset="0"/>
            </a:endParaRPr>
          </a:p>
          <a:p>
            <a:pPr lvl="6"/>
            <a:r>
              <a:rPr lang="en-GB" b="1" dirty="0" smtClean="0">
                <a:latin typeface="Ink Free" pitchFamily="66" charset="0"/>
              </a:rPr>
              <a:t>academic details</a:t>
            </a:r>
          </a:p>
          <a:p>
            <a:pPr lvl="6"/>
            <a:r>
              <a:rPr lang="en-GB" b="1" dirty="0" smtClean="0">
                <a:latin typeface="Ink Free" pitchFamily="66" charset="0"/>
              </a:rPr>
              <a:t> </a:t>
            </a:r>
            <a:r>
              <a:rPr lang="en-GB" b="1" dirty="0">
                <a:latin typeface="Ink Free" pitchFamily="66" charset="0"/>
              </a:rPr>
              <a:t>etc.</a:t>
            </a:r>
            <a:endParaRPr lang="en-US" dirty="0"/>
          </a:p>
        </p:txBody>
      </p:sp>
    </p:spTree>
    <p:extLst>
      <p:ext uri="{BB962C8B-B14F-4D97-AF65-F5344CB8AC3E}">
        <p14:creationId xmlns:p14="http://schemas.microsoft.com/office/powerpoint/2010/main" val="556464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853" y="321338"/>
            <a:ext cx="3396295" cy="684502"/>
          </a:xfrm>
        </p:spPr>
        <p:txBody>
          <a:bodyPr/>
          <a:lstStyle/>
          <a:p>
            <a:r>
              <a:rPr lang="en-US" dirty="0"/>
              <a:t>Login Coding</a:t>
            </a:r>
          </a:p>
        </p:txBody>
      </p:sp>
      <p:pic>
        <p:nvPicPr>
          <p:cNvPr id="4" name="Content Placeholder 3"/>
          <p:cNvPicPr>
            <a:picLocks noGrp="1" noChangeAspect="1"/>
          </p:cNvPicPr>
          <p:nvPr>
            <p:ph idx="1"/>
          </p:nvPr>
        </p:nvPicPr>
        <p:blipFill>
          <a:blip r:embed="rId2"/>
          <a:stretch>
            <a:fillRect/>
          </a:stretch>
        </p:blipFill>
        <p:spPr>
          <a:xfrm>
            <a:off x="1143000" y="1005840"/>
            <a:ext cx="9906000" cy="3538532"/>
          </a:xfrm>
          <a:prstGeom prst="rect">
            <a:avLst/>
          </a:prstGeom>
        </p:spPr>
      </p:pic>
      <p:sp>
        <p:nvSpPr>
          <p:cNvPr id="5" name="Rectangle 4"/>
          <p:cNvSpPr/>
          <p:nvPr/>
        </p:nvSpPr>
        <p:spPr>
          <a:xfrm>
            <a:off x="1143000" y="4544372"/>
            <a:ext cx="10173177" cy="461665"/>
          </a:xfrm>
          <a:prstGeom prst="rect">
            <a:avLst/>
          </a:prstGeom>
        </p:spPr>
        <p:txBody>
          <a:bodyPr wrap="square">
            <a:spAutoFit/>
          </a:bodyPr>
          <a:lstStyle/>
          <a:p>
            <a:r>
              <a:rPr lang="en-US" sz="2400" dirty="0"/>
              <a:t>We use prepared statements because they are very useful against SQL injections.</a:t>
            </a:r>
          </a:p>
        </p:txBody>
      </p:sp>
    </p:spTree>
    <p:extLst>
      <p:ext uri="{BB962C8B-B14F-4D97-AF65-F5344CB8AC3E}">
        <p14:creationId xmlns:p14="http://schemas.microsoft.com/office/powerpoint/2010/main" val="812955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654" y="344198"/>
            <a:ext cx="4013517" cy="604492"/>
          </a:xfrm>
        </p:spPr>
        <p:txBody>
          <a:bodyPr/>
          <a:lstStyle/>
          <a:p>
            <a:r>
              <a:rPr lang="en-US" dirty="0"/>
              <a:t>Login Coding</a:t>
            </a:r>
          </a:p>
        </p:txBody>
      </p:sp>
      <p:pic>
        <p:nvPicPr>
          <p:cNvPr id="4" name="Content Placeholder 3"/>
          <p:cNvPicPr>
            <a:picLocks noGrp="1" noChangeAspect="1"/>
          </p:cNvPicPr>
          <p:nvPr>
            <p:ph idx="1"/>
          </p:nvPr>
        </p:nvPicPr>
        <p:blipFill>
          <a:blip r:embed="rId2"/>
          <a:stretch>
            <a:fillRect/>
          </a:stretch>
        </p:blipFill>
        <p:spPr>
          <a:xfrm>
            <a:off x="1910459" y="948690"/>
            <a:ext cx="8367905" cy="5463540"/>
          </a:xfrm>
          <a:prstGeom prst="rect">
            <a:avLst/>
          </a:prstGeom>
        </p:spPr>
      </p:pic>
    </p:spTree>
    <p:extLst>
      <p:ext uri="{BB962C8B-B14F-4D97-AF65-F5344CB8AC3E}">
        <p14:creationId xmlns:p14="http://schemas.microsoft.com/office/powerpoint/2010/main" val="148453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757" y="207038"/>
            <a:ext cx="2630487" cy="661642"/>
          </a:xfrm>
        </p:spPr>
        <p:txBody>
          <a:bodyPr/>
          <a:lstStyle/>
          <a:p>
            <a:r>
              <a:rPr lang="en-US" dirty="0"/>
              <a:t>Dashboard</a:t>
            </a:r>
          </a:p>
        </p:txBody>
      </p:sp>
      <p:pic>
        <p:nvPicPr>
          <p:cNvPr id="4" name="Content Placeholder 3"/>
          <p:cNvPicPr>
            <a:picLocks noGrp="1" noChangeAspect="1"/>
          </p:cNvPicPr>
          <p:nvPr>
            <p:ph idx="1"/>
          </p:nvPr>
        </p:nvPicPr>
        <p:blipFill>
          <a:blip r:embed="rId2"/>
          <a:stretch>
            <a:fillRect/>
          </a:stretch>
        </p:blipFill>
        <p:spPr>
          <a:xfrm>
            <a:off x="756923" y="868680"/>
            <a:ext cx="10678154" cy="5726430"/>
          </a:xfrm>
          <a:prstGeom prst="rect">
            <a:avLst/>
          </a:prstGeom>
        </p:spPr>
      </p:pic>
    </p:spTree>
    <p:extLst>
      <p:ext uri="{BB962C8B-B14F-4D97-AF65-F5344CB8AC3E}">
        <p14:creationId xmlns:p14="http://schemas.microsoft.com/office/powerpoint/2010/main" val="2830330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865" y="171450"/>
            <a:ext cx="2654270" cy="537210"/>
          </a:xfrm>
        </p:spPr>
        <p:txBody>
          <a:bodyPr>
            <a:normAutofit fontScale="90000"/>
          </a:bodyPr>
          <a:lstStyle/>
          <a:p>
            <a:r>
              <a:rPr lang="en-US" dirty="0" smtClean="0"/>
              <a:t>Dashboard</a:t>
            </a:r>
            <a:endParaRPr lang="en-US" dirty="0"/>
          </a:p>
        </p:txBody>
      </p:sp>
      <p:pic>
        <p:nvPicPr>
          <p:cNvPr id="11" name="Content Placeholder 10"/>
          <p:cNvPicPr>
            <a:picLocks noGrp="1" noChangeAspect="1"/>
          </p:cNvPicPr>
          <p:nvPr>
            <p:ph idx="1"/>
          </p:nvPr>
        </p:nvPicPr>
        <p:blipFill>
          <a:blip r:embed="rId2"/>
          <a:stretch>
            <a:fillRect/>
          </a:stretch>
        </p:blipFill>
        <p:spPr>
          <a:xfrm>
            <a:off x="1231677" y="797878"/>
            <a:ext cx="9728645" cy="5789498"/>
          </a:xfrm>
          <a:prstGeom prst="rect">
            <a:avLst/>
          </a:prstGeom>
        </p:spPr>
      </p:pic>
    </p:spTree>
    <p:extLst>
      <p:ext uri="{BB962C8B-B14F-4D97-AF65-F5344CB8AC3E}">
        <p14:creationId xmlns:p14="http://schemas.microsoft.com/office/powerpoint/2010/main" val="4175358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162" y="160020"/>
            <a:ext cx="2847657" cy="662940"/>
          </a:xfrm>
        </p:spPr>
        <p:txBody>
          <a:bodyPr/>
          <a:lstStyle/>
          <a:p>
            <a:r>
              <a:rPr lang="en-US" dirty="0" smtClean="0"/>
              <a:t>Dashboard</a:t>
            </a:r>
            <a:endParaRPr lang="en-US" dirty="0"/>
          </a:p>
        </p:txBody>
      </p:sp>
      <p:pic>
        <p:nvPicPr>
          <p:cNvPr id="6" name="Content Placeholder 5"/>
          <p:cNvPicPr>
            <a:picLocks noGrp="1" noChangeAspect="1"/>
          </p:cNvPicPr>
          <p:nvPr>
            <p:ph idx="1"/>
          </p:nvPr>
        </p:nvPicPr>
        <p:blipFill>
          <a:blip r:embed="rId2"/>
          <a:stretch>
            <a:fillRect/>
          </a:stretch>
        </p:blipFill>
        <p:spPr>
          <a:xfrm>
            <a:off x="978952" y="822960"/>
            <a:ext cx="10074075" cy="5509260"/>
          </a:xfrm>
          <a:prstGeom prst="rect">
            <a:avLst/>
          </a:prstGeom>
        </p:spPr>
      </p:pic>
    </p:spTree>
    <p:extLst>
      <p:ext uri="{BB962C8B-B14F-4D97-AF65-F5344CB8AC3E}">
        <p14:creationId xmlns:p14="http://schemas.microsoft.com/office/powerpoint/2010/main" val="597450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617" y="195608"/>
            <a:ext cx="4573588" cy="787372"/>
          </a:xfrm>
        </p:spPr>
        <p:txBody>
          <a:bodyPr/>
          <a:lstStyle/>
          <a:p>
            <a:r>
              <a:rPr lang="en-US" dirty="0" smtClean="0"/>
              <a:t>Manage Department</a:t>
            </a:r>
            <a:endParaRPr lang="en-US" dirty="0"/>
          </a:p>
        </p:txBody>
      </p:sp>
      <p:pic>
        <p:nvPicPr>
          <p:cNvPr id="4" name="Content Placeholder 3"/>
          <p:cNvPicPr>
            <a:picLocks noGrp="1" noChangeAspect="1"/>
          </p:cNvPicPr>
          <p:nvPr>
            <p:ph idx="1"/>
          </p:nvPr>
        </p:nvPicPr>
        <p:blipFill>
          <a:blip r:embed="rId2"/>
          <a:stretch>
            <a:fillRect/>
          </a:stretch>
        </p:blipFill>
        <p:spPr>
          <a:xfrm>
            <a:off x="676607" y="845820"/>
            <a:ext cx="10835608" cy="5600700"/>
          </a:xfrm>
          <a:prstGeom prst="rect">
            <a:avLst/>
          </a:prstGeom>
        </p:spPr>
      </p:pic>
    </p:spTree>
    <p:extLst>
      <p:ext uri="{BB962C8B-B14F-4D97-AF65-F5344CB8AC3E}">
        <p14:creationId xmlns:p14="http://schemas.microsoft.com/office/powerpoint/2010/main" val="546539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617" y="195608"/>
            <a:ext cx="4573588" cy="787372"/>
          </a:xfrm>
        </p:spPr>
        <p:txBody>
          <a:bodyPr/>
          <a:lstStyle/>
          <a:p>
            <a:r>
              <a:rPr lang="en-US" dirty="0" smtClean="0"/>
              <a:t>Manage Department</a:t>
            </a:r>
            <a:endParaRPr lang="en-US" dirty="0"/>
          </a:p>
        </p:txBody>
      </p:sp>
      <p:pic>
        <p:nvPicPr>
          <p:cNvPr id="4" name="Content Placeholder 3"/>
          <p:cNvPicPr>
            <a:picLocks noGrp="1" noChangeAspect="1"/>
          </p:cNvPicPr>
          <p:nvPr>
            <p:ph idx="1"/>
          </p:nvPr>
        </p:nvPicPr>
        <p:blipFill>
          <a:blip r:embed="rId2"/>
          <a:stretch>
            <a:fillRect/>
          </a:stretch>
        </p:blipFill>
        <p:spPr>
          <a:xfrm>
            <a:off x="882013" y="891540"/>
            <a:ext cx="10424796" cy="5600700"/>
          </a:xfrm>
          <a:prstGeom prst="rect">
            <a:avLst/>
          </a:prstGeom>
        </p:spPr>
      </p:pic>
    </p:spTree>
    <p:extLst>
      <p:ext uri="{BB962C8B-B14F-4D97-AF65-F5344CB8AC3E}">
        <p14:creationId xmlns:p14="http://schemas.microsoft.com/office/powerpoint/2010/main" val="3456737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617" y="195608"/>
            <a:ext cx="4573588" cy="787372"/>
          </a:xfrm>
        </p:spPr>
        <p:txBody>
          <a:bodyPr/>
          <a:lstStyle/>
          <a:p>
            <a:r>
              <a:rPr lang="en-US" dirty="0" smtClean="0"/>
              <a:t>Manage Department</a:t>
            </a:r>
            <a:endParaRPr lang="en-US" dirty="0"/>
          </a:p>
        </p:txBody>
      </p:sp>
      <p:pic>
        <p:nvPicPr>
          <p:cNvPr id="4" name="Content Placeholder 3"/>
          <p:cNvPicPr>
            <a:picLocks noGrp="1" noChangeAspect="1"/>
          </p:cNvPicPr>
          <p:nvPr>
            <p:ph idx="1"/>
          </p:nvPr>
        </p:nvPicPr>
        <p:blipFill>
          <a:blip r:embed="rId2"/>
          <a:stretch>
            <a:fillRect/>
          </a:stretch>
        </p:blipFill>
        <p:spPr>
          <a:xfrm>
            <a:off x="765655" y="845820"/>
            <a:ext cx="10657512" cy="5669280"/>
          </a:xfrm>
          <a:prstGeom prst="rect">
            <a:avLst/>
          </a:prstGeom>
        </p:spPr>
      </p:pic>
    </p:spTree>
    <p:extLst>
      <p:ext uri="{BB962C8B-B14F-4D97-AF65-F5344CB8AC3E}">
        <p14:creationId xmlns:p14="http://schemas.microsoft.com/office/powerpoint/2010/main" val="1712328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617" y="195608"/>
            <a:ext cx="4573588" cy="787372"/>
          </a:xfrm>
        </p:spPr>
        <p:txBody>
          <a:bodyPr>
            <a:normAutofit fontScale="90000"/>
          </a:bodyPr>
          <a:lstStyle/>
          <a:p>
            <a:r>
              <a:rPr lang="en-US" dirty="0"/>
              <a:t>additional function</a:t>
            </a:r>
          </a:p>
        </p:txBody>
      </p:sp>
      <p:pic>
        <p:nvPicPr>
          <p:cNvPr id="4" name="Content Placeholder 3"/>
          <p:cNvPicPr>
            <a:picLocks noGrp="1" noChangeAspect="1"/>
          </p:cNvPicPr>
          <p:nvPr>
            <p:ph idx="1"/>
          </p:nvPr>
        </p:nvPicPr>
        <p:blipFill>
          <a:blip r:embed="rId2"/>
          <a:stretch>
            <a:fillRect/>
          </a:stretch>
        </p:blipFill>
        <p:spPr>
          <a:xfrm>
            <a:off x="1324371" y="822643"/>
            <a:ext cx="9540080" cy="5611812"/>
          </a:xfrm>
          <a:prstGeom prst="rect">
            <a:avLst/>
          </a:prstGeom>
        </p:spPr>
      </p:pic>
    </p:spTree>
    <p:extLst>
      <p:ext uri="{BB962C8B-B14F-4D97-AF65-F5344CB8AC3E}">
        <p14:creationId xmlns:p14="http://schemas.microsoft.com/office/powerpoint/2010/main" val="1884567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cap="none" dirty="0" smtClean="0"/>
              <a:t>We use this function for sending the username and password. Because we cannot give a username and password. Physically, it is not practical.</a:t>
            </a:r>
            <a:endParaRPr lang="en-US" sz="2800" cap="none" dirty="0"/>
          </a:p>
        </p:txBody>
      </p:sp>
      <p:pic>
        <p:nvPicPr>
          <p:cNvPr id="4" name="Content Placeholder 3"/>
          <p:cNvPicPr>
            <a:picLocks noGrp="1" noChangeAspect="1"/>
          </p:cNvPicPr>
          <p:nvPr>
            <p:ph idx="1"/>
          </p:nvPr>
        </p:nvPicPr>
        <p:blipFill>
          <a:blip r:embed="rId2"/>
          <a:stretch>
            <a:fillRect/>
          </a:stretch>
        </p:blipFill>
        <p:spPr>
          <a:xfrm>
            <a:off x="1141411" y="2291398"/>
            <a:ext cx="9906000" cy="2462508"/>
          </a:xfrm>
          <a:prstGeom prst="rect">
            <a:avLst/>
          </a:prstGeom>
        </p:spPr>
      </p:pic>
    </p:spTree>
    <p:extLst>
      <p:ext uri="{BB962C8B-B14F-4D97-AF65-F5344CB8AC3E}">
        <p14:creationId xmlns:p14="http://schemas.microsoft.com/office/powerpoint/2010/main" val="34302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842659"/>
            <a:ext cx="9905999" cy="5172683"/>
          </a:xfrm>
        </p:spPr>
        <p:txBody>
          <a:bodyPr>
            <a:normAutofit fontScale="92500" lnSpcReduction="10000"/>
          </a:bodyPr>
          <a:lstStyle/>
          <a:p>
            <a:r>
              <a:rPr lang="en-GB" b="1" dirty="0">
                <a:latin typeface="Ink Free" pitchFamily="66" charset="0"/>
              </a:rPr>
              <a:t>Extensive information is available at your fingertips through this system</a:t>
            </a:r>
            <a:r>
              <a:rPr lang="en-GB" b="1" dirty="0" smtClean="0">
                <a:latin typeface="Ink Free" pitchFamily="66" charset="0"/>
              </a:rPr>
              <a:t>.</a:t>
            </a:r>
          </a:p>
          <a:p>
            <a:r>
              <a:rPr lang="en-GB" b="1" dirty="0">
                <a:latin typeface="Ink Free" pitchFamily="66" charset="0"/>
              </a:rPr>
              <a:t>Viewing student data, managing, subject management, department, class, program and related issues are made simple and easy</a:t>
            </a:r>
            <a:r>
              <a:rPr lang="en-GB" b="1" dirty="0" smtClean="0">
                <a:latin typeface="Ink Free" pitchFamily="66" charset="0"/>
              </a:rPr>
              <a:t>.</a:t>
            </a:r>
          </a:p>
          <a:p>
            <a:r>
              <a:rPr lang="en-GB" b="1" dirty="0">
                <a:latin typeface="Ink Free" pitchFamily="66" charset="0"/>
              </a:rPr>
              <a:t>There are custom search capabilities to aid in finding student information and working on student records</a:t>
            </a:r>
            <a:r>
              <a:rPr lang="en-GB" b="1" dirty="0" smtClean="0">
                <a:latin typeface="Ink Free" pitchFamily="66" charset="0"/>
              </a:rPr>
              <a:t>.</a:t>
            </a:r>
          </a:p>
          <a:p>
            <a:r>
              <a:rPr lang="en-GB" b="1" dirty="0">
                <a:latin typeface="Ink Free" pitchFamily="66" charset="0"/>
              </a:rPr>
              <a:t>This can make the system easier to navigate and to use maximizing the effectiveness of time and other resources</a:t>
            </a:r>
            <a:r>
              <a:rPr lang="en-GB" b="1" dirty="0" smtClean="0">
                <a:latin typeface="Ink Free" pitchFamily="66" charset="0"/>
              </a:rPr>
              <a:t>.</a:t>
            </a:r>
          </a:p>
          <a:p>
            <a:r>
              <a:rPr lang="en-GB" b="1" dirty="0">
                <a:latin typeface="Ink Free" pitchFamily="66" charset="0"/>
              </a:rPr>
              <a:t>Student Management System</a:t>
            </a:r>
            <a:r>
              <a:rPr lang="en-GB" b="1" dirty="0" smtClean="0">
                <a:latin typeface="Ink Free" pitchFamily="66" charset="0"/>
              </a:rPr>
              <a:t> </a:t>
            </a:r>
            <a:r>
              <a:rPr lang="en-GB" b="1" dirty="0">
                <a:latin typeface="Ink Free" pitchFamily="66" charset="0"/>
              </a:rPr>
              <a:t>allows the keeping of personnel data in a form that can be easily accessed and </a:t>
            </a:r>
            <a:r>
              <a:rPr lang="en-GB" b="1" dirty="0" smtClean="0">
                <a:latin typeface="Ink Free" pitchFamily="66" charset="0"/>
              </a:rPr>
              <a:t>analyse </a:t>
            </a:r>
            <a:r>
              <a:rPr lang="en-GB" b="1" dirty="0">
                <a:latin typeface="Ink Free" pitchFamily="66" charset="0"/>
              </a:rPr>
              <a:t>in a consistent way. The Student Management System is an automated version of manual Student Management System.​</a:t>
            </a:r>
            <a:endParaRPr lang="en-US" altLang="ko-KR" b="1" dirty="0">
              <a:solidFill>
                <a:schemeClr val="accent5"/>
              </a:solidFill>
              <a:latin typeface="Ink Free" pitchFamily="66" charset="0"/>
              <a:cs typeface="Arial" pitchFamily="34" charset="0"/>
            </a:endParaRPr>
          </a:p>
          <a:p>
            <a:endParaRPr lang="en-US" dirty="0"/>
          </a:p>
        </p:txBody>
      </p:sp>
    </p:spTree>
    <p:extLst>
      <p:ext uri="{BB962C8B-B14F-4D97-AF65-F5344CB8AC3E}">
        <p14:creationId xmlns:p14="http://schemas.microsoft.com/office/powerpoint/2010/main" val="3554368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8326" y="616295"/>
            <a:ext cx="3384867" cy="764512"/>
          </a:xfrm>
        </p:spPr>
        <p:txBody>
          <a:bodyPr/>
          <a:lstStyle/>
          <a:p>
            <a:pPr algn="ctr"/>
            <a:r>
              <a:rPr lang="en-US" dirty="0"/>
              <a:t>dependency</a:t>
            </a:r>
          </a:p>
        </p:txBody>
      </p:sp>
      <p:sp>
        <p:nvSpPr>
          <p:cNvPr id="3" name="Content Placeholder 2"/>
          <p:cNvSpPr>
            <a:spLocks noGrp="1"/>
          </p:cNvSpPr>
          <p:nvPr>
            <p:ph idx="1"/>
          </p:nvPr>
        </p:nvSpPr>
        <p:spPr>
          <a:xfrm>
            <a:off x="914399" y="1483677"/>
            <a:ext cx="10332720" cy="3899853"/>
          </a:xfrm>
        </p:spPr>
        <p:txBody>
          <a:bodyPr>
            <a:normAutofit/>
          </a:bodyPr>
          <a:lstStyle/>
          <a:p>
            <a:r>
              <a:rPr lang="en-US" sz="3200" dirty="0" smtClean="0"/>
              <a:t>Bootstrap </a:t>
            </a:r>
            <a:r>
              <a:rPr lang="en-US" dirty="0" smtClean="0"/>
              <a:t>( For Designing)</a:t>
            </a:r>
          </a:p>
          <a:p>
            <a:r>
              <a:rPr lang="en-US" sz="3200" dirty="0" err="1" smtClean="0"/>
              <a:t>Datatables</a:t>
            </a:r>
            <a:r>
              <a:rPr lang="en-US" sz="3200" dirty="0"/>
              <a:t> </a:t>
            </a:r>
            <a:r>
              <a:rPr lang="en-US" dirty="0"/>
              <a:t>(To get advanced features for HTML </a:t>
            </a:r>
            <a:r>
              <a:rPr lang="en-US" dirty="0" smtClean="0"/>
              <a:t>tables )</a:t>
            </a:r>
          </a:p>
          <a:p>
            <a:r>
              <a:rPr lang="en-US" sz="3200" dirty="0" err="1" smtClean="0"/>
              <a:t>Fontawesome</a:t>
            </a:r>
            <a:r>
              <a:rPr lang="en-US" sz="3200" dirty="0" smtClean="0"/>
              <a:t> (</a:t>
            </a:r>
            <a:r>
              <a:rPr lang="en-US" dirty="0"/>
              <a:t>icon library</a:t>
            </a:r>
            <a:r>
              <a:rPr lang="en-US" sz="3200" dirty="0" smtClean="0"/>
              <a:t>)</a:t>
            </a:r>
          </a:p>
          <a:p>
            <a:r>
              <a:rPr lang="en-US" sz="3200" dirty="0" err="1" smtClean="0"/>
              <a:t>Jquery</a:t>
            </a:r>
            <a:r>
              <a:rPr lang="en-US" sz="3200" dirty="0" smtClean="0"/>
              <a:t>  (</a:t>
            </a:r>
            <a:r>
              <a:rPr lang="en-US" dirty="0"/>
              <a:t>feature-rich JavaScript library</a:t>
            </a:r>
            <a:r>
              <a:rPr lang="en-US" sz="3200" dirty="0" smtClean="0"/>
              <a:t>)</a:t>
            </a:r>
          </a:p>
          <a:p>
            <a:r>
              <a:rPr lang="en-US" sz="3200" dirty="0"/>
              <a:t>Sweetalert.js </a:t>
            </a:r>
            <a:r>
              <a:rPr lang="en-US" dirty="0"/>
              <a:t>(</a:t>
            </a:r>
            <a:r>
              <a:rPr lang="en-US" dirty="0" smtClean="0"/>
              <a:t>customizable JavaScript's </a:t>
            </a:r>
            <a:r>
              <a:rPr lang="en-US" dirty="0"/>
              <a:t>popup boxes.)</a:t>
            </a:r>
          </a:p>
        </p:txBody>
      </p:sp>
    </p:spTree>
    <p:extLst>
      <p:ext uri="{BB962C8B-B14F-4D97-AF65-F5344CB8AC3E}">
        <p14:creationId xmlns:p14="http://schemas.microsoft.com/office/powerpoint/2010/main" val="3028564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722" y="2263140"/>
            <a:ext cx="7762557" cy="2331720"/>
          </a:xfrm>
        </p:spPr>
        <p:txBody>
          <a:bodyPr>
            <a:noAutofit/>
          </a:bodyPr>
          <a:lstStyle/>
          <a:p>
            <a:r>
              <a:rPr lang="en-US" sz="16600" cap="none" dirty="0" smtClean="0">
                <a:latin typeface="French Script MT" panose="03020402040607040605" pitchFamily="66" charset="0"/>
              </a:rPr>
              <a:t>Thank you!</a:t>
            </a:r>
            <a:endParaRPr lang="en-US" sz="16600" cap="none" dirty="0">
              <a:latin typeface="French Script MT" panose="03020402040607040605" pitchFamily="66" charset="0"/>
            </a:endParaRPr>
          </a:p>
        </p:txBody>
      </p:sp>
      <p:sp>
        <p:nvSpPr>
          <p:cNvPr id="3" name="Content Placeholder 2"/>
          <p:cNvSpPr>
            <a:spLocks noGrp="1"/>
          </p:cNvSpPr>
          <p:nvPr>
            <p:ph idx="1"/>
          </p:nvPr>
        </p:nvSpPr>
        <p:spPr>
          <a:xfrm>
            <a:off x="7685403" y="5118417"/>
            <a:ext cx="3362008" cy="1465263"/>
          </a:xfrm>
        </p:spPr>
        <p:txBody>
          <a:bodyPr/>
          <a:lstStyle/>
          <a:p>
            <a:pPr>
              <a:lnSpc>
                <a:spcPct val="100000"/>
              </a:lnSpc>
            </a:pPr>
            <a:r>
              <a:rPr lang="en-US" dirty="0" err="1"/>
              <a:t>Megana</a:t>
            </a:r>
            <a:r>
              <a:rPr lang="en-US" dirty="0"/>
              <a:t> </a:t>
            </a:r>
            <a:r>
              <a:rPr lang="en-US" dirty="0" err="1" smtClean="0"/>
              <a:t>Ariyarathna</a:t>
            </a:r>
            <a:endParaRPr lang="en-US" dirty="0" smtClean="0"/>
          </a:p>
          <a:p>
            <a:pPr>
              <a:lnSpc>
                <a:spcPct val="100000"/>
              </a:lnSpc>
            </a:pPr>
            <a:r>
              <a:rPr lang="en-US" dirty="0" err="1"/>
              <a:t>Udara</a:t>
            </a:r>
            <a:r>
              <a:rPr lang="en-US" dirty="0"/>
              <a:t> </a:t>
            </a:r>
            <a:r>
              <a:rPr lang="en-US" dirty="0" err="1" smtClean="0"/>
              <a:t>Aththanayaka</a:t>
            </a:r>
            <a:endParaRPr lang="en-US" dirty="0"/>
          </a:p>
          <a:p>
            <a:pPr>
              <a:lnSpc>
                <a:spcPct val="100000"/>
              </a:lnSpc>
            </a:pPr>
            <a:r>
              <a:rPr lang="en-US" dirty="0" err="1"/>
              <a:t>Enosh</a:t>
            </a:r>
            <a:r>
              <a:rPr lang="en-US" dirty="0"/>
              <a:t> Rodrigo</a:t>
            </a:r>
          </a:p>
        </p:txBody>
      </p:sp>
    </p:spTree>
    <p:extLst>
      <p:ext uri="{BB962C8B-B14F-4D97-AF65-F5344CB8AC3E}">
        <p14:creationId xmlns:p14="http://schemas.microsoft.com/office/powerpoint/2010/main" val="303518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OBJECTIVES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Student Management System is a management information </a:t>
            </a:r>
            <a:r>
              <a:rPr lang="en-US" sz="2800" dirty="0" smtClean="0"/>
              <a:t>system for</a:t>
            </a:r>
            <a:r>
              <a:rPr lang="en-US" sz="2800" dirty="0"/>
              <a:t> education establishments to manage student data.​</a:t>
            </a:r>
          </a:p>
          <a:p>
            <a:pPr>
              <a:buFont typeface="Wingdings" panose="05000000000000000000" pitchFamily="2" charset="2"/>
              <a:buChar char="Ø"/>
            </a:pPr>
            <a:r>
              <a:rPr lang="en-US" sz="2800" dirty="0"/>
              <a:t>It provides capabilities for registering students in courses, Admitting students, tracking student information.​</a:t>
            </a:r>
          </a:p>
          <a:p>
            <a:pPr>
              <a:buFont typeface="Wingdings" panose="05000000000000000000" pitchFamily="2" charset="2"/>
              <a:buChar char="Ø"/>
            </a:pPr>
            <a:r>
              <a:rPr lang="en-US" sz="2800" dirty="0"/>
              <a:t>Ensure data integrity, privacy and security in an open – access environment</a:t>
            </a:r>
            <a:r>
              <a:rPr lang="en-US" sz="2800" dirty="0" smtClean="0"/>
              <a:t>.</a:t>
            </a:r>
            <a:endParaRPr lang="en-US" sz="2800" dirty="0"/>
          </a:p>
        </p:txBody>
      </p:sp>
    </p:spTree>
    <p:extLst>
      <p:ext uri="{BB962C8B-B14F-4D97-AF65-F5344CB8AC3E}">
        <p14:creationId xmlns:p14="http://schemas.microsoft.com/office/powerpoint/2010/main" val="275067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CATEGORY</a:t>
            </a:r>
            <a:endParaRPr lang="en-US" dirty="0"/>
          </a:p>
        </p:txBody>
      </p:sp>
      <p:sp>
        <p:nvSpPr>
          <p:cNvPr id="3" name="Content Placeholder 2"/>
          <p:cNvSpPr>
            <a:spLocks noGrp="1"/>
          </p:cNvSpPr>
          <p:nvPr>
            <p:ph idx="1"/>
          </p:nvPr>
        </p:nvSpPr>
        <p:spPr/>
        <p:txBody>
          <a:bodyPr>
            <a:normAutofit/>
          </a:bodyPr>
          <a:lstStyle/>
          <a:p>
            <a:r>
              <a:rPr lang="en-US" sz="2800" dirty="0"/>
              <a:t>It is a web-based application.​</a:t>
            </a:r>
          </a:p>
          <a:p>
            <a:r>
              <a:rPr lang="en-US" sz="2800" dirty="0"/>
              <a:t>Unlike traditional applications, it is accessible anytime, anywhere, via a PC with an internet connection.​</a:t>
            </a:r>
          </a:p>
          <a:p>
            <a:r>
              <a:rPr lang="en-US" sz="2800" dirty="0"/>
              <a:t>It need lower requirements on the end user system and simplified architecture.</a:t>
            </a:r>
            <a:r>
              <a:rPr lang="en-US" sz="2800" dirty="0" smtClean="0"/>
              <a:t>​</a:t>
            </a:r>
            <a:endParaRPr lang="en-US" sz="2800" dirty="0"/>
          </a:p>
        </p:txBody>
      </p:sp>
    </p:spTree>
    <p:extLst>
      <p:ext uri="{BB962C8B-B14F-4D97-AF65-F5344CB8AC3E}">
        <p14:creationId xmlns:p14="http://schemas.microsoft.com/office/powerpoint/2010/main" val="341010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a:t>
            </a:r>
            <a:r>
              <a:rPr lang="en-US" dirty="0" smtClean="0"/>
              <a:t>PLATFORMS</a:t>
            </a:r>
            <a:endParaRPr lang="en-US" dirty="0"/>
          </a:p>
        </p:txBody>
      </p:sp>
      <p:sp>
        <p:nvSpPr>
          <p:cNvPr id="3" name="Content Placeholder 2"/>
          <p:cNvSpPr>
            <a:spLocks noGrp="1"/>
          </p:cNvSpPr>
          <p:nvPr>
            <p:ph idx="1"/>
          </p:nvPr>
        </p:nvSpPr>
        <p:spPr/>
        <p:txBody>
          <a:bodyPr>
            <a:normAutofit/>
          </a:bodyPr>
          <a:lstStyle/>
          <a:p>
            <a:r>
              <a:rPr lang="en-US" sz="2800" dirty="0"/>
              <a:t>We have used PHP for </a:t>
            </a:r>
            <a:r>
              <a:rPr lang="en-US" sz="2800" dirty="0" smtClean="0"/>
              <a:t>back-end</a:t>
            </a:r>
            <a:r>
              <a:rPr lang="en-US" sz="2800" dirty="0"/>
              <a:t>, HTML, CSS and JavaScript for the front end of this project</a:t>
            </a:r>
          </a:p>
          <a:p>
            <a:r>
              <a:rPr lang="en-US" sz="2800" dirty="0"/>
              <a:t>For saving the data of students we have used </a:t>
            </a:r>
            <a:r>
              <a:rPr lang="en-US" sz="2800" dirty="0" smtClean="0"/>
              <a:t>MySQL </a:t>
            </a:r>
            <a:r>
              <a:rPr lang="en-US" sz="2800" dirty="0"/>
              <a:t>database.</a:t>
            </a:r>
          </a:p>
          <a:p>
            <a:r>
              <a:rPr lang="en-US" sz="2800" dirty="0"/>
              <a:t>The entire website executes on the XAMPP server.</a:t>
            </a:r>
          </a:p>
          <a:p>
            <a:r>
              <a:rPr lang="en-US" sz="2800" dirty="0"/>
              <a:t>To access the website we can use any type of web browser</a:t>
            </a:r>
            <a:r>
              <a:rPr lang="en-US" sz="2800" dirty="0" smtClean="0"/>
              <a:t>.</a:t>
            </a:r>
            <a:endParaRPr lang="en-US" sz="2800" dirty="0"/>
          </a:p>
        </p:txBody>
      </p:sp>
    </p:spTree>
    <p:extLst>
      <p:ext uri="{BB962C8B-B14F-4D97-AF65-F5344CB8AC3E}">
        <p14:creationId xmlns:p14="http://schemas.microsoft.com/office/powerpoint/2010/main" val="429492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a:t>
            </a:r>
            <a:r>
              <a:rPr lang="en-US" dirty="0" smtClean="0"/>
              <a:t>REQUIRMENENTS</a:t>
            </a:r>
            <a:endParaRPr lang="en-US" dirty="0"/>
          </a:p>
        </p:txBody>
      </p:sp>
      <p:sp>
        <p:nvSpPr>
          <p:cNvPr id="4" name="Content Placeholder 3"/>
          <p:cNvSpPr>
            <a:spLocks noGrp="1"/>
          </p:cNvSpPr>
          <p:nvPr>
            <p:ph sz="half" idx="1"/>
          </p:nvPr>
        </p:nvSpPr>
        <p:spPr/>
        <p:txBody>
          <a:bodyPr>
            <a:normAutofit/>
          </a:bodyPr>
          <a:lstStyle/>
          <a:p>
            <a:pPr marL="457200" indent="-457200">
              <a:buFont typeface="+mj-lt"/>
              <a:buAutoNum type="arabicPeriod"/>
            </a:pPr>
            <a:r>
              <a:rPr lang="en-US" dirty="0" smtClean="0"/>
              <a:t>Offline Version</a:t>
            </a:r>
          </a:p>
          <a:p>
            <a:pPr lvl="1"/>
            <a:r>
              <a:rPr lang="en-US" sz="2400" dirty="0" smtClean="0"/>
              <a:t>Web browser</a:t>
            </a:r>
          </a:p>
          <a:p>
            <a:pPr lvl="2">
              <a:lnSpc>
                <a:spcPct val="100000"/>
              </a:lnSpc>
            </a:pPr>
            <a:r>
              <a:rPr lang="en-US" sz="1600" dirty="0"/>
              <a:t>Google </a:t>
            </a:r>
            <a:r>
              <a:rPr lang="en-US" sz="1600" dirty="0" smtClean="0"/>
              <a:t>Chrome</a:t>
            </a:r>
          </a:p>
          <a:p>
            <a:pPr lvl="2">
              <a:lnSpc>
                <a:spcPct val="100000"/>
              </a:lnSpc>
            </a:pPr>
            <a:r>
              <a:rPr lang="en-US" sz="1600" dirty="0" smtClean="0"/>
              <a:t>Firefox</a:t>
            </a:r>
          </a:p>
          <a:p>
            <a:pPr lvl="2">
              <a:lnSpc>
                <a:spcPct val="100000"/>
              </a:lnSpc>
            </a:pPr>
            <a:r>
              <a:rPr lang="en-US" sz="1600" dirty="0" smtClean="0"/>
              <a:t>Internet </a:t>
            </a:r>
            <a:r>
              <a:rPr lang="en-US" sz="1600" dirty="0"/>
              <a:t>Explorer </a:t>
            </a:r>
            <a:endParaRPr lang="en-US" sz="1600" dirty="0" smtClean="0"/>
          </a:p>
          <a:p>
            <a:pPr lvl="1">
              <a:lnSpc>
                <a:spcPct val="100000"/>
              </a:lnSpc>
            </a:pPr>
            <a:r>
              <a:rPr lang="en-US" sz="1800" dirty="0"/>
              <a:t>System </a:t>
            </a:r>
            <a:r>
              <a:rPr lang="en-US" sz="1800" dirty="0" smtClean="0"/>
              <a:t>Requirement</a:t>
            </a:r>
          </a:p>
          <a:p>
            <a:pPr lvl="2">
              <a:lnSpc>
                <a:spcPct val="100000"/>
              </a:lnSpc>
            </a:pPr>
            <a:r>
              <a:rPr lang="en-US" sz="1600" dirty="0"/>
              <a:t>OS : Windows </a:t>
            </a:r>
            <a:r>
              <a:rPr lang="en-US" sz="1600" dirty="0" smtClean="0"/>
              <a:t>7/8/8.1/10</a:t>
            </a:r>
          </a:p>
          <a:p>
            <a:pPr lvl="2">
              <a:lnSpc>
                <a:spcPct val="100000"/>
              </a:lnSpc>
            </a:pPr>
            <a:r>
              <a:rPr lang="en-US" sz="1600" dirty="0"/>
              <a:t>RAM :  2 </a:t>
            </a:r>
            <a:r>
              <a:rPr lang="en-US" sz="1600" dirty="0" smtClean="0"/>
              <a:t>GB</a:t>
            </a:r>
          </a:p>
          <a:p>
            <a:pPr lvl="2">
              <a:lnSpc>
                <a:spcPct val="100000"/>
              </a:lnSpc>
            </a:pPr>
            <a:r>
              <a:rPr lang="en-US" sz="1600" dirty="0" smtClean="0"/>
              <a:t>HDD : </a:t>
            </a:r>
            <a:r>
              <a:rPr lang="en-US" sz="1600" dirty="0"/>
              <a:t>250 </a:t>
            </a:r>
            <a:r>
              <a:rPr lang="en-US" sz="1600" dirty="0" smtClean="0"/>
              <a:t>MB</a:t>
            </a:r>
          </a:p>
          <a:p>
            <a:pPr lvl="2">
              <a:lnSpc>
                <a:spcPct val="100000"/>
              </a:lnSpc>
            </a:pPr>
            <a:r>
              <a:rPr lang="en-US" sz="1600" dirty="0" smtClean="0"/>
              <a:t>Processor </a:t>
            </a:r>
            <a:r>
              <a:rPr lang="en-US" sz="1600" dirty="0"/>
              <a:t>: Intel </a:t>
            </a:r>
            <a:r>
              <a:rPr lang="en-US" sz="1600" dirty="0" smtClean="0"/>
              <a:t>Dual </a:t>
            </a:r>
            <a:r>
              <a:rPr lang="en-US" sz="1600" dirty="0"/>
              <a:t>Core </a:t>
            </a:r>
            <a:r>
              <a:rPr lang="en-US" sz="1600" dirty="0" smtClean="0"/>
              <a:t>or </a:t>
            </a:r>
            <a:r>
              <a:rPr lang="en-US" sz="1600" dirty="0"/>
              <a:t>higher</a:t>
            </a:r>
          </a:p>
        </p:txBody>
      </p:sp>
      <p:sp>
        <p:nvSpPr>
          <p:cNvPr id="5" name="Content Placeholder 4"/>
          <p:cNvSpPr>
            <a:spLocks noGrp="1"/>
          </p:cNvSpPr>
          <p:nvPr>
            <p:ph sz="half" idx="2"/>
          </p:nvPr>
        </p:nvSpPr>
        <p:spPr/>
        <p:txBody>
          <a:bodyPr>
            <a:normAutofit/>
          </a:bodyPr>
          <a:lstStyle/>
          <a:p>
            <a:pPr marL="457200" indent="-457200">
              <a:buFont typeface="+mj-lt"/>
              <a:buAutoNum type="arabicPeriod" startAt="2"/>
            </a:pPr>
            <a:r>
              <a:rPr lang="en-US" dirty="0"/>
              <a:t>Web Based </a:t>
            </a:r>
            <a:r>
              <a:rPr lang="en-US" dirty="0" smtClean="0"/>
              <a:t>Version</a:t>
            </a:r>
          </a:p>
          <a:p>
            <a:pPr lvl="1"/>
            <a:r>
              <a:rPr lang="en-US" sz="2400" dirty="0"/>
              <a:t>Web browser</a:t>
            </a:r>
          </a:p>
          <a:p>
            <a:pPr lvl="2"/>
            <a:r>
              <a:rPr lang="en-US" sz="2000" dirty="0"/>
              <a:t>Google Chrome</a:t>
            </a:r>
          </a:p>
          <a:p>
            <a:pPr lvl="2"/>
            <a:r>
              <a:rPr lang="en-US" sz="2000" dirty="0"/>
              <a:t>Firefox</a:t>
            </a:r>
          </a:p>
          <a:p>
            <a:pPr lvl="2"/>
            <a:r>
              <a:rPr lang="en-US" sz="2000" dirty="0"/>
              <a:t>Internet Explorer </a:t>
            </a:r>
          </a:p>
          <a:p>
            <a:pPr lvl="1"/>
            <a:r>
              <a:rPr lang="en-US" dirty="0"/>
              <a:t>Internet Connection with good speed.</a:t>
            </a:r>
          </a:p>
          <a:p>
            <a:endParaRPr lang="en-US" dirty="0"/>
          </a:p>
        </p:txBody>
      </p:sp>
    </p:spTree>
    <p:extLst>
      <p:ext uri="{BB962C8B-B14F-4D97-AF65-F5344CB8AC3E}">
        <p14:creationId xmlns:p14="http://schemas.microsoft.com/office/powerpoint/2010/main" val="301603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1" y="2689715"/>
            <a:ext cx="9905998" cy="1478570"/>
          </a:xfrm>
        </p:spPr>
        <p:txBody>
          <a:bodyPr/>
          <a:lstStyle/>
          <a:p>
            <a:pPr algn="ctr"/>
            <a:r>
              <a:rPr lang="en-US" dirty="0"/>
              <a:t>SYSTEM </a:t>
            </a:r>
            <a:r>
              <a:rPr lang="en-US" dirty="0" smtClean="0"/>
              <a:t>DESIGNS</a:t>
            </a:r>
            <a:endParaRPr lang="en-US" dirty="0"/>
          </a:p>
        </p:txBody>
      </p:sp>
    </p:spTree>
    <p:extLst>
      <p:ext uri="{BB962C8B-B14F-4D97-AF65-F5344CB8AC3E}">
        <p14:creationId xmlns:p14="http://schemas.microsoft.com/office/powerpoint/2010/main" val="203249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7353" y="3167390"/>
            <a:ext cx="2071914" cy="523220"/>
          </a:xfrm>
          <a:prstGeom prst="rect">
            <a:avLst/>
          </a:prstGeom>
        </p:spPr>
        <p:txBody>
          <a:bodyPr wrap="none">
            <a:spAutoFit/>
          </a:bodyPr>
          <a:lstStyle/>
          <a:p>
            <a:r>
              <a:rPr lang="en-US" sz="2800" dirty="0"/>
              <a:t>ER DIAGRAM</a:t>
            </a:r>
          </a:p>
        </p:txBody>
      </p:sp>
      <p:pic>
        <p:nvPicPr>
          <p:cNvPr id="5" name="Picture 4" descr="Untitled Diagram.jpg"/>
          <p:cNvPicPr>
            <a:picLocks noChangeAspect="1"/>
          </p:cNvPicPr>
          <p:nvPr/>
        </p:nvPicPr>
        <p:blipFill>
          <a:blip r:embed="rId2" cstate="print"/>
          <a:stretch>
            <a:fillRect/>
          </a:stretch>
        </p:blipFill>
        <p:spPr>
          <a:xfrm>
            <a:off x="2805596" y="47745"/>
            <a:ext cx="6580808" cy="6762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509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473</Words>
  <Application>Microsoft Office PowerPoint</Application>
  <PresentationFormat>Widescreen</PresentationFormat>
  <Paragraphs>105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맑은 고딕</vt:lpstr>
      <vt:lpstr>Arial</vt:lpstr>
      <vt:lpstr>French Script MT</vt:lpstr>
      <vt:lpstr>Ink Free</vt:lpstr>
      <vt:lpstr>Trebuchet MS</vt:lpstr>
      <vt:lpstr>Tw Cen MT</vt:lpstr>
      <vt:lpstr>Wingdings</vt:lpstr>
      <vt:lpstr>Circuit</vt:lpstr>
      <vt:lpstr>STUDENT MANAGEMENT SYSTEM</vt:lpstr>
      <vt:lpstr>INTRODUCTION</vt:lpstr>
      <vt:lpstr>PowerPoint Presentation</vt:lpstr>
      <vt:lpstr>OUR OBJECTIVES</vt:lpstr>
      <vt:lpstr>PROJECT CATEGORY</vt:lpstr>
      <vt:lpstr>TOOLS AND PLATFORMS</vt:lpstr>
      <vt:lpstr>HARDWARE AND SOFTWARE REQUIRMENENTS</vt:lpstr>
      <vt:lpstr>SYSTEM DESIGNS</vt:lpstr>
      <vt:lpstr>PowerPoint Presentation</vt:lpstr>
      <vt:lpstr>PowerPoint Presentation</vt:lpstr>
      <vt:lpstr>the project flow</vt:lpstr>
      <vt:lpstr>system installation</vt:lpstr>
      <vt:lpstr>Download From GIthub</vt:lpstr>
      <vt:lpstr>PowerPoint Presentation</vt:lpstr>
      <vt:lpstr>PowerPoint Presentation</vt:lpstr>
      <vt:lpstr>PowerPoint Presentation</vt:lpstr>
      <vt:lpstr>System coding explanation</vt:lpstr>
      <vt:lpstr>Login Interface</vt:lpstr>
      <vt:lpstr>Login Coding</vt:lpstr>
      <vt:lpstr>Login Coding</vt:lpstr>
      <vt:lpstr>Login Coding</vt:lpstr>
      <vt:lpstr>Dashboard</vt:lpstr>
      <vt:lpstr>Dashboard</vt:lpstr>
      <vt:lpstr>Dashboard</vt:lpstr>
      <vt:lpstr>Manage Department</vt:lpstr>
      <vt:lpstr>Manage Department</vt:lpstr>
      <vt:lpstr>Manage Department</vt:lpstr>
      <vt:lpstr>additional function</vt:lpstr>
      <vt:lpstr>We use this function for sending the username and password. Because we cannot give a username and password. Physically, it is not practical.</vt:lpstr>
      <vt:lpstr>dependency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Windows User</dc:creator>
  <cp:lastModifiedBy>Windows User</cp:lastModifiedBy>
  <cp:revision>14</cp:revision>
  <dcterms:created xsi:type="dcterms:W3CDTF">2023-01-15T19:18:03Z</dcterms:created>
  <dcterms:modified xsi:type="dcterms:W3CDTF">2023-01-15T21:19:56Z</dcterms:modified>
</cp:coreProperties>
</file>