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6" r:id="rId5"/>
    <p:sldId id="263" r:id="rId6"/>
    <p:sldId id="260" r:id="rId7"/>
    <p:sldId id="259" r:id="rId8"/>
    <p:sldId id="265" r:id="rId9"/>
    <p:sldId id="262"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8F1EC5-C095-412E-9015-BFE53C097F31}" v="16" dt="2025-10-05T09:00:14.780"/>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amanchili Dinesh" userId="6a664897b46ff2ff" providerId="LiveId" clId="{2068BA7D-978F-4C92-BCFC-408895B9065E}"/>
    <pc:docChg chg="undo custSel addSld modSld">
      <pc:chgData name="Yalamanchili Dinesh" userId="6a664897b46ff2ff" providerId="LiveId" clId="{2068BA7D-978F-4C92-BCFC-408895B9065E}" dt="2025-10-05T10:17:13.555" v="484" actId="20577"/>
      <pc:docMkLst>
        <pc:docMk/>
      </pc:docMkLst>
      <pc:sldChg chg="addSp delSp modSp mod delAnim modAnim">
        <pc:chgData name="Yalamanchili Dinesh" userId="6a664897b46ff2ff" providerId="LiveId" clId="{2068BA7D-978F-4C92-BCFC-408895B9065E}" dt="2025-10-05T09:00:32.959" v="446" actId="14100"/>
        <pc:sldMkLst>
          <pc:docMk/>
          <pc:sldMk cId="649315621" sldId="256"/>
        </pc:sldMkLst>
        <pc:picChg chg="add del mod">
          <ac:chgData name="Yalamanchili Dinesh" userId="6a664897b46ff2ff" providerId="LiveId" clId="{2068BA7D-978F-4C92-BCFC-408895B9065E}" dt="2025-10-05T09:00:00.433" v="441" actId="478"/>
          <ac:picMkLst>
            <pc:docMk/>
            <pc:sldMk cId="649315621" sldId="256"/>
            <ac:picMk id="2" creationId="{663804D7-6ABA-D23D-5778-18601BE5BCAE}"/>
          </ac:picMkLst>
        </pc:picChg>
        <pc:picChg chg="add mod">
          <ac:chgData name="Yalamanchili Dinesh" userId="6a664897b46ff2ff" providerId="LiveId" clId="{2068BA7D-978F-4C92-BCFC-408895B9065E}" dt="2025-10-05T09:00:32.959" v="446" actId="14100"/>
          <ac:picMkLst>
            <pc:docMk/>
            <pc:sldMk cId="649315621" sldId="256"/>
            <ac:picMk id="3" creationId="{038207DB-59C0-FE8C-B0C4-A7FEE7311884}"/>
          </ac:picMkLst>
        </pc:picChg>
        <pc:picChg chg="del">
          <ac:chgData name="Yalamanchili Dinesh" userId="6a664897b46ff2ff" providerId="LiveId" clId="{2068BA7D-978F-4C92-BCFC-408895B9065E}" dt="2025-10-05T04:54:44.673" v="74" actId="478"/>
          <ac:picMkLst>
            <pc:docMk/>
            <pc:sldMk cId="649315621" sldId="256"/>
            <ac:picMk id="9" creationId="{FF8DA057-BA77-E25A-EDF8-AC44D2E26B0E}"/>
          </ac:picMkLst>
        </pc:picChg>
      </pc:sldChg>
      <pc:sldChg chg="modSp mod">
        <pc:chgData name="Yalamanchili Dinesh" userId="6a664897b46ff2ff" providerId="LiveId" clId="{2068BA7D-978F-4C92-BCFC-408895B9065E}" dt="2025-10-05T10:17:13.555" v="484" actId="20577"/>
        <pc:sldMkLst>
          <pc:docMk/>
          <pc:sldMk cId="1253284748" sldId="262"/>
        </pc:sldMkLst>
        <pc:spChg chg="mod">
          <ac:chgData name="Yalamanchili Dinesh" userId="6a664897b46ff2ff" providerId="LiveId" clId="{2068BA7D-978F-4C92-BCFC-408895B9065E}" dt="2025-10-05T10:17:13.555" v="484" actId="20577"/>
          <ac:spMkLst>
            <pc:docMk/>
            <pc:sldMk cId="1253284748" sldId="262"/>
            <ac:spMk id="36" creationId="{55F7B8AB-6163-DCC5-8633-F22129F13E29}"/>
          </ac:spMkLst>
        </pc:spChg>
      </pc:sldChg>
      <pc:sldChg chg="modSp mod">
        <pc:chgData name="Yalamanchili Dinesh" userId="6a664897b46ff2ff" providerId="LiveId" clId="{2068BA7D-978F-4C92-BCFC-408895B9065E}" dt="2025-10-05T09:08:09.708" v="457" actId="20577"/>
        <pc:sldMkLst>
          <pc:docMk/>
          <pc:sldMk cId="0" sldId="265"/>
        </pc:sldMkLst>
        <pc:spChg chg="mod">
          <ac:chgData name="Yalamanchili Dinesh" userId="6a664897b46ff2ff" providerId="LiveId" clId="{2068BA7D-978F-4C92-BCFC-408895B9065E}" dt="2025-10-05T09:08:09.708" v="457" actId="20577"/>
          <ac:spMkLst>
            <pc:docMk/>
            <pc:sldMk cId="0" sldId="265"/>
            <ac:spMk id="2" creationId="{00000000-0000-0000-0000-000000000000}"/>
          </ac:spMkLst>
        </pc:spChg>
      </pc:sldChg>
      <pc:sldChg chg="addSp delSp modSp new mod modTransition setBg modAnim">
        <pc:chgData name="Yalamanchili Dinesh" userId="6a664897b46ff2ff" providerId="LiveId" clId="{2068BA7D-978F-4C92-BCFC-408895B9065E}" dt="2025-10-05T04:08:40.081" v="70"/>
        <pc:sldMkLst>
          <pc:docMk/>
          <pc:sldMk cId="323160665" sldId="267"/>
        </pc:sldMkLst>
        <pc:spChg chg="del">
          <ac:chgData name="Yalamanchili Dinesh" userId="6a664897b46ff2ff" providerId="LiveId" clId="{2068BA7D-978F-4C92-BCFC-408895B9065E}" dt="2025-10-05T04:00:00.344" v="1" actId="478"/>
          <ac:spMkLst>
            <pc:docMk/>
            <pc:sldMk cId="323160665" sldId="267"/>
            <ac:spMk id="2" creationId="{58E72280-67CD-3998-34F3-DA52E6CADBCB}"/>
          </ac:spMkLst>
        </pc:spChg>
        <pc:spChg chg="del">
          <ac:chgData name="Yalamanchili Dinesh" userId="6a664897b46ff2ff" providerId="LiveId" clId="{2068BA7D-978F-4C92-BCFC-408895B9065E}" dt="2025-10-05T04:00:03.194" v="2" actId="478"/>
          <ac:spMkLst>
            <pc:docMk/>
            <pc:sldMk cId="323160665" sldId="267"/>
            <ac:spMk id="3" creationId="{8232CE0A-8727-A348-33E5-D24F730BE302}"/>
          </ac:spMkLst>
        </pc:spChg>
        <pc:spChg chg="add mod">
          <ac:chgData name="Yalamanchili Dinesh" userId="6a664897b46ff2ff" providerId="LiveId" clId="{2068BA7D-978F-4C92-BCFC-408895B9065E}" dt="2025-10-05T04:05:23.935" v="65" actId="20577"/>
          <ac:spMkLst>
            <pc:docMk/>
            <pc:sldMk cId="323160665" sldId="267"/>
            <ac:spMk id="5" creationId="{43F18B26-B615-425D-CD19-38D89ABB6BFA}"/>
          </ac:spMkLst>
        </pc:spChg>
        <pc:spChg chg="add del">
          <ac:chgData name="Yalamanchili Dinesh" userId="6a664897b46ff2ff" providerId="LiveId" clId="{2068BA7D-978F-4C92-BCFC-408895B9065E}" dt="2025-10-05T04:04:26.483" v="30" actId="26606"/>
          <ac:spMkLst>
            <pc:docMk/>
            <pc:sldMk cId="323160665" sldId="267"/>
            <ac:spMk id="11" creationId="{AE3A741D-C19B-960A-5803-1C5887147820}"/>
          </ac:spMkLst>
        </pc:spChg>
        <pc:spChg chg="add del">
          <ac:chgData name="Yalamanchili Dinesh" userId="6a664897b46ff2ff" providerId="LiveId" clId="{2068BA7D-978F-4C92-BCFC-408895B9065E}" dt="2025-10-05T04:04:26.483" v="30" actId="26606"/>
          <ac:spMkLst>
            <pc:docMk/>
            <pc:sldMk cId="323160665" sldId="267"/>
            <ac:spMk id="13" creationId="{DC39DE25-0E4E-0AA7-0932-1D78C2372786}"/>
          </ac:spMkLst>
        </pc:spChg>
        <pc:spChg chg="add del">
          <ac:chgData name="Yalamanchili Dinesh" userId="6a664897b46ff2ff" providerId="LiveId" clId="{2068BA7D-978F-4C92-BCFC-408895B9065E}" dt="2025-10-05T04:04:26.483" v="30" actId="26606"/>
          <ac:spMkLst>
            <pc:docMk/>
            <pc:sldMk cId="323160665" sldId="267"/>
            <ac:spMk id="15" creationId="{8D6EA299-0840-6DEA-E670-C49AEBC87E89}"/>
          </ac:spMkLst>
        </pc:spChg>
        <pc:spChg chg="add">
          <ac:chgData name="Yalamanchili Dinesh" userId="6a664897b46ff2ff" providerId="LiveId" clId="{2068BA7D-978F-4C92-BCFC-408895B9065E}" dt="2025-10-05T04:04:26.483" v="30" actId="26606"/>
          <ac:spMkLst>
            <pc:docMk/>
            <pc:sldMk cId="323160665" sldId="267"/>
            <ac:spMk id="20" creationId="{3ECBE1F1-D69B-4AFA-ABD5-8E41720EF6DE}"/>
          </ac:spMkLst>
        </pc:spChg>
        <pc:spChg chg="add">
          <ac:chgData name="Yalamanchili Dinesh" userId="6a664897b46ff2ff" providerId="LiveId" clId="{2068BA7D-978F-4C92-BCFC-408895B9065E}" dt="2025-10-05T04:04:26.483" v="30" actId="26606"/>
          <ac:spMkLst>
            <pc:docMk/>
            <pc:sldMk cId="323160665" sldId="267"/>
            <ac:spMk id="22" creationId="{603A6265-E10C-4B85-9C20-E75FCAF9CC63}"/>
          </ac:spMkLst>
        </pc:spChg>
        <pc:picChg chg="add mod">
          <ac:chgData name="Yalamanchili Dinesh" userId="6a664897b46ff2ff" providerId="LiveId" clId="{2068BA7D-978F-4C92-BCFC-408895B9065E}" dt="2025-10-05T04:04:26.483" v="30" actId="26606"/>
          <ac:picMkLst>
            <pc:docMk/>
            <pc:sldMk cId="323160665" sldId="267"/>
            <ac:picMk id="7" creationId="{5BB49262-CD91-8885-AFE3-3BDE736BADF4}"/>
          </ac:picMkLst>
        </pc:picChg>
      </pc:sldChg>
      <pc:sldChg chg="addSp delSp modSp new mod modTransition">
        <pc:chgData name="Yalamanchili Dinesh" userId="6a664897b46ff2ff" providerId="LiveId" clId="{2068BA7D-978F-4C92-BCFC-408895B9065E}" dt="2025-10-05T05:26:26.461" v="432"/>
        <pc:sldMkLst>
          <pc:docMk/>
          <pc:sldMk cId="2342909100" sldId="268"/>
        </pc:sldMkLst>
        <pc:spChg chg="del">
          <ac:chgData name="Yalamanchili Dinesh" userId="6a664897b46ff2ff" providerId="LiveId" clId="{2068BA7D-978F-4C92-BCFC-408895B9065E}" dt="2025-10-05T04:08:48.054" v="72" actId="478"/>
          <ac:spMkLst>
            <pc:docMk/>
            <pc:sldMk cId="2342909100" sldId="268"/>
            <ac:spMk id="2" creationId="{AD2318C5-5880-9265-47E1-22692983156F}"/>
          </ac:spMkLst>
        </pc:spChg>
        <pc:spChg chg="del">
          <ac:chgData name="Yalamanchili Dinesh" userId="6a664897b46ff2ff" providerId="LiveId" clId="{2068BA7D-978F-4C92-BCFC-408895B9065E}" dt="2025-10-05T04:08:50.487" v="73" actId="478"/>
          <ac:spMkLst>
            <pc:docMk/>
            <pc:sldMk cId="2342909100" sldId="268"/>
            <ac:spMk id="3" creationId="{77C6AD05-98B7-5984-A4D5-8111C1D1DBA5}"/>
          </ac:spMkLst>
        </pc:spChg>
        <pc:spChg chg="add mod">
          <ac:chgData name="Yalamanchili Dinesh" userId="6a664897b46ff2ff" providerId="LiveId" clId="{2068BA7D-978F-4C92-BCFC-408895B9065E}" dt="2025-10-05T05:24:47.759" v="428" actId="33524"/>
          <ac:spMkLst>
            <pc:docMk/>
            <pc:sldMk cId="2342909100" sldId="268"/>
            <ac:spMk id="5" creationId="{1837AE1B-D9EE-9421-71A6-44C0EC0BF606}"/>
          </ac:spMkLst>
        </pc:spChg>
      </pc:sldChg>
      <pc:sldChg chg="addSp delSp modSp new mod modTransition setBg">
        <pc:chgData name="Yalamanchili Dinesh" userId="6a664897b46ff2ff" providerId="LiveId" clId="{2068BA7D-978F-4C92-BCFC-408895B9065E}" dt="2025-10-05T05:37:42.905" v="440" actId="26606"/>
        <pc:sldMkLst>
          <pc:docMk/>
          <pc:sldMk cId="3800365637" sldId="269"/>
        </pc:sldMkLst>
        <pc:spChg chg="del">
          <ac:chgData name="Yalamanchili Dinesh" userId="6a664897b46ff2ff" providerId="LiveId" clId="{2068BA7D-978F-4C92-BCFC-408895B9065E}" dt="2025-10-05T05:27:45.742" v="434" actId="478"/>
          <ac:spMkLst>
            <pc:docMk/>
            <pc:sldMk cId="3800365637" sldId="269"/>
            <ac:spMk id="2" creationId="{E54AE88C-2F2B-E3A0-85B6-F9507BE3DAC3}"/>
          </ac:spMkLst>
        </pc:spChg>
        <pc:spChg chg="del">
          <ac:chgData name="Yalamanchili Dinesh" userId="6a664897b46ff2ff" providerId="LiveId" clId="{2068BA7D-978F-4C92-BCFC-408895B9065E}" dt="2025-10-05T05:27:47.559" v="435" actId="478"/>
          <ac:spMkLst>
            <pc:docMk/>
            <pc:sldMk cId="3800365637" sldId="269"/>
            <ac:spMk id="3" creationId="{B9DF7314-80CF-A98F-448C-CAAE93195CE1}"/>
          </ac:spMkLst>
        </pc:spChg>
        <pc:spChg chg="add del">
          <ac:chgData name="Yalamanchili Dinesh" userId="6a664897b46ff2ff" providerId="LiveId" clId="{2068BA7D-978F-4C92-BCFC-408895B9065E}" dt="2025-10-05T05:37:42.905" v="440" actId="26606"/>
          <ac:spMkLst>
            <pc:docMk/>
            <pc:sldMk cId="3800365637" sldId="269"/>
            <ac:spMk id="1033" creationId="{B527B32F-07F3-4C94-B09B-8C8F310F0D56}"/>
          </ac:spMkLst>
        </pc:spChg>
        <pc:spChg chg="add del">
          <ac:chgData name="Yalamanchili Dinesh" userId="6a664897b46ff2ff" providerId="LiveId" clId="{2068BA7D-978F-4C92-BCFC-408895B9065E}" dt="2025-10-05T05:37:42.905" v="440" actId="26606"/>
          <ac:spMkLst>
            <pc:docMk/>
            <pc:sldMk cId="3800365637" sldId="269"/>
            <ac:spMk id="1035" creationId="{7F41D4CC-403D-465E-9223-3277868A5D9E}"/>
          </ac:spMkLst>
        </pc:spChg>
        <pc:spChg chg="add del">
          <ac:chgData name="Yalamanchili Dinesh" userId="6a664897b46ff2ff" providerId="LiveId" clId="{2068BA7D-978F-4C92-BCFC-408895B9065E}" dt="2025-10-05T05:37:42.905" v="440" actId="26606"/>
          <ac:spMkLst>
            <pc:docMk/>
            <pc:sldMk cId="3800365637" sldId="269"/>
            <ac:spMk id="1037" creationId="{3DC4C688-715E-4A31-AB90-6A5752887D8A}"/>
          </ac:spMkLst>
        </pc:spChg>
        <pc:picChg chg="add mod">
          <ac:chgData name="Yalamanchili Dinesh" userId="6a664897b46ff2ff" providerId="LiveId" clId="{2068BA7D-978F-4C92-BCFC-408895B9065E}" dt="2025-10-05T05:37:42.905" v="440" actId="26606"/>
          <ac:picMkLst>
            <pc:docMk/>
            <pc:sldMk cId="3800365637" sldId="269"/>
            <ac:picMk id="1026" creationId="{57E17D38-64CB-F143-7E12-50A6D8AF87D1}"/>
          </ac:picMkLst>
        </pc:picChg>
        <pc:picChg chg="add mod">
          <ac:chgData name="Yalamanchili Dinesh" userId="6a664897b46ff2ff" providerId="LiveId" clId="{2068BA7D-978F-4C92-BCFC-408895B9065E}" dt="2025-10-05T05:37:42.905" v="440" actId="26606"/>
          <ac:picMkLst>
            <pc:docMk/>
            <pc:sldMk cId="3800365637" sldId="269"/>
            <ac:picMk id="1028" creationId="{40C6690A-7AC5-0F25-6A9D-CA5D0E39C2D7}"/>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D8304B-C8F8-4B9F-A476-7858F927B37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4D51873-7B87-46B3-B98C-593110ED30B1}">
      <dgm:prSet custT="1"/>
      <dgm:spPr/>
      <dgm:t>
        <a:bodyPr/>
        <a:lstStyle/>
        <a:p>
          <a:r>
            <a:rPr lang="en-US" sz="1400"/>
            <a:t>🎯 </a:t>
          </a:r>
          <a:r>
            <a:rPr lang="en-US" sz="1400" b="1"/>
            <a:t>The Core Problem:</a:t>
          </a:r>
          <a:br>
            <a:rPr lang="en-US" sz="1400"/>
          </a:br>
          <a:r>
            <a:rPr lang="en-US" sz="1400"/>
            <a:t>Farmers, governments, and policymakers lack an </a:t>
          </a:r>
          <a:r>
            <a:rPr lang="en-US" sz="1400" b="1"/>
            <a:t>integrated, real-time system</a:t>
          </a:r>
          <a:r>
            <a:rPr lang="en-US" sz="1400"/>
            <a:t> that connects </a:t>
          </a:r>
          <a:r>
            <a:rPr lang="en-US" sz="1400" b="1"/>
            <a:t>satellite observations</a:t>
          </a:r>
          <a:r>
            <a:rPr lang="en-US" sz="1400"/>
            <a:t>, </a:t>
          </a:r>
          <a:r>
            <a:rPr lang="en-US" sz="1400" b="1"/>
            <a:t>IoT sensor data</a:t>
          </a:r>
          <a:r>
            <a:rPr lang="en-US" sz="1400"/>
            <a:t>, and </a:t>
          </a:r>
          <a:r>
            <a:rPr lang="en-US" sz="1400" b="1"/>
            <a:t>AI analytics</a:t>
          </a:r>
          <a:r>
            <a:rPr lang="en-US" sz="1400"/>
            <a:t> to make agriculture more </a:t>
          </a:r>
          <a:r>
            <a:rPr lang="en-US" sz="1400" b="1"/>
            <a:t>efficient, sustainable, and profitable.</a:t>
          </a:r>
          <a:endParaRPr lang="en-US" sz="1400"/>
        </a:p>
      </dgm:t>
    </dgm:pt>
    <dgm:pt modelId="{56C4FC42-344D-46A2-B490-11EA622273F0}" type="parTrans" cxnId="{E4335779-638A-4BD8-854D-BFE7AC29A1FD}">
      <dgm:prSet/>
      <dgm:spPr/>
      <dgm:t>
        <a:bodyPr/>
        <a:lstStyle/>
        <a:p>
          <a:endParaRPr lang="en-US"/>
        </a:p>
      </dgm:t>
    </dgm:pt>
    <dgm:pt modelId="{63EA9BE6-4361-4F16-A082-03BAA600FA6D}" type="sibTrans" cxnId="{E4335779-638A-4BD8-854D-BFE7AC29A1FD}">
      <dgm:prSet/>
      <dgm:spPr/>
      <dgm:t>
        <a:bodyPr/>
        <a:lstStyle/>
        <a:p>
          <a:endParaRPr lang="en-US"/>
        </a:p>
      </dgm:t>
    </dgm:pt>
    <dgm:pt modelId="{C5D9C88A-A838-454C-A7D3-A5854CD5FC91}">
      <dgm:prSet custT="1"/>
      <dgm:spPr/>
      <dgm:t>
        <a:bodyPr/>
        <a:lstStyle/>
        <a:p>
          <a:r>
            <a:rPr lang="en-US" sz="1400"/>
            <a:t>💡 </a:t>
          </a:r>
          <a:r>
            <a:rPr lang="en-US" sz="1400" b="1"/>
            <a:t>Why NASA:</a:t>
          </a:r>
          <a:br>
            <a:rPr lang="en-US" sz="1400"/>
          </a:br>
          <a:r>
            <a:rPr lang="en-US" sz="1400"/>
            <a:t>NASA’s Earth observation satellites (SMAP, MODIS, Landsat, AIRS) provide powerful insights on soil moisture, weather, and vegetation — but this data is not reaching the field. Bridging this gap can transform farming.</a:t>
          </a:r>
        </a:p>
      </dgm:t>
    </dgm:pt>
    <dgm:pt modelId="{B6F27FA5-C638-46D9-B059-FE45729D0FE2}" type="parTrans" cxnId="{C5987B4F-2823-40EE-9F96-CE6B37B5C0A2}">
      <dgm:prSet/>
      <dgm:spPr/>
      <dgm:t>
        <a:bodyPr/>
        <a:lstStyle/>
        <a:p>
          <a:endParaRPr lang="en-US"/>
        </a:p>
      </dgm:t>
    </dgm:pt>
    <dgm:pt modelId="{A8034089-4F68-4922-969A-D1A817F27302}" type="sibTrans" cxnId="{C5987B4F-2823-40EE-9F96-CE6B37B5C0A2}">
      <dgm:prSet/>
      <dgm:spPr/>
      <dgm:t>
        <a:bodyPr/>
        <a:lstStyle/>
        <a:p>
          <a:endParaRPr lang="en-US"/>
        </a:p>
      </dgm:t>
    </dgm:pt>
    <dgm:pt modelId="{5021912D-4579-4E14-8493-AA7F606EDF56}">
      <dgm:prSet custT="1"/>
      <dgm:spPr/>
      <dgm:t>
        <a:bodyPr/>
        <a:lstStyle/>
        <a:p>
          <a:r>
            <a:rPr lang="en-US" sz="1400" dirty="0"/>
            <a:t>👉 This is the challenge our project, </a:t>
          </a:r>
          <a:r>
            <a:rPr lang="en-US" sz="1400" b="1" dirty="0"/>
            <a:t>DIFMS (Digital India Farming and Monitoring System)</a:t>
          </a:r>
          <a:r>
            <a:rPr lang="en-US" sz="1400" dirty="0"/>
            <a:t>, solves.</a:t>
          </a:r>
        </a:p>
      </dgm:t>
    </dgm:pt>
    <dgm:pt modelId="{55E3E7AE-0119-4541-BE5E-950565BF8748}" type="parTrans" cxnId="{B9E383AD-96D5-4D19-AFF7-251655A42993}">
      <dgm:prSet/>
      <dgm:spPr/>
      <dgm:t>
        <a:bodyPr/>
        <a:lstStyle/>
        <a:p>
          <a:endParaRPr lang="en-US"/>
        </a:p>
      </dgm:t>
    </dgm:pt>
    <dgm:pt modelId="{2DF933D9-E519-4E8E-B858-8918B5DBBF50}" type="sibTrans" cxnId="{B9E383AD-96D5-4D19-AFF7-251655A42993}">
      <dgm:prSet/>
      <dgm:spPr/>
      <dgm:t>
        <a:bodyPr/>
        <a:lstStyle/>
        <a:p>
          <a:endParaRPr lang="en-US"/>
        </a:p>
      </dgm:t>
    </dgm:pt>
    <dgm:pt modelId="{84068968-AF90-43EC-86D8-11CE693F347B}">
      <dgm:prSet custT="1"/>
      <dgm:spPr/>
      <dgm:t>
        <a:bodyPr/>
        <a:lstStyle/>
        <a:p>
          <a:r>
            <a:rPr lang="en-US" sz="1400" dirty="0"/>
            <a:t>We created our own challenge:</a:t>
          </a:r>
        </a:p>
      </dgm:t>
    </dgm:pt>
    <dgm:pt modelId="{A37B4CCE-F9BC-4F18-904A-D620E6899BAA}" type="parTrans" cxnId="{038938FC-2D0E-4A0A-B5F9-27D94281CA67}">
      <dgm:prSet/>
      <dgm:spPr/>
      <dgm:t>
        <a:bodyPr/>
        <a:lstStyle/>
        <a:p>
          <a:endParaRPr lang="en-US"/>
        </a:p>
      </dgm:t>
    </dgm:pt>
    <dgm:pt modelId="{B05769C7-FD76-4F4D-A866-906DDEDABAEF}" type="sibTrans" cxnId="{038938FC-2D0E-4A0A-B5F9-27D94281CA67}">
      <dgm:prSet/>
      <dgm:spPr/>
      <dgm:t>
        <a:bodyPr/>
        <a:lstStyle/>
        <a:p>
          <a:endParaRPr lang="en-US"/>
        </a:p>
      </dgm:t>
    </dgm:pt>
    <dgm:pt modelId="{4D70F607-09BB-4196-AAF4-441AADA1C452}">
      <dgm:prSet custT="1"/>
      <dgm:spPr/>
      <dgm:t>
        <a:bodyPr/>
        <a:lstStyle/>
        <a:p>
          <a:r>
            <a:rPr lang="en-US" sz="1400" b="1"/>
            <a:t>“Design and implement a smart, data-driven agriculture system that integrates NASA satellite data, IoT sensors, and AI analytics to digitize farming end-to-end — from soil to sale — improving yield, water use, and policy decisions.”</a:t>
          </a:r>
          <a:endParaRPr lang="en-US" sz="1400"/>
        </a:p>
      </dgm:t>
    </dgm:pt>
    <dgm:pt modelId="{AEA1DE2B-D40F-480D-A1D1-7DC8A37C5390}" type="parTrans" cxnId="{FF27D342-8B49-4E07-A616-0AE0CFBD135A}">
      <dgm:prSet/>
      <dgm:spPr/>
      <dgm:t>
        <a:bodyPr/>
        <a:lstStyle/>
        <a:p>
          <a:endParaRPr lang="en-US"/>
        </a:p>
      </dgm:t>
    </dgm:pt>
    <dgm:pt modelId="{3D6DB5A0-2DB5-4837-BCCA-0DE00B7A877D}" type="sibTrans" cxnId="{FF27D342-8B49-4E07-A616-0AE0CFBD135A}">
      <dgm:prSet/>
      <dgm:spPr/>
      <dgm:t>
        <a:bodyPr/>
        <a:lstStyle/>
        <a:p>
          <a:endParaRPr lang="en-US"/>
        </a:p>
      </dgm:t>
    </dgm:pt>
    <dgm:pt modelId="{850ECE0F-21A6-4FDD-83AF-81E81F2D8553}" type="pres">
      <dgm:prSet presAssocID="{D9D8304B-C8F8-4B9F-A476-7858F927B373}" presName="root" presStyleCnt="0">
        <dgm:presLayoutVars>
          <dgm:dir/>
          <dgm:resizeHandles val="exact"/>
        </dgm:presLayoutVars>
      </dgm:prSet>
      <dgm:spPr/>
    </dgm:pt>
    <dgm:pt modelId="{7BF6E8DA-F143-4065-80D6-838DC4243184}" type="pres">
      <dgm:prSet presAssocID="{94D51873-7B87-46B3-B98C-593110ED30B1}" presName="compNode" presStyleCnt="0"/>
      <dgm:spPr/>
    </dgm:pt>
    <dgm:pt modelId="{B9AF2B91-572C-4671-9FD9-73F45781AE83}" type="pres">
      <dgm:prSet presAssocID="{94D51873-7B87-46B3-B98C-593110ED30B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atellite"/>
        </a:ext>
      </dgm:extLst>
    </dgm:pt>
    <dgm:pt modelId="{50790042-CFB7-425B-A9B1-64E1313326B4}" type="pres">
      <dgm:prSet presAssocID="{94D51873-7B87-46B3-B98C-593110ED30B1}" presName="spaceRect" presStyleCnt="0"/>
      <dgm:spPr/>
    </dgm:pt>
    <dgm:pt modelId="{AA397F47-64F9-49D9-BFB6-418108151003}" type="pres">
      <dgm:prSet presAssocID="{94D51873-7B87-46B3-B98C-593110ED30B1}" presName="textRect" presStyleLbl="revTx" presStyleIdx="0" presStyleCnt="5">
        <dgm:presLayoutVars>
          <dgm:chMax val="1"/>
          <dgm:chPref val="1"/>
        </dgm:presLayoutVars>
      </dgm:prSet>
      <dgm:spPr/>
    </dgm:pt>
    <dgm:pt modelId="{68935BD3-5A06-4E7B-85E9-820B1806ACA6}" type="pres">
      <dgm:prSet presAssocID="{63EA9BE6-4361-4F16-A082-03BAA600FA6D}" presName="sibTrans" presStyleCnt="0"/>
      <dgm:spPr/>
    </dgm:pt>
    <dgm:pt modelId="{7741AACD-F840-4D82-A1FC-B97373D4F6A4}" type="pres">
      <dgm:prSet presAssocID="{C5D9C88A-A838-454C-A7D3-A5854CD5FC91}" presName="compNode" presStyleCnt="0"/>
      <dgm:spPr/>
    </dgm:pt>
    <dgm:pt modelId="{7EFD41A2-AE57-4469-9576-3633F08D852A}" type="pres">
      <dgm:prSet presAssocID="{C5D9C88A-A838-454C-A7D3-A5854CD5FC9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stronaut"/>
        </a:ext>
      </dgm:extLst>
    </dgm:pt>
    <dgm:pt modelId="{1085CB19-0B7E-4DC6-8AEC-8C7C99145C68}" type="pres">
      <dgm:prSet presAssocID="{C5D9C88A-A838-454C-A7D3-A5854CD5FC91}" presName="spaceRect" presStyleCnt="0"/>
      <dgm:spPr/>
    </dgm:pt>
    <dgm:pt modelId="{8A0B6A87-994A-49E4-A089-6436041BD1FA}" type="pres">
      <dgm:prSet presAssocID="{C5D9C88A-A838-454C-A7D3-A5854CD5FC91}" presName="textRect" presStyleLbl="revTx" presStyleIdx="1" presStyleCnt="5">
        <dgm:presLayoutVars>
          <dgm:chMax val="1"/>
          <dgm:chPref val="1"/>
        </dgm:presLayoutVars>
      </dgm:prSet>
      <dgm:spPr/>
    </dgm:pt>
    <dgm:pt modelId="{1BC6F9A4-F98C-45B2-87F2-76159D0D5FA5}" type="pres">
      <dgm:prSet presAssocID="{A8034089-4F68-4922-969A-D1A817F27302}" presName="sibTrans" presStyleCnt="0"/>
      <dgm:spPr/>
    </dgm:pt>
    <dgm:pt modelId="{AD497959-F47C-4975-A257-C82173EAAACD}" type="pres">
      <dgm:prSet presAssocID="{5021912D-4579-4E14-8493-AA7F606EDF56}" presName="compNode" presStyleCnt="0"/>
      <dgm:spPr/>
    </dgm:pt>
    <dgm:pt modelId="{1B1E5631-BF82-4026-B70A-78101911E1EC}" type="pres">
      <dgm:prSet presAssocID="{5021912D-4579-4E14-8493-AA7F606EDF5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arm scene"/>
        </a:ext>
      </dgm:extLst>
    </dgm:pt>
    <dgm:pt modelId="{17E18EBB-42F0-4E31-BB03-6A7A875FA6B5}" type="pres">
      <dgm:prSet presAssocID="{5021912D-4579-4E14-8493-AA7F606EDF56}" presName="spaceRect" presStyleCnt="0"/>
      <dgm:spPr/>
    </dgm:pt>
    <dgm:pt modelId="{10DBBF9B-D803-49A6-95A1-822B1CA549E7}" type="pres">
      <dgm:prSet presAssocID="{5021912D-4579-4E14-8493-AA7F606EDF56}" presName="textRect" presStyleLbl="revTx" presStyleIdx="2" presStyleCnt="5">
        <dgm:presLayoutVars>
          <dgm:chMax val="1"/>
          <dgm:chPref val="1"/>
        </dgm:presLayoutVars>
      </dgm:prSet>
      <dgm:spPr/>
    </dgm:pt>
    <dgm:pt modelId="{BB1EC900-74AB-4C8A-93AD-0644C28AA8E5}" type="pres">
      <dgm:prSet presAssocID="{2DF933D9-E519-4E8E-B858-8918B5DBBF50}" presName="sibTrans" presStyleCnt="0"/>
      <dgm:spPr/>
    </dgm:pt>
    <dgm:pt modelId="{E068F29B-8F4B-417A-B619-105FECEFCCD5}" type="pres">
      <dgm:prSet presAssocID="{84068968-AF90-43EC-86D8-11CE693F347B}" presName="compNode" presStyleCnt="0"/>
      <dgm:spPr/>
    </dgm:pt>
    <dgm:pt modelId="{49C1EA28-D91F-4509-9F80-853CA36A3F37}" type="pres">
      <dgm:prSet presAssocID="{84068968-AF90-43EC-86D8-11CE693F347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solidFill>
            <a:schemeClr val="accent1">
              <a:lumMod val="60000"/>
              <a:lumOff val="40000"/>
            </a:schemeClr>
          </a:solidFill>
        </a:ln>
        <a:effectLst>
          <a:glow rad="139700">
            <a:schemeClr val="accent4">
              <a:satMod val="175000"/>
              <a:alpha val="40000"/>
            </a:schemeClr>
          </a:glow>
        </a:effectLst>
      </dgm:spPr>
      <dgm:extLst>
        <a:ext uri="{E40237B7-FDA0-4F09-8148-C483321AD2D9}">
          <dgm14:cNvPr xmlns:dgm14="http://schemas.microsoft.com/office/drawing/2010/diagram" id="0" name="" descr="Maze"/>
        </a:ext>
      </dgm:extLst>
    </dgm:pt>
    <dgm:pt modelId="{0D6F3797-E8BE-483A-8CCF-112890D28A41}" type="pres">
      <dgm:prSet presAssocID="{84068968-AF90-43EC-86D8-11CE693F347B}" presName="spaceRect" presStyleCnt="0"/>
      <dgm:spPr/>
    </dgm:pt>
    <dgm:pt modelId="{FECB3476-29F7-4941-8F3E-5674EA64E29F}" type="pres">
      <dgm:prSet presAssocID="{84068968-AF90-43EC-86D8-11CE693F347B}" presName="textRect" presStyleLbl="revTx" presStyleIdx="3" presStyleCnt="5">
        <dgm:presLayoutVars>
          <dgm:chMax val="1"/>
          <dgm:chPref val="1"/>
        </dgm:presLayoutVars>
      </dgm:prSet>
      <dgm:spPr/>
    </dgm:pt>
    <dgm:pt modelId="{1D9E6D01-3B9E-4809-BB9C-93605BFA2DFF}" type="pres">
      <dgm:prSet presAssocID="{B05769C7-FD76-4F4D-A866-906DDEDABAEF}" presName="sibTrans" presStyleCnt="0"/>
      <dgm:spPr/>
    </dgm:pt>
    <dgm:pt modelId="{A482B4CA-2B52-4D52-8B31-57035DAD8F22}" type="pres">
      <dgm:prSet presAssocID="{4D70F607-09BB-4196-AAF4-441AADA1C452}" presName="compNode" presStyleCnt="0"/>
      <dgm:spPr/>
    </dgm:pt>
    <dgm:pt modelId="{7D4138D7-8985-44F0-A028-54E2F02184DE}" type="pres">
      <dgm:prSet presAssocID="{4D70F607-09BB-4196-AAF4-441AADA1C45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solidFill>
            <a:schemeClr val="accent2"/>
          </a:solidFill>
        </a:ln>
        <a:effectLst>
          <a:glow rad="139700">
            <a:schemeClr val="accent2">
              <a:satMod val="175000"/>
              <a:alpha val="40000"/>
            </a:schemeClr>
          </a:glow>
        </a:effectLst>
      </dgm:spPr>
      <dgm:extLst>
        <a:ext uri="{E40237B7-FDA0-4F09-8148-C483321AD2D9}">
          <dgm14:cNvPr xmlns:dgm14="http://schemas.microsoft.com/office/drawing/2010/diagram" id="0" name="" descr="Satellite dish"/>
        </a:ext>
      </dgm:extLst>
    </dgm:pt>
    <dgm:pt modelId="{241D8F31-5942-4802-A116-EDF0DE45FACA}" type="pres">
      <dgm:prSet presAssocID="{4D70F607-09BB-4196-AAF4-441AADA1C452}" presName="spaceRect" presStyleCnt="0"/>
      <dgm:spPr/>
    </dgm:pt>
    <dgm:pt modelId="{E3222F7A-3513-4342-97ED-33924E8F302F}" type="pres">
      <dgm:prSet presAssocID="{4D70F607-09BB-4196-AAF4-441AADA1C452}" presName="textRect" presStyleLbl="revTx" presStyleIdx="4" presStyleCnt="5">
        <dgm:presLayoutVars>
          <dgm:chMax val="1"/>
          <dgm:chPref val="1"/>
        </dgm:presLayoutVars>
      </dgm:prSet>
      <dgm:spPr/>
    </dgm:pt>
  </dgm:ptLst>
  <dgm:cxnLst>
    <dgm:cxn modelId="{669E933A-F64C-4909-8A47-BD102EEB354A}" type="presOf" srcId="{5021912D-4579-4E14-8493-AA7F606EDF56}" destId="{10DBBF9B-D803-49A6-95A1-822B1CA549E7}" srcOrd="0" destOrd="0" presId="urn:microsoft.com/office/officeart/2018/2/layout/IconLabelList"/>
    <dgm:cxn modelId="{FF27D342-8B49-4E07-A616-0AE0CFBD135A}" srcId="{D9D8304B-C8F8-4B9F-A476-7858F927B373}" destId="{4D70F607-09BB-4196-AAF4-441AADA1C452}" srcOrd="4" destOrd="0" parTransId="{AEA1DE2B-D40F-480D-A1D1-7DC8A37C5390}" sibTransId="{3D6DB5A0-2DB5-4837-BCCA-0DE00B7A877D}"/>
    <dgm:cxn modelId="{A2CC7D48-0617-46A9-8892-76FCC16CF2E2}" type="presOf" srcId="{94D51873-7B87-46B3-B98C-593110ED30B1}" destId="{AA397F47-64F9-49D9-BFB6-418108151003}" srcOrd="0" destOrd="0" presId="urn:microsoft.com/office/officeart/2018/2/layout/IconLabelList"/>
    <dgm:cxn modelId="{C5987B4F-2823-40EE-9F96-CE6B37B5C0A2}" srcId="{D9D8304B-C8F8-4B9F-A476-7858F927B373}" destId="{C5D9C88A-A838-454C-A7D3-A5854CD5FC91}" srcOrd="1" destOrd="0" parTransId="{B6F27FA5-C638-46D9-B059-FE45729D0FE2}" sibTransId="{A8034089-4F68-4922-969A-D1A817F27302}"/>
    <dgm:cxn modelId="{6FBCDE78-B54F-4F39-9B3F-FA150780D059}" type="presOf" srcId="{4D70F607-09BB-4196-AAF4-441AADA1C452}" destId="{E3222F7A-3513-4342-97ED-33924E8F302F}" srcOrd="0" destOrd="0" presId="urn:microsoft.com/office/officeart/2018/2/layout/IconLabelList"/>
    <dgm:cxn modelId="{E4335779-638A-4BD8-854D-BFE7AC29A1FD}" srcId="{D9D8304B-C8F8-4B9F-A476-7858F927B373}" destId="{94D51873-7B87-46B3-B98C-593110ED30B1}" srcOrd="0" destOrd="0" parTransId="{56C4FC42-344D-46A2-B490-11EA622273F0}" sibTransId="{63EA9BE6-4361-4F16-A082-03BAA600FA6D}"/>
    <dgm:cxn modelId="{B9E383AD-96D5-4D19-AFF7-251655A42993}" srcId="{D9D8304B-C8F8-4B9F-A476-7858F927B373}" destId="{5021912D-4579-4E14-8493-AA7F606EDF56}" srcOrd="2" destOrd="0" parTransId="{55E3E7AE-0119-4541-BE5E-950565BF8748}" sibTransId="{2DF933D9-E519-4E8E-B858-8918B5DBBF50}"/>
    <dgm:cxn modelId="{70DC2BBB-E07C-4F25-AFAC-A81B75A9DD75}" type="presOf" srcId="{C5D9C88A-A838-454C-A7D3-A5854CD5FC91}" destId="{8A0B6A87-994A-49E4-A089-6436041BD1FA}" srcOrd="0" destOrd="0" presId="urn:microsoft.com/office/officeart/2018/2/layout/IconLabelList"/>
    <dgm:cxn modelId="{0FD41BBC-985F-45D4-B31C-AD57B6621B80}" type="presOf" srcId="{84068968-AF90-43EC-86D8-11CE693F347B}" destId="{FECB3476-29F7-4941-8F3E-5674EA64E29F}" srcOrd="0" destOrd="0" presId="urn:microsoft.com/office/officeart/2018/2/layout/IconLabelList"/>
    <dgm:cxn modelId="{3D1E62D3-F575-4ABE-8F04-03057CE33B3B}" type="presOf" srcId="{D9D8304B-C8F8-4B9F-A476-7858F927B373}" destId="{850ECE0F-21A6-4FDD-83AF-81E81F2D8553}" srcOrd="0" destOrd="0" presId="urn:microsoft.com/office/officeart/2018/2/layout/IconLabelList"/>
    <dgm:cxn modelId="{038938FC-2D0E-4A0A-B5F9-27D94281CA67}" srcId="{D9D8304B-C8F8-4B9F-A476-7858F927B373}" destId="{84068968-AF90-43EC-86D8-11CE693F347B}" srcOrd="3" destOrd="0" parTransId="{A37B4CCE-F9BC-4F18-904A-D620E6899BAA}" sibTransId="{B05769C7-FD76-4F4D-A866-906DDEDABAEF}"/>
    <dgm:cxn modelId="{11010F5D-9C0F-4A20-BB4F-2F21715A54F3}" type="presParOf" srcId="{850ECE0F-21A6-4FDD-83AF-81E81F2D8553}" destId="{7BF6E8DA-F143-4065-80D6-838DC4243184}" srcOrd="0" destOrd="0" presId="urn:microsoft.com/office/officeart/2018/2/layout/IconLabelList"/>
    <dgm:cxn modelId="{CD5B9EE1-D2DC-4522-BAB4-CEE192960443}" type="presParOf" srcId="{7BF6E8DA-F143-4065-80D6-838DC4243184}" destId="{B9AF2B91-572C-4671-9FD9-73F45781AE83}" srcOrd="0" destOrd="0" presId="urn:microsoft.com/office/officeart/2018/2/layout/IconLabelList"/>
    <dgm:cxn modelId="{6E2CC91E-966A-4078-86AC-6D2F936005EA}" type="presParOf" srcId="{7BF6E8DA-F143-4065-80D6-838DC4243184}" destId="{50790042-CFB7-425B-A9B1-64E1313326B4}" srcOrd="1" destOrd="0" presId="urn:microsoft.com/office/officeart/2018/2/layout/IconLabelList"/>
    <dgm:cxn modelId="{C179FBA0-CDFF-48AB-8F81-3CD0B4E63F58}" type="presParOf" srcId="{7BF6E8DA-F143-4065-80D6-838DC4243184}" destId="{AA397F47-64F9-49D9-BFB6-418108151003}" srcOrd="2" destOrd="0" presId="urn:microsoft.com/office/officeart/2018/2/layout/IconLabelList"/>
    <dgm:cxn modelId="{3C7AA167-E4D7-42F8-859B-2B404003723C}" type="presParOf" srcId="{850ECE0F-21A6-4FDD-83AF-81E81F2D8553}" destId="{68935BD3-5A06-4E7B-85E9-820B1806ACA6}" srcOrd="1" destOrd="0" presId="urn:microsoft.com/office/officeart/2018/2/layout/IconLabelList"/>
    <dgm:cxn modelId="{D44EC640-7ED1-4DB1-8623-6D9B5866003E}" type="presParOf" srcId="{850ECE0F-21A6-4FDD-83AF-81E81F2D8553}" destId="{7741AACD-F840-4D82-A1FC-B97373D4F6A4}" srcOrd="2" destOrd="0" presId="urn:microsoft.com/office/officeart/2018/2/layout/IconLabelList"/>
    <dgm:cxn modelId="{CE100FF9-B36E-416C-BD24-16749A8606B1}" type="presParOf" srcId="{7741AACD-F840-4D82-A1FC-B97373D4F6A4}" destId="{7EFD41A2-AE57-4469-9576-3633F08D852A}" srcOrd="0" destOrd="0" presId="urn:microsoft.com/office/officeart/2018/2/layout/IconLabelList"/>
    <dgm:cxn modelId="{BEF1CAEF-8E37-4A59-82B4-07E82E31F99D}" type="presParOf" srcId="{7741AACD-F840-4D82-A1FC-B97373D4F6A4}" destId="{1085CB19-0B7E-4DC6-8AEC-8C7C99145C68}" srcOrd="1" destOrd="0" presId="urn:microsoft.com/office/officeart/2018/2/layout/IconLabelList"/>
    <dgm:cxn modelId="{14EA72B5-129F-4D84-8704-53FE82348BF0}" type="presParOf" srcId="{7741AACD-F840-4D82-A1FC-B97373D4F6A4}" destId="{8A0B6A87-994A-49E4-A089-6436041BD1FA}" srcOrd="2" destOrd="0" presId="urn:microsoft.com/office/officeart/2018/2/layout/IconLabelList"/>
    <dgm:cxn modelId="{1ECAC84B-C983-4023-A262-83AAFBF56452}" type="presParOf" srcId="{850ECE0F-21A6-4FDD-83AF-81E81F2D8553}" destId="{1BC6F9A4-F98C-45B2-87F2-76159D0D5FA5}" srcOrd="3" destOrd="0" presId="urn:microsoft.com/office/officeart/2018/2/layout/IconLabelList"/>
    <dgm:cxn modelId="{30D21289-0EC4-42F5-9570-ACFFBB01E317}" type="presParOf" srcId="{850ECE0F-21A6-4FDD-83AF-81E81F2D8553}" destId="{AD497959-F47C-4975-A257-C82173EAAACD}" srcOrd="4" destOrd="0" presId="urn:microsoft.com/office/officeart/2018/2/layout/IconLabelList"/>
    <dgm:cxn modelId="{D3078183-CA34-4C8A-8029-56CB15642017}" type="presParOf" srcId="{AD497959-F47C-4975-A257-C82173EAAACD}" destId="{1B1E5631-BF82-4026-B70A-78101911E1EC}" srcOrd="0" destOrd="0" presId="urn:microsoft.com/office/officeart/2018/2/layout/IconLabelList"/>
    <dgm:cxn modelId="{55E60CFD-8846-4AD7-B64D-EDD859F562AC}" type="presParOf" srcId="{AD497959-F47C-4975-A257-C82173EAAACD}" destId="{17E18EBB-42F0-4E31-BB03-6A7A875FA6B5}" srcOrd="1" destOrd="0" presId="urn:microsoft.com/office/officeart/2018/2/layout/IconLabelList"/>
    <dgm:cxn modelId="{73E95818-CC49-4477-ADCA-D4A9C234A89D}" type="presParOf" srcId="{AD497959-F47C-4975-A257-C82173EAAACD}" destId="{10DBBF9B-D803-49A6-95A1-822B1CA549E7}" srcOrd="2" destOrd="0" presId="urn:microsoft.com/office/officeart/2018/2/layout/IconLabelList"/>
    <dgm:cxn modelId="{343DFBBE-D152-41D2-81CA-A8289639FEC4}" type="presParOf" srcId="{850ECE0F-21A6-4FDD-83AF-81E81F2D8553}" destId="{BB1EC900-74AB-4C8A-93AD-0644C28AA8E5}" srcOrd="5" destOrd="0" presId="urn:microsoft.com/office/officeart/2018/2/layout/IconLabelList"/>
    <dgm:cxn modelId="{847BE030-7902-48DD-A032-0144256E1EAA}" type="presParOf" srcId="{850ECE0F-21A6-4FDD-83AF-81E81F2D8553}" destId="{E068F29B-8F4B-417A-B619-105FECEFCCD5}" srcOrd="6" destOrd="0" presId="urn:microsoft.com/office/officeart/2018/2/layout/IconLabelList"/>
    <dgm:cxn modelId="{F3194AE4-3996-4D47-9802-FB12197DE6C0}" type="presParOf" srcId="{E068F29B-8F4B-417A-B619-105FECEFCCD5}" destId="{49C1EA28-D91F-4509-9F80-853CA36A3F37}" srcOrd="0" destOrd="0" presId="urn:microsoft.com/office/officeart/2018/2/layout/IconLabelList"/>
    <dgm:cxn modelId="{21E391AB-E72D-465B-8948-9463C73A989E}" type="presParOf" srcId="{E068F29B-8F4B-417A-B619-105FECEFCCD5}" destId="{0D6F3797-E8BE-483A-8CCF-112890D28A41}" srcOrd="1" destOrd="0" presId="urn:microsoft.com/office/officeart/2018/2/layout/IconLabelList"/>
    <dgm:cxn modelId="{744ED863-9988-481E-8587-FB7FDC639123}" type="presParOf" srcId="{E068F29B-8F4B-417A-B619-105FECEFCCD5}" destId="{FECB3476-29F7-4941-8F3E-5674EA64E29F}" srcOrd="2" destOrd="0" presId="urn:microsoft.com/office/officeart/2018/2/layout/IconLabelList"/>
    <dgm:cxn modelId="{7CD299B4-9EEB-4285-BAB2-6ACC9566DF0C}" type="presParOf" srcId="{850ECE0F-21A6-4FDD-83AF-81E81F2D8553}" destId="{1D9E6D01-3B9E-4809-BB9C-93605BFA2DFF}" srcOrd="7" destOrd="0" presId="urn:microsoft.com/office/officeart/2018/2/layout/IconLabelList"/>
    <dgm:cxn modelId="{8807C584-CF28-4F83-8AEB-32578BA46A27}" type="presParOf" srcId="{850ECE0F-21A6-4FDD-83AF-81E81F2D8553}" destId="{A482B4CA-2B52-4D52-8B31-57035DAD8F22}" srcOrd="8" destOrd="0" presId="urn:microsoft.com/office/officeart/2018/2/layout/IconLabelList"/>
    <dgm:cxn modelId="{AB77DD0A-2823-42FE-9C8C-DBF5E65CA51A}" type="presParOf" srcId="{A482B4CA-2B52-4D52-8B31-57035DAD8F22}" destId="{7D4138D7-8985-44F0-A028-54E2F02184DE}" srcOrd="0" destOrd="0" presId="urn:microsoft.com/office/officeart/2018/2/layout/IconLabelList"/>
    <dgm:cxn modelId="{4B987F62-7C35-4227-B0A2-898896AFF428}" type="presParOf" srcId="{A482B4CA-2B52-4D52-8B31-57035DAD8F22}" destId="{241D8F31-5942-4802-A116-EDF0DE45FACA}" srcOrd="1" destOrd="0" presId="urn:microsoft.com/office/officeart/2018/2/layout/IconLabelList"/>
    <dgm:cxn modelId="{ABF7BC05-CAF2-4053-A7D2-0088C2D4FBEA}" type="presParOf" srcId="{A482B4CA-2B52-4D52-8B31-57035DAD8F22}" destId="{E3222F7A-3513-4342-97ED-33924E8F302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4C282E0-CBE1-474B-8C39-B5FCDEDE5ED3}" type="doc">
      <dgm:prSet loTypeId="urn:microsoft.com/office/officeart/2005/8/layout/bProcess3" loCatId="process" qsTypeId="urn:microsoft.com/office/officeart/2005/8/quickstyle/3d3" qsCatId="3D" csTypeId="urn:microsoft.com/office/officeart/2005/8/colors/colorful2" csCatId="colorful"/>
      <dgm:spPr/>
      <dgm:t>
        <a:bodyPr/>
        <a:lstStyle/>
        <a:p>
          <a:endParaRPr lang="en-US"/>
        </a:p>
      </dgm:t>
    </dgm:pt>
    <dgm:pt modelId="{70D76BD1-08F1-42A1-9C65-C0DAB058A884}">
      <dgm:prSet/>
      <dgm:spPr/>
      <dgm:t>
        <a:bodyPr/>
        <a:lstStyle/>
        <a:p>
          <a:r>
            <a:rPr lang="en-US" b="1"/>
            <a:t>What We Are Doing:</a:t>
          </a:r>
          <a:endParaRPr lang="en-US"/>
        </a:p>
      </dgm:t>
    </dgm:pt>
    <dgm:pt modelId="{82B004CA-DB7C-4707-AE99-F642D45AB1F8}" type="parTrans" cxnId="{2D96D38D-966D-41EA-8052-C7E0AA609DA3}">
      <dgm:prSet/>
      <dgm:spPr/>
      <dgm:t>
        <a:bodyPr/>
        <a:lstStyle/>
        <a:p>
          <a:endParaRPr lang="en-US"/>
        </a:p>
      </dgm:t>
    </dgm:pt>
    <dgm:pt modelId="{0E5BF249-DAD1-4119-9FA1-729EDE35B48B}" type="sibTrans" cxnId="{2D96D38D-966D-41EA-8052-C7E0AA609DA3}">
      <dgm:prSet/>
      <dgm:spPr/>
      <dgm:t>
        <a:bodyPr/>
        <a:lstStyle/>
        <a:p>
          <a:endParaRPr lang="en-US"/>
        </a:p>
      </dgm:t>
    </dgm:pt>
    <dgm:pt modelId="{BE073FE8-F8DD-4FDC-A7AE-01C8845CBC18}">
      <dgm:prSet/>
      <dgm:spPr/>
      <dgm:t>
        <a:bodyPr/>
        <a:lstStyle/>
        <a:p>
          <a:r>
            <a:rPr lang="en-US" b="1"/>
            <a:t>Data Collection:</a:t>
          </a:r>
          <a:r>
            <a:rPr lang="en-US"/>
            <a:t> Using </a:t>
          </a:r>
          <a:r>
            <a:rPr lang="en-US" b="1"/>
            <a:t>IoT devices</a:t>
          </a:r>
          <a:r>
            <a:rPr lang="en-US"/>
            <a:t> (sensors like soil moisture, temperature, humidity) connected via Arduino/ESP32 and communication modules (Wi-Fi, LoRa) to collect real-time environmental data.</a:t>
          </a:r>
        </a:p>
      </dgm:t>
    </dgm:pt>
    <dgm:pt modelId="{411513A8-69D3-4F82-9EA4-4A6820B49A89}" type="parTrans" cxnId="{2B5B2716-124F-4269-B4B5-63CFA920F253}">
      <dgm:prSet/>
      <dgm:spPr/>
      <dgm:t>
        <a:bodyPr/>
        <a:lstStyle/>
        <a:p>
          <a:endParaRPr lang="en-US"/>
        </a:p>
      </dgm:t>
    </dgm:pt>
    <dgm:pt modelId="{EF650D1A-AEC4-4512-9DC3-E24161EC913B}" type="sibTrans" cxnId="{2B5B2716-124F-4269-B4B5-63CFA920F253}">
      <dgm:prSet/>
      <dgm:spPr/>
      <dgm:t>
        <a:bodyPr/>
        <a:lstStyle/>
        <a:p>
          <a:endParaRPr lang="en-US"/>
        </a:p>
      </dgm:t>
    </dgm:pt>
    <dgm:pt modelId="{C62478D9-318D-4AB6-A3DB-C495A18A6A70}">
      <dgm:prSet/>
      <dgm:spPr/>
      <dgm:t>
        <a:bodyPr/>
        <a:lstStyle/>
        <a:p>
          <a:r>
            <a:rPr lang="en-US" b="1"/>
            <a:t>Satellite Integration:</a:t>
          </a:r>
          <a:r>
            <a:rPr lang="en-US"/>
            <a:t> Fetching and processing </a:t>
          </a:r>
          <a:r>
            <a:rPr lang="en-US" b="1"/>
            <a:t>satellite imagery</a:t>
          </a:r>
          <a:r>
            <a:rPr lang="en-US"/>
            <a:t> and geospatial data from NASA Earthdata API and Google Earth Engine to monitor environmental changes over large areas.</a:t>
          </a:r>
        </a:p>
      </dgm:t>
    </dgm:pt>
    <dgm:pt modelId="{2563B5C7-394B-4021-8B50-27EAAFF807EB}" type="parTrans" cxnId="{CEE39BCE-A67A-41EE-AC71-38516EB25CA8}">
      <dgm:prSet/>
      <dgm:spPr/>
      <dgm:t>
        <a:bodyPr/>
        <a:lstStyle/>
        <a:p>
          <a:endParaRPr lang="en-US"/>
        </a:p>
      </dgm:t>
    </dgm:pt>
    <dgm:pt modelId="{8FD41691-99CB-44E5-8531-B845FCCBE054}" type="sibTrans" cxnId="{CEE39BCE-A67A-41EE-AC71-38516EB25CA8}">
      <dgm:prSet/>
      <dgm:spPr/>
      <dgm:t>
        <a:bodyPr/>
        <a:lstStyle/>
        <a:p>
          <a:endParaRPr lang="en-US"/>
        </a:p>
      </dgm:t>
    </dgm:pt>
    <dgm:pt modelId="{F5A4C815-F44B-428D-B577-9407F8C6A506}">
      <dgm:prSet/>
      <dgm:spPr/>
      <dgm:t>
        <a:bodyPr/>
        <a:lstStyle/>
        <a:p>
          <a:r>
            <a:rPr lang="en-US" b="1"/>
            <a:t>Data Processing &amp; AI:</a:t>
          </a:r>
          <a:r>
            <a:rPr lang="en-US"/>
            <a:t> Backend built with Python, FastAPI/Flask, and AI/ML models (TensorFlow, scikit-learn) analyzes both IoT and satellite data to identify patterns, anomalies, or predictions.</a:t>
          </a:r>
        </a:p>
      </dgm:t>
    </dgm:pt>
    <dgm:pt modelId="{01EFF374-9BFB-4C1E-B418-EEB9814F9060}" type="parTrans" cxnId="{87B33478-9E98-4CC7-AC16-195E2A2D1B18}">
      <dgm:prSet/>
      <dgm:spPr/>
      <dgm:t>
        <a:bodyPr/>
        <a:lstStyle/>
        <a:p>
          <a:endParaRPr lang="en-US"/>
        </a:p>
      </dgm:t>
    </dgm:pt>
    <dgm:pt modelId="{B406B301-3380-476D-8624-82F570653672}" type="sibTrans" cxnId="{87B33478-9E98-4CC7-AC16-195E2A2D1B18}">
      <dgm:prSet/>
      <dgm:spPr/>
      <dgm:t>
        <a:bodyPr/>
        <a:lstStyle/>
        <a:p>
          <a:endParaRPr lang="en-US"/>
        </a:p>
      </dgm:t>
    </dgm:pt>
    <dgm:pt modelId="{BADA1123-F162-4707-8A98-D3C280E31CC3}">
      <dgm:prSet/>
      <dgm:spPr/>
      <dgm:t>
        <a:bodyPr/>
        <a:lstStyle/>
        <a:p>
          <a:r>
            <a:rPr lang="en-US" b="1"/>
            <a:t>Visualization:</a:t>
          </a:r>
          <a:r>
            <a:rPr lang="en-US"/>
            <a:t> Using frontend tools like React.js, Flutter, Leaflet.js, Plotly.js, and Mapbox to display interactive dashboards and maps for users to monitor conditions.</a:t>
          </a:r>
        </a:p>
      </dgm:t>
    </dgm:pt>
    <dgm:pt modelId="{DF04886E-F611-4C16-A1CD-A581E700D34F}" type="parTrans" cxnId="{16ACD673-D149-4F65-BB05-019F29CCB02E}">
      <dgm:prSet/>
      <dgm:spPr/>
      <dgm:t>
        <a:bodyPr/>
        <a:lstStyle/>
        <a:p>
          <a:endParaRPr lang="en-US"/>
        </a:p>
      </dgm:t>
    </dgm:pt>
    <dgm:pt modelId="{E5D16BDA-AB25-4115-A31B-39D03430E93A}" type="sibTrans" cxnId="{16ACD673-D149-4F65-BB05-019F29CCB02E}">
      <dgm:prSet/>
      <dgm:spPr/>
      <dgm:t>
        <a:bodyPr/>
        <a:lstStyle/>
        <a:p>
          <a:endParaRPr lang="en-US"/>
        </a:p>
      </dgm:t>
    </dgm:pt>
    <dgm:pt modelId="{4AC76F24-FA89-49F5-B0DC-AB7CCB7D4DDE}">
      <dgm:prSet/>
      <dgm:spPr/>
      <dgm:t>
        <a:bodyPr/>
        <a:lstStyle/>
        <a:p>
          <a:r>
            <a:rPr lang="en-US" b="1"/>
            <a:t>Deployment &amp; Storage:</a:t>
          </a:r>
          <a:r>
            <a:rPr lang="en-US"/>
            <a:t> Cloud hosting via AWS, Firebase, Heroku; databases like PostgreSQL/PostGIS and Firebase for storing structured, geospatial, and real-time data.</a:t>
          </a:r>
        </a:p>
      </dgm:t>
    </dgm:pt>
    <dgm:pt modelId="{AE102111-B6C3-487E-B833-440387E471E2}" type="parTrans" cxnId="{D335AA36-D07D-417C-A32F-C37569BD02FF}">
      <dgm:prSet/>
      <dgm:spPr/>
      <dgm:t>
        <a:bodyPr/>
        <a:lstStyle/>
        <a:p>
          <a:endParaRPr lang="en-US"/>
        </a:p>
      </dgm:t>
    </dgm:pt>
    <dgm:pt modelId="{41A5F8A3-C22C-4AA5-A465-5DCBA8F870DB}" type="sibTrans" cxnId="{D335AA36-D07D-417C-A32F-C37569BD02FF}">
      <dgm:prSet/>
      <dgm:spPr/>
      <dgm:t>
        <a:bodyPr/>
        <a:lstStyle/>
        <a:p>
          <a:endParaRPr lang="en-US"/>
        </a:p>
      </dgm:t>
    </dgm:pt>
    <dgm:pt modelId="{353F3AD6-2E0A-4280-90CF-C57288A77D15}" type="pres">
      <dgm:prSet presAssocID="{B4C282E0-CBE1-474B-8C39-B5FCDEDE5ED3}" presName="Name0" presStyleCnt="0">
        <dgm:presLayoutVars>
          <dgm:dir/>
          <dgm:resizeHandles val="exact"/>
        </dgm:presLayoutVars>
      </dgm:prSet>
      <dgm:spPr/>
    </dgm:pt>
    <dgm:pt modelId="{46612521-CE45-4B5B-8860-8939C6F6A2F4}" type="pres">
      <dgm:prSet presAssocID="{70D76BD1-08F1-42A1-9C65-C0DAB058A884}" presName="node" presStyleLbl="node1" presStyleIdx="0" presStyleCnt="6">
        <dgm:presLayoutVars>
          <dgm:bulletEnabled val="1"/>
        </dgm:presLayoutVars>
      </dgm:prSet>
      <dgm:spPr/>
    </dgm:pt>
    <dgm:pt modelId="{436E2B23-4665-4E7E-80B3-30E0E1E99B05}" type="pres">
      <dgm:prSet presAssocID="{0E5BF249-DAD1-4119-9FA1-729EDE35B48B}" presName="sibTrans" presStyleLbl="sibTrans1D1" presStyleIdx="0" presStyleCnt="5"/>
      <dgm:spPr/>
    </dgm:pt>
    <dgm:pt modelId="{FE9A8FAD-D51F-4F8A-9BB7-59F2FAFCD661}" type="pres">
      <dgm:prSet presAssocID="{0E5BF249-DAD1-4119-9FA1-729EDE35B48B}" presName="connectorText" presStyleLbl="sibTrans1D1" presStyleIdx="0" presStyleCnt="5"/>
      <dgm:spPr/>
    </dgm:pt>
    <dgm:pt modelId="{CAED389C-1433-488E-B805-916715D5C3BA}" type="pres">
      <dgm:prSet presAssocID="{BE073FE8-F8DD-4FDC-A7AE-01C8845CBC18}" presName="node" presStyleLbl="node1" presStyleIdx="1" presStyleCnt="6">
        <dgm:presLayoutVars>
          <dgm:bulletEnabled val="1"/>
        </dgm:presLayoutVars>
      </dgm:prSet>
      <dgm:spPr/>
    </dgm:pt>
    <dgm:pt modelId="{B979BB1F-DC91-4FC9-918C-BFF8ECCC94C0}" type="pres">
      <dgm:prSet presAssocID="{EF650D1A-AEC4-4512-9DC3-E24161EC913B}" presName="sibTrans" presStyleLbl="sibTrans1D1" presStyleIdx="1" presStyleCnt="5"/>
      <dgm:spPr/>
    </dgm:pt>
    <dgm:pt modelId="{C9609ECC-74DF-4010-B593-1D91C18593BF}" type="pres">
      <dgm:prSet presAssocID="{EF650D1A-AEC4-4512-9DC3-E24161EC913B}" presName="connectorText" presStyleLbl="sibTrans1D1" presStyleIdx="1" presStyleCnt="5"/>
      <dgm:spPr/>
    </dgm:pt>
    <dgm:pt modelId="{29AF510F-86D5-48AF-80CE-666FAD22D803}" type="pres">
      <dgm:prSet presAssocID="{C62478D9-318D-4AB6-A3DB-C495A18A6A70}" presName="node" presStyleLbl="node1" presStyleIdx="2" presStyleCnt="6">
        <dgm:presLayoutVars>
          <dgm:bulletEnabled val="1"/>
        </dgm:presLayoutVars>
      </dgm:prSet>
      <dgm:spPr/>
    </dgm:pt>
    <dgm:pt modelId="{5D9224AD-AFAA-4D6C-8F5C-75F9C49C76DD}" type="pres">
      <dgm:prSet presAssocID="{8FD41691-99CB-44E5-8531-B845FCCBE054}" presName="sibTrans" presStyleLbl="sibTrans1D1" presStyleIdx="2" presStyleCnt="5"/>
      <dgm:spPr/>
    </dgm:pt>
    <dgm:pt modelId="{571C6960-92F6-440B-89C0-60BCEF5120EF}" type="pres">
      <dgm:prSet presAssocID="{8FD41691-99CB-44E5-8531-B845FCCBE054}" presName="connectorText" presStyleLbl="sibTrans1D1" presStyleIdx="2" presStyleCnt="5"/>
      <dgm:spPr/>
    </dgm:pt>
    <dgm:pt modelId="{6AD11930-E8A0-4A26-880C-6C6FD7F618CC}" type="pres">
      <dgm:prSet presAssocID="{F5A4C815-F44B-428D-B577-9407F8C6A506}" presName="node" presStyleLbl="node1" presStyleIdx="3" presStyleCnt="6">
        <dgm:presLayoutVars>
          <dgm:bulletEnabled val="1"/>
        </dgm:presLayoutVars>
      </dgm:prSet>
      <dgm:spPr/>
    </dgm:pt>
    <dgm:pt modelId="{FD9F8820-7860-47B2-AEF3-C6F08611E798}" type="pres">
      <dgm:prSet presAssocID="{B406B301-3380-476D-8624-82F570653672}" presName="sibTrans" presStyleLbl="sibTrans1D1" presStyleIdx="3" presStyleCnt="5"/>
      <dgm:spPr/>
    </dgm:pt>
    <dgm:pt modelId="{9DF5813C-46D6-48B1-BAF7-6643BE057BA1}" type="pres">
      <dgm:prSet presAssocID="{B406B301-3380-476D-8624-82F570653672}" presName="connectorText" presStyleLbl="sibTrans1D1" presStyleIdx="3" presStyleCnt="5"/>
      <dgm:spPr/>
    </dgm:pt>
    <dgm:pt modelId="{E51F5794-5DF4-4F05-8D10-FF6C715D37CC}" type="pres">
      <dgm:prSet presAssocID="{BADA1123-F162-4707-8A98-D3C280E31CC3}" presName="node" presStyleLbl="node1" presStyleIdx="4" presStyleCnt="6">
        <dgm:presLayoutVars>
          <dgm:bulletEnabled val="1"/>
        </dgm:presLayoutVars>
      </dgm:prSet>
      <dgm:spPr/>
    </dgm:pt>
    <dgm:pt modelId="{B0D81803-4D2B-4BB4-9069-2C6E9DC70960}" type="pres">
      <dgm:prSet presAssocID="{E5D16BDA-AB25-4115-A31B-39D03430E93A}" presName="sibTrans" presStyleLbl="sibTrans1D1" presStyleIdx="4" presStyleCnt="5"/>
      <dgm:spPr/>
    </dgm:pt>
    <dgm:pt modelId="{5A28A09B-18EC-467C-A4FF-A8F06CFEC63E}" type="pres">
      <dgm:prSet presAssocID="{E5D16BDA-AB25-4115-A31B-39D03430E93A}" presName="connectorText" presStyleLbl="sibTrans1D1" presStyleIdx="4" presStyleCnt="5"/>
      <dgm:spPr/>
    </dgm:pt>
    <dgm:pt modelId="{A83FD8AC-A1FE-44EA-8DD8-205DF737303B}" type="pres">
      <dgm:prSet presAssocID="{4AC76F24-FA89-49F5-B0DC-AB7CCB7D4DDE}" presName="node" presStyleLbl="node1" presStyleIdx="5" presStyleCnt="6">
        <dgm:presLayoutVars>
          <dgm:bulletEnabled val="1"/>
        </dgm:presLayoutVars>
      </dgm:prSet>
      <dgm:spPr/>
    </dgm:pt>
  </dgm:ptLst>
  <dgm:cxnLst>
    <dgm:cxn modelId="{210C2902-644F-4F33-B7A5-51C3E81D7F2B}" type="presOf" srcId="{0E5BF249-DAD1-4119-9FA1-729EDE35B48B}" destId="{436E2B23-4665-4E7E-80B3-30E0E1E99B05}" srcOrd="0" destOrd="0" presId="urn:microsoft.com/office/officeart/2005/8/layout/bProcess3"/>
    <dgm:cxn modelId="{2B5B2716-124F-4269-B4B5-63CFA920F253}" srcId="{B4C282E0-CBE1-474B-8C39-B5FCDEDE5ED3}" destId="{BE073FE8-F8DD-4FDC-A7AE-01C8845CBC18}" srcOrd="1" destOrd="0" parTransId="{411513A8-69D3-4F82-9EA4-4A6820B49A89}" sibTransId="{EF650D1A-AEC4-4512-9DC3-E24161EC913B}"/>
    <dgm:cxn modelId="{FADE271F-E7FA-4852-BBC2-66D88F7F2B29}" type="presOf" srcId="{E5D16BDA-AB25-4115-A31B-39D03430E93A}" destId="{5A28A09B-18EC-467C-A4FF-A8F06CFEC63E}" srcOrd="1" destOrd="0" presId="urn:microsoft.com/office/officeart/2005/8/layout/bProcess3"/>
    <dgm:cxn modelId="{9B31D621-574D-43F3-953C-3BDE45D1EF6F}" type="presOf" srcId="{0E5BF249-DAD1-4119-9FA1-729EDE35B48B}" destId="{FE9A8FAD-D51F-4F8A-9BB7-59F2FAFCD661}" srcOrd="1" destOrd="0" presId="urn:microsoft.com/office/officeart/2005/8/layout/bProcess3"/>
    <dgm:cxn modelId="{D335AA36-D07D-417C-A32F-C37569BD02FF}" srcId="{B4C282E0-CBE1-474B-8C39-B5FCDEDE5ED3}" destId="{4AC76F24-FA89-49F5-B0DC-AB7CCB7D4DDE}" srcOrd="5" destOrd="0" parTransId="{AE102111-B6C3-487E-B833-440387E471E2}" sibTransId="{41A5F8A3-C22C-4AA5-A465-5DCBA8F870DB}"/>
    <dgm:cxn modelId="{A17AED3C-C0D5-4165-8B8A-1822028F80C1}" type="presOf" srcId="{8FD41691-99CB-44E5-8531-B845FCCBE054}" destId="{571C6960-92F6-440B-89C0-60BCEF5120EF}" srcOrd="1" destOrd="0" presId="urn:microsoft.com/office/officeart/2005/8/layout/bProcess3"/>
    <dgm:cxn modelId="{B34C095B-81D0-48E7-9E28-C8E5491672D4}" type="presOf" srcId="{BADA1123-F162-4707-8A98-D3C280E31CC3}" destId="{E51F5794-5DF4-4F05-8D10-FF6C715D37CC}" srcOrd="0" destOrd="0" presId="urn:microsoft.com/office/officeart/2005/8/layout/bProcess3"/>
    <dgm:cxn modelId="{B52DF270-E22F-4C28-8929-CCEC3A872E57}" type="presOf" srcId="{70D76BD1-08F1-42A1-9C65-C0DAB058A884}" destId="{46612521-CE45-4B5B-8860-8939C6F6A2F4}" srcOrd="0" destOrd="0" presId="urn:microsoft.com/office/officeart/2005/8/layout/bProcess3"/>
    <dgm:cxn modelId="{16ACD673-D149-4F65-BB05-019F29CCB02E}" srcId="{B4C282E0-CBE1-474B-8C39-B5FCDEDE5ED3}" destId="{BADA1123-F162-4707-8A98-D3C280E31CC3}" srcOrd="4" destOrd="0" parTransId="{DF04886E-F611-4C16-A1CD-A581E700D34F}" sibTransId="{E5D16BDA-AB25-4115-A31B-39D03430E93A}"/>
    <dgm:cxn modelId="{87B33478-9E98-4CC7-AC16-195E2A2D1B18}" srcId="{B4C282E0-CBE1-474B-8C39-B5FCDEDE5ED3}" destId="{F5A4C815-F44B-428D-B577-9407F8C6A506}" srcOrd="3" destOrd="0" parTransId="{01EFF374-9BFB-4C1E-B418-EEB9814F9060}" sibTransId="{B406B301-3380-476D-8624-82F570653672}"/>
    <dgm:cxn modelId="{7BD9F07C-F65B-49B0-9A7A-DC6C934901AB}" type="presOf" srcId="{C62478D9-318D-4AB6-A3DB-C495A18A6A70}" destId="{29AF510F-86D5-48AF-80CE-666FAD22D803}" srcOrd="0" destOrd="0" presId="urn:microsoft.com/office/officeart/2005/8/layout/bProcess3"/>
    <dgm:cxn modelId="{2FA62981-6A38-4E8A-9862-4B09C299520A}" type="presOf" srcId="{8FD41691-99CB-44E5-8531-B845FCCBE054}" destId="{5D9224AD-AFAA-4D6C-8F5C-75F9C49C76DD}" srcOrd="0" destOrd="0" presId="urn:microsoft.com/office/officeart/2005/8/layout/bProcess3"/>
    <dgm:cxn modelId="{245F8E8C-96B8-4E9C-84F7-8A140258A326}" type="presOf" srcId="{BE073FE8-F8DD-4FDC-A7AE-01C8845CBC18}" destId="{CAED389C-1433-488E-B805-916715D5C3BA}" srcOrd="0" destOrd="0" presId="urn:microsoft.com/office/officeart/2005/8/layout/bProcess3"/>
    <dgm:cxn modelId="{2D96D38D-966D-41EA-8052-C7E0AA609DA3}" srcId="{B4C282E0-CBE1-474B-8C39-B5FCDEDE5ED3}" destId="{70D76BD1-08F1-42A1-9C65-C0DAB058A884}" srcOrd="0" destOrd="0" parTransId="{82B004CA-DB7C-4707-AE99-F642D45AB1F8}" sibTransId="{0E5BF249-DAD1-4119-9FA1-729EDE35B48B}"/>
    <dgm:cxn modelId="{D5E95894-E062-4D2B-A5F4-EE078F020864}" type="presOf" srcId="{F5A4C815-F44B-428D-B577-9407F8C6A506}" destId="{6AD11930-E8A0-4A26-880C-6C6FD7F618CC}" srcOrd="0" destOrd="0" presId="urn:microsoft.com/office/officeart/2005/8/layout/bProcess3"/>
    <dgm:cxn modelId="{D1A33DA6-AD80-4E12-9F2D-A3EDE93F5BBD}" type="presOf" srcId="{B406B301-3380-476D-8624-82F570653672}" destId="{FD9F8820-7860-47B2-AEF3-C6F08611E798}" srcOrd="0" destOrd="0" presId="urn:microsoft.com/office/officeart/2005/8/layout/bProcess3"/>
    <dgm:cxn modelId="{4D194CB3-F294-48A6-A067-6F30B1C4A867}" type="presOf" srcId="{B406B301-3380-476D-8624-82F570653672}" destId="{9DF5813C-46D6-48B1-BAF7-6643BE057BA1}" srcOrd="1" destOrd="0" presId="urn:microsoft.com/office/officeart/2005/8/layout/bProcess3"/>
    <dgm:cxn modelId="{CE88F6C0-A7CA-469F-A0A0-6F88CD99ED94}" type="presOf" srcId="{EF650D1A-AEC4-4512-9DC3-E24161EC913B}" destId="{B979BB1F-DC91-4FC9-918C-BFF8ECCC94C0}" srcOrd="0" destOrd="0" presId="urn:microsoft.com/office/officeart/2005/8/layout/bProcess3"/>
    <dgm:cxn modelId="{9AED7CC1-2DB7-44F7-B9FA-83BEFAAC1A97}" type="presOf" srcId="{B4C282E0-CBE1-474B-8C39-B5FCDEDE5ED3}" destId="{353F3AD6-2E0A-4280-90CF-C57288A77D15}" srcOrd="0" destOrd="0" presId="urn:microsoft.com/office/officeart/2005/8/layout/bProcess3"/>
    <dgm:cxn modelId="{CEE39BCE-A67A-41EE-AC71-38516EB25CA8}" srcId="{B4C282E0-CBE1-474B-8C39-B5FCDEDE5ED3}" destId="{C62478D9-318D-4AB6-A3DB-C495A18A6A70}" srcOrd="2" destOrd="0" parTransId="{2563B5C7-394B-4021-8B50-27EAAFF807EB}" sibTransId="{8FD41691-99CB-44E5-8531-B845FCCBE054}"/>
    <dgm:cxn modelId="{F4BD91D8-4C5E-4D84-A26D-90FA54D1EA36}" type="presOf" srcId="{4AC76F24-FA89-49F5-B0DC-AB7CCB7D4DDE}" destId="{A83FD8AC-A1FE-44EA-8DD8-205DF737303B}" srcOrd="0" destOrd="0" presId="urn:microsoft.com/office/officeart/2005/8/layout/bProcess3"/>
    <dgm:cxn modelId="{E94D47E3-9D7D-4A49-AE91-6AFE1F6AA6B9}" type="presOf" srcId="{EF650D1A-AEC4-4512-9DC3-E24161EC913B}" destId="{C9609ECC-74DF-4010-B593-1D91C18593BF}" srcOrd="1" destOrd="0" presId="urn:microsoft.com/office/officeart/2005/8/layout/bProcess3"/>
    <dgm:cxn modelId="{9B9B18F9-C64A-4266-819A-48843587671D}" type="presOf" srcId="{E5D16BDA-AB25-4115-A31B-39D03430E93A}" destId="{B0D81803-4D2B-4BB4-9069-2C6E9DC70960}" srcOrd="0" destOrd="0" presId="urn:microsoft.com/office/officeart/2005/8/layout/bProcess3"/>
    <dgm:cxn modelId="{A328399B-2FA4-444F-9689-5C5D2971286C}" type="presParOf" srcId="{353F3AD6-2E0A-4280-90CF-C57288A77D15}" destId="{46612521-CE45-4B5B-8860-8939C6F6A2F4}" srcOrd="0" destOrd="0" presId="urn:microsoft.com/office/officeart/2005/8/layout/bProcess3"/>
    <dgm:cxn modelId="{EE136227-0E5C-4556-BEDE-09DA4DBFBE62}" type="presParOf" srcId="{353F3AD6-2E0A-4280-90CF-C57288A77D15}" destId="{436E2B23-4665-4E7E-80B3-30E0E1E99B05}" srcOrd="1" destOrd="0" presId="urn:microsoft.com/office/officeart/2005/8/layout/bProcess3"/>
    <dgm:cxn modelId="{1290EEAD-DE33-472E-87D8-523325B99937}" type="presParOf" srcId="{436E2B23-4665-4E7E-80B3-30E0E1E99B05}" destId="{FE9A8FAD-D51F-4F8A-9BB7-59F2FAFCD661}" srcOrd="0" destOrd="0" presId="urn:microsoft.com/office/officeart/2005/8/layout/bProcess3"/>
    <dgm:cxn modelId="{B19A51DF-2D20-49C8-BB71-103B103A6631}" type="presParOf" srcId="{353F3AD6-2E0A-4280-90CF-C57288A77D15}" destId="{CAED389C-1433-488E-B805-916715D5C3BA}" srcOrd="2" destOrd="0" presId="urn:microsoft.com/office/officeart/2005/8/layout/bProcess3"/>
    <dgm:cxn modelId="{96CFE193-662E-4A28-8618-2DFFA9B45213}" type="presParOf" srcId="{353F3AD6-2E0A-4280-90CF-C57288A77D15}" destId="{B979BB1F-DC91-4FC9-918C-BFF8ECCC94C0}" srcOrd="3" destOrd="0" presId="urn:microsoft.com/office/officeart/2005/8/layout/bProcess3"/>
    <dgm:cxn modelId="{78C385E2-2F10-4F2A-B50E-4180BC130D9C}" type="presParOf" srcId="{B979BB1F-DC91-4FC9-918C-BFF8ECCC94C0}" destId="{C9609ECC-74DF-4010-B593-1D91C18593BF}" srcOrd="0" destOrd="0" presId="urn:microsoft.com/office/officeart/2005/8/layout/bProcess3"/>
    <dgm:cxn modelId="{F53B16FC-DC91-49A2-89E4-8147BB2F0377}" type="presParOf" srcId="{353F3AD6-2E0A-4280-90CF-C57288A77D15}" destId="{29AF510F-86D5-48AF-80CE-666FAD22D803}" srcOrd="4" destOrd="0" presId="urn:microsoft.com/office/officeart/2005/8/layout/bProcess3"/>
    <dgm:cxn modelId="{9C4672FD-A05A-49D8-AB3A-E2016D6063E7}" type="presParOf" srcId="{353F3AD6-2E0A-4280-90CF-C57288A77D15}" destId="{5D9224AD-AFAA-4D6C-8F5C-75F9C49C76DD}" srcOrd="5" destOrd="0" presId="urn:microsoft.com/office/officeart/2005/8/layout/bProcess3"/>
    <dgm:cxn modelId="{558B2803-BE62-4028-B152-0B450C8C4D08}" type="presParOf" srcId="{5D9224AD-AFAA-4D6C-8F5C-75F9C49C76DD}" destId="{571C6960-92F6-440B-89C0-60BCEF5120EF}" srcOrd="0" destOrd="0" presId="urn:microsoft.com/office/officeart/2005/8/layout/bProcess3"/>
    <dgm:cxn modelId="{1C61E3AA-44EE-4030-AEED-6E93AC1C94AD}" type="presParOf" srcId="{353F3AD6-2E0A-4280-90CF-C57288A77D15}" destId="{6AD11930-E8A0-4A26-880C-6C6FD7F618CC}" srcOrd="6" destOrd="0" presId="urn:microsoft.com/office/officeart/2005/8/layout/bProcess3"/>
    <dgm:cxn modelId="{4A970B50-1DC0-454A-911B-449DB3E76465}" type="presParOf" srcId="{353F3AD6-2E0A-4280-90CF-C57288A77D15}" destId="{FD9F8820-7860-47B2-AEF3-C6F08611E798}" srcOrd="7" destOrd="0" presId="urn:microsoft.com/office/officeart/2005/8/layout/bProcess3"/>
    <dgm:cxn modelId="{5ED05BEB-F6E2-4555-86D0-25486DF2109E}" type="presParOf" srcId="{FD9F8820-7860-47B2-AEF3-C6F08611E798}" destId="{9DF5813C-46D6-48B1-BAF7-6643BE057BA1}" srcOrd="0" destOrd="0" presId="urn:microsoft.com/office/officeart/2005/8/layout/bProcess3"/>
    <dgm:cxn modelId="{828C3B07-EA03-42F7-BD07-127365CA28B1}" type="presParOf" srcId="{353F3AD6-2E0A-4280-90CF-C57288A77D15}" destId="{E51F5794-5DF4-4F05-8D10-FF6C715D37CC}" srcOrd="8" destOrd="0" presId="urn:microsoft.com/office/officeart/2005/8/layout/bProcess3"/>
    <dgm:cxn modelId="{A74F0174-A7B0-4524-981D-BABE9D2314DC}" type="presParOf" srcId="{353F3AD6-2E0A-4280-90CF-C57288A77D15}" destId="{B0D81803-4D2B-4BB4-9069-2C6E9DC70960}" srcOrd="9" destOrd="0" presId="urn:microsoft.com/office/officeart/2005/8/layout/bProcess3"/>
    <dgm:cxn modelId="{AD3B2FF0-43AE-4184-A98D-9B66D1D252FE}" type="presParOf" srcId="{B0D81803-4D2B-4BB4-9069-2C6E9DC70960}" destId="{5A28A09B-18EC-467C-A4FF-A8F06CFEC63E}" srcOrd="0" destOrd="0" presId="urn:microsoft.com/office/officeart/2005/8/layout/bProcess3"/>
    <dgm:cxn modelId="{F78A524E-2762-4584-BEFF-67FAE6A067A2}" type="presParOf" srcId="{353F3AD6-2E0A-4280-90CF-C57288A77D15}" destId="{A83FD8AC-A1FE-44EA-8DD8-205DF737303B}"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AF2B91-572C-4671-9FD9-73F45781AE83}">
      <dsp:nvSpPr>
        <dsp:cNvPr id="0" name=""/>
        <dsp:cNvSpPr/>
      </dsp:nvSpPr>
      <dsp:spPr>
        <a:xfrm>
          <a:off x="1064285" y="187452"/>
          <a:ext cx="768867" cy="768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397F47-64F9-49D9-BFB6-418108151003}">
      <dsp:nvSpPr>
        <dsp:cNvPr id="0" name=""/>
        <dsp:cNvSpPr/>
      </dsp:nvSpPr>
      <dsp:spPr>
        <a:xfrm>
          <a:off x="594422" y="1529226"/>
          <a:ext cx="1708593" cy="2476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 </a:t>
          </a:r>
          <a:r>
            <a:rPr lang="en-US" sz="1400" b="1" kern="1200"/>
            <a:t>The Core Problem:</a:t>
          </a:r>
          <a:br>
            <a:rPr lang="en-US" sz="1400" kern="1200"/>
          </a:br>
          <a:r>
            <a:rPr lang="en-US" sz="1400" kern="1200"/>
            <a:t>Farmers, governments, and policymakers lack an </a:t>
          </a:r>
          <a:r>
            <a:rPr lang="en-US" sz="1400" b="1" kern="1200"/>
            <a:t>integrated, real-time system</a:t>
          </a:r>
          <a:r>
            <a:rPr lang="en-US" sz="1400" kern="1200"/>
            <a:t> that connects </a:t>
          </a:r>
          <a:r>
            <a:rPr lang="en-US" sz="1400" b="1" kern="1200"/>
            <a:t>satellite observations</a:t>
          </a:r>
          <a:r>
            <a:rPr lang="en-US" sz="1400" kern="1200"/>
            <a:t>, </a:t>
          </a:r>
          <a:r>
            <a:rPr lang="en-US" sz="1400" b="1" kern="1200"/>
            <a:t>IoT sensor data</a:t>
          </a:r>
          <a:r>
            <a:rPr lang="en-US" sz="1400" kern="1200"/>
            <a:t>, and </a:t>
          </a:r>
          <a:r>
            <a:rPr lang="en-US" sz="1400" b="1" kern="1200"/>
            <a:t>AI analytics</a:t>
          </a:r>
          <a:r>
            <a:rPr lang="en-US" sz="1400" kern="1200"/>
            <a:t> to make agriculture more </a:t>
          </a:r>
          <a:r>
            <a:rPr lang="en-US" sz="1400" b="1" kern="1200"/>
            <a:t>efficient, sustainable, and profitable.</a:t>
          </a:r>
          <a:endParaRPr lang="en-US" sz="1400" kern="1200"/>
        </a:p>
      </dsp:txBody>
      <dsp:txXfrm>
        <a:off x="594422" y="1529226"/>
        <a:ext cx="1708593" cy="2476126"/>
      </dsp:txXfrm>
    </dsp:sp>
    <dsp:sp modelId="{7EFD41A2-AE57-4469-9576-3633F08D852A}">
      <dsp:nvSpPr>
        <dsp:cNvPr id="0" name=""/>
        <dsp:cNvSpPr/>
      </dsp:nvSpPr>
      <dsp:spPr>
        <a:xfrm>
          <a:off x="3071883" y="187452"/>
          <a:ext cx="768867" cy="768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0B6A87-994A-49E4-A089-6436041BD1FA}">
      <dsp:nvSpPr>
        <dsp:cNvPr id="0" name=""/>
        <dsp:cNvSpPr/>
      </dsp:nvSpPr>
      <dsp:spPr>
        <a:xfrm>
          <a:off x="2602019" y="1529226"/>
          <a:ext cx="1708593" cy="2476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 </a:t>
          </a:r>
          <a:r>
            <a:rPr lang="en-US" sz="1400" b="1" kern="1200"/>
            <a:t>Why NASA:</a:t>
          </a:r>
          <a:br>
            <a:rPr lang="en-US" sz="1400" kern="1200"/>
          </a:br>
          <a:r>
            <a:rPr lang="en-US" sz="1400" kern="1200"/>
            <a:t>NASA’s Earth observation satellites (SMAP, MODIS, Landsat, AIRS) provide powerful insights on soil moisture, weather, and vegetation — but this data is not reaching the field. Bridging this gap can transform farming.</a:t>
          </a:r>
        </a:p>
      </dsp:txBody>
      <dsp:txXfrm>
        <a:off x="2602019" y="1529226"/>
        <a:ext cx="1708593" cy="2476126"/>
      </dsp:txXfrm>
    </dsp:sp>
    <dsp:sp modelId="{1B1E5631-BF82-4026-B70A-78101911E1EC}">
      <dsp:nvSpPr>
        <dsp:cNvPr id="0" name=""/>
        <dsp:cNvSpPr/>
      </dsp:nvSpPr>
      <dsp:spPr>
        <a:xfrm>
          <a:off x="5079480" y="187452"/>
          <a:ext cx="768867" cy="768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DBBF9B-D803-49A6-95A1-822B1CA549E7}">
      <dsp:nvSpPr>
        <dsp:cNvPr id="0" name=""/>
        <dsp:cNvSpPr/>
      </dsp:nvSpPr>
      <dsp:spPr>
        <a:xfrm>
          <a:off x="4609617" y="1529226"/>
          <a:ext cx="1708593" cy="2476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 This is the challenge our project, </a:t>
          </a:r>
          <a:r>
            <a:rPr lang="en-US" sz="1400" b="1" kern="1200" dirty="0"/>
            <a:t>DIFMS (Digital India Farming and Monitoring System)</a:t>
          </a:r>
          <a:r>
            <a:rPr lang="en-US" sz="1400" kern="1200" dirty="0"/>
            <a:t>, solves.</a:t>
          </a:r>
        </a:p>
      </dsp:txBody>
      <dsp:txXfrm>
        <a:off x="4609617" y="1529226"/>
        <a:ext cx="1708593" cy="2476126"/>
      </dsp:txXfrm>
    </dsp:sp>
    <dsp:sp modelId="{49C1EA28-D91F-4509-9F80-853CA36A3F37}">
      <dsp:nvSpPr>
        <dsp:cNvPr id="0" name=""/>
        <dsp:cNvSpPr/>
      </dsp:nvSpPr>
      <dsp:spPr>
        <a:xfrm>
          <a:off x="7087078" y="187452"/>
          <a:ext cx="768867" cy="7688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accent1">
              <a:lumMod val="60000"/>
              <a:lumOff val="40000"/>
            </a:schemeClr>
          </a:solidFill>
          <a:prstDash val="solid"/>
          <a:miter lim="800000"/>
        </a:ln>
        <a:effectLst>
          <a:glow rad="139700">
            <a:schemeClr val="accent4">
              <a:satMod val="175000"/>
              <a:alpha val="40000"/>
            </a:schemeClr>
          </a:glow>
        </a:effectLst>
      </dsp:spPr>
      <dsp:style>
        <a:lnRef idx="2">
          <a:scrgbClr r="0" g="0" b="0"/>
        </a:lnRef>
        <a:fillRef idx="1">
          <a:scrgbClr r="0" g="0" b="0"/>
        </a:fillRef>
        <a:effectRef idx="0">
          <a:scrgbClr r="0" g="0" b="0"/>
        </a:effectRef>
        <a:fontRef idx="minor">
          <a:schemeClr val="lt1"/>
        </a:fontRef>
      </dsp:style>
    </dsp:sp>
    <dsp:sp modelId="{FECB3476-29F7-4941-8F3E-5674EA64E29F}">
      <dsp:nvSpPr>
        <dsp:cNvPr id="0" name=""/>
        <dsp:cNvSpPr/>
      </dsp:nvSpPr>
      <dsp:spPr>
        <a:xfrm>
          <a:off x="6617215" y="1529226"/>
          <a:ext cx="1708593" cy="2476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We created our own challenge:</a:t>
          </a:r>
        </a:p>
      </dsp:txBody>
      <dsp:txXfrm>
        <a:off x="6617215" y="1529226"/>
        <a:ext cx="1708593" cy="2476126"/>
      </dsp:txXfrm>
    </dsp:sp>
    <dsp:sp modelId="{7D4138D7-8985-44F0-A028-54E2F02184DE}">
      <dsp:nvSpPr>
        <dsp:cNvPr id="0" name=""/>
        <dsp:cNvSpPr/>
      </dsp:nvSpPr>
      <dsp:spPr>
        <a:xfrm>
          <a:off x="9094676" y="187452"/>
          <a:ext cx="768867" cy="7688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accent2"/>
          </a:solidFill>
          <a:prstDash val="solid"/>
          <a:miter lim="800000"/>
        </a:ln>
        <a:effectLst>
          <a:glow rad="139700">
            <a:schemeClr val="accent2">
              <a:satMod val="175000"/>
              <a:alpha val="40000"/>
            </a:schemeClr>
          </a:glow>
        </a:effectLst>
      </dsp:spPr>
      <dsp:style>
        <a:lnRef idx="2">
          <a:scrgbClr r="0" g="0" b="0"/>
        </a:lnRef>
        <a:fillRef idx="1">
          <a:scrgbClr r="0" g="0" b="0"/>
        </a:fillRef>
        <a:effectRef idx="0">
          <a:scrgbClr r="0" g="0" b="0"/>
        </a:effectRef>
        <a:fontRef idx="minor">
          <a:schemeClr val="lt1"/>
        </a:fontRef>
      </dsp:style>
    </dsp:sp>
    <dsp:sp modelId="{E3222F7A-3513-4342-97ED-33924E8F302F}">
      <dsp:nvSpPr>
        <dsp:cNvPr id="0" name=""/>
        <dsp:cNvSpPr/>
      </dsp:nvSpPr>
      <dsp:spPr>
        <a:xfrm>
          <a:off x="8624812" y="1529226"/>
          <a:ext cx="1708593" cy="2476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b="1" kern="1200"/>
            <a:t>“Design and implement a smart, data-driven agriculture system that integrates NASA satellite data, IoT sensors, and AI analytics to digitize farming end-to-end — from soil to sale — improving yield, water use, and policy decisions.”</a:t>
          </a:r>
          <a:endParaRPr lang="en-US" sz="1400" kern="1200"/>
        </a:p>
      </dsp:txBody>
      <dsp:txXfrm>
        <a:off x="8624812" y="1529226"/>
        <a:ext cx="1708593" cy="24761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E2B23-4665-4E7E-80B3-30E0E1E99B05}">
      <dsp:nvSpPr>
        <dsp:cNvPr id="0" name=""/>
        <dsp:cNvSpPr/>
      </dsp:nvSpPr>
      <dsp:spPr>
        <a:xfrm>
          <a:off x="3323664" y="834988"/>
          <a:ext cx="643158" cy="91440"/>
        </a:xfrm>
        <a:custGeom>
          <a:avLst/>
          <a:gdLst/>
          <a:ahLst/>
          <a:cxnLst/>
          <a:rect l="0" t="0" r="0" b="0"/>
          <a:pathLst>
            <a:path>
              <a:moveTo>
                <a:pt x="0" y="45720"/>
              </a:moveTo>
              <a:lnTo>
                <a:pt x="643158" y="45720"/>
              </a:lnTo>
            </a:path>
          </a:pathLst>
        </a:custGeom>
        <a:noFill/>
        <a:ln w="12700" cap="flat" cmpd="sng" algn="ctr">
          <a:solidFill>
            <a:schemeClr val="accent2">
              <a:hueOff val="0"/>
              <a:satOff val="0"/>
              <a:lumOff val="0"/>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877339"/>
        <a:ext cx="33687" cy="6737"/>
      </dsp:txXfrm>
    </dsp:sp>
    <dsp:sp modelId="{46612521-CE45-4B5B-8860-8939C6F6A2F4}">
      <dsp:nvSpPr>
        <dsp:cNvPr id="0" name=""/>
        <dsp:cNvSpPr/>
      </dsp:nvSpPr>
      <dsp:spPr>
        <a:xfrm>
          <a:off x="396080" y="1893"/>
          <a:ext cx="2929383" cy="1757630"/>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What We Are Doing:</a:t>
          </a:r>
          <a:endParaRPr lang="en-US" sz="1500" kern="1200"/>
        </a:p>
      </dsp:txBody>
      <dsp:txXfrm>
        <a:off x="396080" y="1893"/>
        <a:ext cx="2929383" cy="1757630"/>
      </dsp:txXfrm>
    </dsp:sp>
    <dsp:sp modelId="{B979BB1F-DC91-4FC9-918C-BFF8ECCC94C0}">
      <dsp:nvSpPr>
        <dsp:cNvPr id="0" name=""/>
        <dsp:cNvSpPr/>
      </dsp:nvSpPr>
      <dsp:spPr>
        <a:xfrm>
          <a:off x="6926806" y="834988"/>
          <a:ext cx="643158" cy="91440"/>
        </a:xfrm>
        <a:custGeom>
          <a:avLst/>
          <a:gdLst/>
          <a:ahLst/>
          <a:cxnLst/>
          <a:rect l="0" t="0" r="0" b="0"/>
          <a:pathLst>
            <a:path>
              <a:moveTo>
                <a:pt x="0" y="45720"/>
              </a:moveTo>
              <a:lnTo>
                <a:pt x="643158" y="45720"/>
              </a:lnTo>
            </a:path>
          </a:pathLst>
        </a:custGeom>
        <a:noFill/>
        <a:ln w="12700" cap="flat" cmpd="sng" algn="ctr">
          <a:solidFill>
            <a:schemeClr val="accent2">
              <a:hueOff val="1610903"/>
              <a:satOff val="-4623"/>
              <a:lumOff val="-7402"/>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877339"/>
        <a:ext cx="33687" cy="6737"/>
      </dsp:txXfrm>
    </dsp:sp>
    <dsp:sp modelId="{CAED389C-1433-488E-B805-916715D5C3BA}">
      <dsp:nvSpPr>
        <dsp:cNvPr id="0" name=""/>
        <dsp:cNvSpPr/>
      </dsp:nvSpPr>
      <dsp:spPr>
        <a:xfrm>
          <a:off x="3999222" y="1893"/>
          <a:ext cx="2929383" cy="1757630"/>
        </a:xfrm>
        <a:prstGeom prst="rect">
          <a:avLst/>
        </a:prstGeom>
        <a:solidFill>
          <a:schemeClr val="accent2">
            <a:hueOff val="1288723"/>
            <a:satOff val="-3699"/>
            <a:lumOff val="-5922"/>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Data Collection:</a:t>
          </a:r>
          <a:r>
            <a:rPr lang="en-US" sz="1500" kern="1200"/>
            <a:t> Using </a:t>
          </a:r>
          <a:r>
            <a:rPr lang="en-US" sz="1500" b="1" kern="1200"/>
            <a:t>IoT devices</a:t>
          </a:r>
          <a:r>
            <a:rPr lang="en-US" sz="1500" kern="1200"/>
            <a:t> (sensors like soil moisture, temperature, humidity) connected via Arduino/ESP32 and communication modules (Wi-Fi, LoRa) to collect real-time environmental data.</a:t>
          </a:r>
        </a:p>
      </dsp:txBody>
      <dsp:txXfrm>
        <a:off x="3999222" y="1893"/>
        <a:ext cx="2929383" cy="1757630"/>
      </dsp:txXfrm>
    </dsp:sp>
    <dsp:sp modelId="{5D9224AD-AFAA-4D6C-8F5C-75F9C49C76DD}">
      <dsp:nvSpPr>
        <dsp:cNvPr id="0" name=""/>
        <dsp:cNvSpPr/>
      </dsp:nvSpPr>
      <dsp:spPr>
        <a:xfrm>
          <a:off x="1860772" y="1757723"/>
          <a:ext cx="7206284" cy="643158"/>
        </a:xfrm>
        <a:custGeom>
          <a:avLst/>
          <a:gdLst/>
          <a:ahLst/>
          <a:cxnLst/>
          <a:rect l="0" t="0" r="0" b="0"/>
          <a:pathLst>
            <a:path>
              <a:moveTo>
                <a:pt x="7206284" y="0"/>
              </a:moveTo>
              <a:lnTo>
                <a:pt x="7206284" y="338679"/>
              </a:lnTo>
              <a:lnTo>
                <a:pt x="0" y="338679"/>
              </a:lnTo>
              <a:lnTo>
                <a:pt x="0" y="643158"/>
              </a:lnTo>
            </a:path>
          </a:pathLst>
        </a:custGeom>
        <a:noFill/>
        <a:ln w="12700" cap="flat" cmpd="sng" algn="ctr">
          <a:solidFill>
            <a:schemeClr val="accent2">
              <a:hueOff val="3221807"/>
              <a:satOff val="-9246"/>
              <a:lumOff val="-14805"/>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2971" y="2075933"/>
        <a:ext cx="361885" cy="6737"/>
      </dsp:txXfrm>
    </dsp:sp>
    <dsp:sp modelId="{29AF510F-86D5-48AF-80CE-666FAD22D803}">
      <dsp:nvSpPr>
        <dsp:cNvPr id="0" name=""/>
        <dsp:cNvSpPr/>
      </dsp:nvSpPr>
      <dsp:spPr>
        <a:xfrm>
          <a:off x="7602364" y="1893"/>
          <a:ext cx="2929383" cy="1757630"/>
        </a:xfrm>
        <a:prstGeom prst="rect">
          <a:avLst/>
        </a:prstGeom>
        <a:solidFill>
          <a:schemeClr val="accent2">
            <a:hueOff val="2577445"/>
            <a:satOff val="-7397"/>
            <a:lumOff val="-11844"/>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Satellite Integration:</a:t>
          </a:r>
          <a:r>
            <a:rPr lang="en-US" sz="1500" kern="1200"/>
            <a:t> Fetching and processing </a:t>
          </a:r>
          <a:r>
            <a:rPr lang="en-US" sz="1500" b="1" kern="1200"/>
            <a:t>satellite imagery</a:t>
          </a:r>
          <a:r>
            <a:rPr lang="en-US" sz="1500" kern="1200"/>
            <a:t> and geospatial data from NASA Earthdata API and Google Earth Engine to monitor environmental changes over large areas.</a:t>
          </a:r>
        </a:p>
      </dsp:txBody>
      <dsp:txXfrm>
        <a:off x="7602364" y="1893"/>
        <a:ext cx="2929383" cy="1757630"/>
      </dsp:txXfrm>
    </dsp:sp>
    <dsp:sp modelId="{FD9F8820-7860-47B2-AEF3-C6F08611E798}">
      <dsp:nvSpPr>
        <dsp:cNvPr id="0" name=""/>
        <dsp:cNvSpPr/>
      </dsp:nvSpPr>
      <dsp:spPr>
        <a:xfrm>
          <a:off x="3323664" y="3266376"/>
          <a:ext cx="643158" cy="91440"/>
        </a:xfrm>
        <a:custGeom>
          <a:avLst/>
          <a:gdLst/>
          <a:ahLst/>
          <a:cxnLst/>
          <a:rect l="0" t="0" r="0" b="0"/>
          <a:pathLst>
            <a:path>
              <a:moveTo>
                <a:pt x="0" y="45720"/>
              </a:moveTo>
              <a:lnTo>
                <a:pt x="643158" y="45720"/>
              </a:lnTo>
            </a:path>
          </a:pathLst>
        </a:custGeom>
        <a:noFill/>
        <a:ln w="12700" cap="flat" cmpd="sng" algn="ctr">
          <a:solidFill>
            <a:schemeClr val="accent2">
              <a:hueOff val="4832710"/>
              <a:satOff val="-13870"/>
              <a:lumOff val="-22207"/>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628399" y="3308728"/>
        <a:ext cx="33687" cy="6737"/>
      </dsp:txXfrm>
    </dsp:sp>
    <dsp:sp modelId="{6AD11930-E8A0-4A26-880C-6C6FD7F618CC}">
      <dsp:nvSpPr>
        <dsp:cNvPr id="0" name=""/>
        <dsp:cNvSpPr/>
      </dsp:nvSpPr>
      <dsp:spPr>
        <a:xfrm>
          <a:off x="396080" y="2433281"/>
          <a:ext cx="2929383" cy="1757630"/>
        </a:xfrm>
        <a:prstGeom prst="rect">
          <a:avLst/>
        </a:prstGeom>
        <a:solidFill>
          <a:schemeClr val="accent2">
            <a:hueOff val="3866169"/>
            <a:satOff val="-11096"/>
            <a:lumOff val="-17765"/>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Data Processing &amp; AI:</a:t>
          </a:r>
          <a:r>
            <a:rPr lang="en-US" sz="1500" kern="1200"/>
            <a:t> Backend built with Python, FastAPI/Flask, and AI/ML models (TensorFlow, scikit-learn) analyzes both IoT and satellite data to identify patterns, anomalies, or predictions.</a:t>
          </a:r>
        </a:p>
      </dsp:txBody>
      <dsp:txXfrm>
        <a:off x="396080" y="2433281"/>
        <a:ext cx="2929383" cy="1757630"/>
      </dsp:txXfrm>
    </dsp:sp>
    <dsp:sp modelId="{B0D81803-4D2B-4BB4-9069-2C6E9DC70960}">
      <dsp:nvSpPr>
        <dsp:cNvPr id="0" name=""/>
        <dsp:cNvSpPr/>
      </dsp:nvSpPr>
      <dsp:spPr>
        <a:xfrm>
          <a:off x="6926806" y="3266376"/>
          <a:ext cx="643158" cy="91440"/>
        </a:xfrm>
        <a:custGeom>
          <a:avLst/>
          <a:gdLst/>
          <a:ahLst/>
          <a:cxnLst/>
          <a:rect l="0" t="0" r="0" b="0"/>
          <a:pathLst>
            <a:path>
              <a:moveTo>
                <a:pt x="0" y="45720"/>
              </a:moveTo>
              <a:lnTo>
                <a:pt x="643158" y="45720"/>
              </a:lnTo>
            </a:path>
          </a:pathLst>
        </a:custGeom>
        <a:noFill/>
        <a:ln w="12700" cap="flat" cmpd="sng" algn="ctr">
          <a:solidFill>
            <a:schemeClr val="accent2">
              <a:hueOff val="6443614"/>
              <a:satOff val="-18493"/>
              <a:lumOff val="-29609"/>
              <a:alphaOff val="0"/>
            </a:schemeClr>
          </a:solidFill>
          <a:prstDash val="solid"/>
          <a:miter lim="800000"/>
          <a:tailEnd type="arrow"/>
        </a:ln>
        <a:effectLst/>
        <a:scene3d>
          <a:camera prst="orthographicFront">
            <a:rot lat="0" lon="0" rev="0"/>
          </a:camera>
          <a:lightRig rig="contrasting" dir="t">
            <a:rot lat="0" lon="0" rev="1200000"/>
          </a:lightRig>
        </a:scene3d>
        <a:sp3d z="-110000"/>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231541" y="3308728"/>
        <a:ext cx="33687" cy="6737"/>
      </dsp:txXfrm>
    </dsp:sp>
    <dsp:sp modelId="{E51F5794-5DF4-4F05-8D10-FF6C715D37CC}">
      <dsp:nvSpPr>
        <dsp:cNvPr id="0" name=""/>
        <dsp:cNvSpPr/>
      </dsp:nvSpPr>
      <dsp:spPr>
        <a:xfrm>
          <a:off x="3999222" y="2433281"/>
          <a:ext cx="2929383" cy="1757630"/>
        </a:xfrm>
        <a:prstGeom prst="rect">
          <a:avLst/>
        </a:prstGeom>
        <a:solidFill>
          <a:schemeClr val="accent2">
            <a:hueOff val="5154891"/>
            <a:satOff val="-14794"/>
            <a:lumOff val="-23687"/>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Visualization:</a:t>
          </a:r>
          <a:r>
            <a:rPr lang="en-US" sz="1500" kern="1200"/>
            <a:t> Using frontend tools like React.js, Flutter, Leaflet.js, Plotly.js, and Mapbox to display interactive dashboards and maps for users to monitor conditions.</a:t>
          </a:r>
        </a:p>
      </dsp:txBody>
      <dsp:txXfrm>
        <a:off x="3999222" y="2433281"/>
        <a:ext cx="2929383" cy="1757630"/>
      </dsp:txXfrm>
    </dsp:sp>
    <dsp:sp modelId="{A83FD8AC-A1FE-44EA-8DD8-205DF737303B}">
      <dsp:nvSpPr>
        <dsp:cNvPr id="0" name=""/>
        <dsp:cNvSpPr/>
      </dsp:nvSpPr>
      <dsp:spPr>
        <a:xfrm>
          <a:off x="7602364" y="2433281"/>
          <a:ext cx="2929383" cy="1757630"/>
        </a:xfrm>
        <a:prstGeom prst="rect">
          <a:avLst/>
        </a:prstGeom>
        <a:solidFill>
          <a:schemeClr val="accent2">
            <a:hueOff val="6443614"/>
            <a:satOff val="-18493"/>
            <a:lumOff val="-29609"/>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b="1" kern="1200"/>
            <a:t>Deployment &amp; Storage:</a:t>
          </a:r>
          <a:r>
            <a:rPr lang="en-US" sz="1500" kern="1200"/>
            <a:t> Cloud hosting via AWS, Firebase, Heroku; databases like PostgreSQL/PostGIS and Firebase for storing structured, geospatial, and real-time data.</a:t>
          </a:r>
        </a:p>
      </dsp:txBody>
      <dsp:txXfrm>
        <a:off x="7602364" y="2433281"/>
        <a:ext cx="2929383" cy="175763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148FB-1E5F-474F-BEED-DAFD6E2408B1}" type="datetimeFigureOut">
              <a:rPr lang="en-IN" smtClean="0"/>
              <a:t>05-10-2025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67469B-2083-410B-AB2F-3A820C7A256E}" type="slidenum">
              <a:rPr lang="en-IN" smtClean="0"/>
              <a:t>‹#›</a:t>
            </a:fld>
            <a:endParaRPr lang="en-IN"/>
          </a:p>
        </p:txBody>
      </p:sp>
    </p:spTree>
    <p:extLst>
      <p:ext uri="{BB962C8B-B14F-4D97-AF65-F5344CB8AC3E}">
        <p14:creationId xmlns:p14="http://schemas.microsoft.com/office/powerpoint/2010/main" val="75868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67469B-2083-410B-AB2F-3A820C7A256E}" type="slidenum">
              <a:rPr lang="en-IN" smtClean="0"/>
              <a:t>1</a:t>
            </a:fld>
            <a:endParaRPr lang="en-IN"/>
          </a:p>
        </p:txBody>
      </p:sp>
    </p:spTree>
    <p:extLst>
      <p:ext uri="{BB962C8B-B14F-4D97-AF65-F5344CB8AC3E}">
        <p14:creationId xmlns:p14="http://schemas.microsoft.com/office/powerpoint/2010/main" val="3536978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BEBAB-5E60-6730-2D76-83A30F7232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F145A7-1E91-4F53-6125-47A0FA5BE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9590070-2442-5E4D-B83C-CAB57B7C9CBF}"/>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5" name="Footer Placeholder 4">
            <a:extLst>
              <a:ext uri="{FF2B5EF4-FFF2-40B4-BE49-F238E27FC236}">
                <a16:creationId xmlns:a16="http://schemas.microsoft.com/office/drawing/2014/main" id="{CE154E47-2ED0-E706-CE20-AAA548D89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2DE85F-7D68-A22A-B64B-2B4310169D4B}"/>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3902131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3ADA-44F2-52A4-9143-ACCEBD150B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2DFFE-0B2C-93D1-0FB9-25A837AB79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833D4-F8FE-799B-0F20-EA9FBD0B25CB}"/>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5" name="Footer Placeholder 4">
            <a:extLst>
              <a:ext uri="{FF2B5EF4-FFF2-40B4-BE49-F238E27FC236}">
                <a16:creationId xmlns:a16="http://schemas.microsoft.com/office/drawing/2014/main" id="{829FE227-8299-F879-55A0-6301420CCB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ACDCA4-9CF3-B280-240F-33648302B0CC}"/>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2346932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9C28E8-3ADD-23A6-B10C-DBC960CB72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18A1A6-F901-7FA9-CF4A-D349CCA172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B3AD9-E4C2-1C94-400D-3E921267F098}"/>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5" name="Footer Placeholder 4">
            <a:extLst>
              <a:ext uri="{FF2B5EF4-FFF2-40B4-BE49-F238E27FC236}">
                <a16:creationId xmlns:a16="http://schemas.microsoft.com/office/drawing/2014/main" id="{76B2E541-55DC-E696-3706-6A19B6687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F8E66B-E2F2-0A45-6459-DD73783558C4}"/>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336350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1543F-5DAF-0FDF-0727-B6B00F3444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C8AC24-4AF0-518B-0D90-DB9DE8267A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CA937B-4A6A-0AC0-524E-24D469C20E9D}"/>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5" name="Footer Placeholder 4">
            <a:extLst>
              <a:ext uri="{FF2B5EF4-FFF2-40B4-BE49-F238E27FC236}">
                <a16:creationId xmlns:a16="http://schemas.microsoft.com/office/drawing/2014/main" id="{C656AFD0-DD01-EB39-5808-CE00031B37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056284-6498-6921-6A46-4F47A0035A14}"/>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219842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29CBE-17FC-7588-E958-3E99D06A91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A4298C-F772-B901-1262-C9AFA941DBA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6CD4E4-44CC-3433-C353-A155FAFF707A}"/>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5" name="Footer Placeholder 4">
            <a:extLst>
              <a:ext uri="{FF2B5EF4-FFF2-40B4-BE49-F238E27FC236}">
                <a16:creationId xmlns:a16="http://schemas.microsoft.com/office/drawing/2014/main" id="{1562EF2A-7481-7B5F-F637-5EB0CB0850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F6165-7E25-31B8-07C1-7A37DA5214AF}"/>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2369898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D397-65E0-9EE3-CDF0-103C068C1B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C5E36C-419B-915D-AE89-88C98BF48F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F3ACD8-3776-EBF0-2EB9-F87F3914EC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38ED56-C781-B1AF-EE77-89AF26A974F3}"/>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6" name="Footer Placeholder 5">
            <a:extLst>
              <a:ext uri="{FF2B5EF4-FFF2-40B4-BE49-F238E27FC236}">
                <a16:creationId xmlns:a16="http://schemas.microsoft.com/office/drawing/2014/main" id="{3EC5511A-BC95-C224-32B6-2D6B016285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907588-EE1D-9E7F-1C37-0704A48DAA47}"/>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407325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9A9A-B4E0-C1C7-DAAC-0584C1B478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435581-2065-871B-D88F-6E06191D4F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6B6E5E-0153-978C-AADF-FC9417E3201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88FA6F-9403-20B7-D6ED-25E290B3C3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C7CD0-AD99-0FC8-58DB-09655EB9EB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EFC8C3-EDF9-4363-F08D-8D033E19F145}"/>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8" name="Footer Placeholder 7">
            <a:extLst>
              <a:ext uri="{FF2B5EF4-FFF2-40B4-BE49-F238E27FC236}">
                <a16:creationId xmlns:a16="http://schemas.microsoft.com/office/drawing/2014/main" id="{D3AE6101-FEDC-983A-1917-07AC3B9C91B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78AFF6-8813-4439-D4AB-27C8328AC057}"/>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2685396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3B279-AAA3-781C-4C53-97255E6DA9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B74E62-20E7-2400-5DD9-E63E0BC4FD11}"/>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4" name="Footer Placeholder 3">
            <a:extLst>
              <a:ext uri="{FF2B5EF4-FFF2-40B4-BE49-F238E27FC236}">
                <a16:creationId xmlns:a16="http://schemas.microsoft.com/office/drawing/2014/main" id="{C32ACED6-CBFB-F668-1A3B-7F716A21F8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F252A40-BEDF-F7C2-8E8C-DBC5FA9BE0C2}"/>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121473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FAF3B-8F36-0EC5-B3F7-3C2E337AAF4B}"/>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3" name="Footer Placeholder 2">
            <a:extLst>
              <a:ext uri="{FF2B5EF4-FFF2-40B4-BE49-F238E27FC236}">
                <a16:creationId xmlns:a16="http://schemas.microsoft.com/office/drawing/2014/main" id="{3408C5E2-1838-7D1C-B2F1-07BDC57B353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BA3944-EBC5-6EDE-0D02-5D9BEE5D9F0B}"/>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2061805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0BEE-18AA-089C-22B7-A5765F1A84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E4EBAB-CEAD-5666-8694-89B98FE59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032DE96-714E-0CE0-BE85-68CB830B0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193C9F-162D-76A2-1CFA-065D634B1EF3}"/>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6" name="Footer Placeholder 5">
            <a:extLst>
              <a:ext uri="{FF2B5EF4-FFF2-40B4-BE49-F238E27FC236}">
                <a16:creationId xmlns:a16="http://schemas.microsoft.com/office/drawing/2014/main" id="{1AAB16D9-A7AF-83EB-3122-6B182F1F11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18E6BD-3787-A7FD-3AEA-CC6BDF003FDD}"/>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2397278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57DC-0B6D-CE0B-D816-F2D925F175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EEFDC0-729E-AAB8-BFDA-5FB0E0588B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337E2E-3651-6771-5EDE-D0E0A2628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11192-796F-2518-A69F-C61DF633FC91}"/>
              </a:ext>
            </a:extLst>
          </p:cNvPr>
          <p:cNvSpPr>
            <a:spLocks noGrp="1"/>
          </p:cNvSpPr>
          <p:nvPr>
            <p:ph type="dt" sz="half" idx="10"/>
          </p:nvPr>
        </p:nvSpPr>
        <p:spPr/>
        <p:txBody>
          <a:bodyPr/>
          <a:lstStyle/>
          <a:p>
            <a:fld id="{9AA10FB4-261F-45B7-AD27-80743A78F20D}" type="datetimeFigureOut">
              <a:rPr lang="en-IN" smtClean="0"/>
              <a:t>05-10-2025</a:t>
            </a:fld>
            <a:endParaRPr lang="en-IN"/>
          </a:p>
        </p:txBody>
      </p:sp>
      <p:sp>
        <p:nvSpPr>
          <p:cNvPr id="6" name="Footer Placeholder 5">
            <a:extLst>
              <a:ext uri="{FF2B5EF4-FFF2-40B4-BE49-F238E27FC236}">
                <a16:creationId xmlns:a16="http://schemas.microsoft.com/office/drawing/2014/main" id="{070DC4FB-2982-F746-1BEC-3AFD85B4CB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ABDF9E-FEAB-50C5-29A5-AF0A29A67910}"/>
              </a:ext>
            </a:extLst>
          </p:cNvPr>
          <p:cNvSpPr>
            <a:spLocks noGrp="1"/>
          </p:cNvSpPr>
          <p:nvPr>
            <p:ph type="sldNum" sz="quarter" idx="12"/>
          </p:nvPr>
        </p:nvSpPr>
        <p:spPr/>
        <p:txBody>
          <a:bodyPr/>
          <a:lstStyle/>
          <a:p>
            <a:fld id="{6F59D3E4-77E3-4E0F-A9B8-D21B6ADEFCED}" type="slidenum">
              <a:rPr lang="en-IN" smtClean="0"/>
              <a:t>‹#›</a:t>
            </a:fld>
            <a:endParaRPr lang="en-IN"/>
          </a:p>
        </p:txBody>
      </p:sp>
    </p:spTree>
    <p:extLst>
      <p:ext uri="{BB962C8B-B14F-4D97-AF65-F5344CB8AC3E}">
        <p14:creationId xmlns:p14="http://schemas.microsoft.com/office/powerpoint/2010/main" val="2026881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2C42F-4287-B1F7-2231-D59374D563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B652C5-39C9-2835-97C4-A0FB31C531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9A5576-78CB-FC13-2F3F-47B4DD480D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A10FB4-261F-45B7-AD27-80743A78F20D}" type="datetimeFigureOut">
              <a:rPr lang="en-IN" smtClean="0"/>
              <a:t>05-10-2025</a:t>
            </a:fld>
            <a:endParaRPr lang="en-IN"/>
          </a:p>
        </p:txBody>
      </p:sp>
      <p:sp>
        <p:nvSpPr>
          <p:cNvPr id="5" name="Footer Placeholder 4">
            <a:extLst>
              <a:ext uri="{FF2B5EF4-FFF2-40B4-BE49-F238E27FC236}">
                <a16:creationId xmlns:a16="http://schemas.microsoft.com/office/drawing/2014/main" id="{FE7E0755-6C03-DE4A-E8D0-4DB22EA912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595AE16-BD92-60B3-8B59-9D724923B7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59D3E4-77E3-4E0F-A9B8-D21B6ADEFCED}" type="slidenum">
              <a:rPr lang="en-IN" smtClean="0"/>
              <a:t>‹#›</a:t>
            </a:fld>
            <a:endParaRPr lang="en-IN"/>
          </a:p>
        </p:txBody>
      </p:sp>
    </p:spTree>
    <p:extLst>
      <p:ext uri="{BB962C8B-B14F-4D97-AF65-F5344CB8AC3E}">
        <p14:creationId xmlns:p14="http://schemas.microsoft.com/office/powerpoint/2010/main" val="378673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lush">
            <a:hlinkClick r:id="" action="ppaction://media"/>
            <a:extLst>
              <a:ext uri="{FF2B5EF4-FFF2-40B4-BE49-F238E27FC236}">
                <a16:creationId xmlns:a16="http://schemas.microsoft.com/office/drawing/2014/main" id="{038207DB-59C0-FE8C-B0C4-A7FEE7311884}"/>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 y="0"/>
            <a:ext cx="12192000" cy="6727371"/>
          </a:xfrm>
          <a:prstGeom prst="rect">
            <a:avLst/>
          </a:prstGeom>
        </p:spPr>
      </p:pic>
    </p:spTree>
    <p:extLst>
      <p:ext uri="{BB962C8B-B14F-4D97-AF65-F5344CB8AC3E}">
        <p14:creationId xmlns:p14="http://schemas.microsoft.com/office/powerpoint/2010/main" val="64931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000"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financial graphs in 3D">
            <a:extLst>
              <a:ext uri="{FF2B5EF4-FFF2-40B4-BE49-F238E27FC236}">
                <a16:creationId xmlns:a16="http://schemas.microsoft.com/office/drawing/2014/main" id="{5BB49262-CD91-8885-AFE3-3BDE736BADF4}"/>
              </a:ext>
            </a:extLst>
          </p:cNvPr>
          <p:cNvPicPr>
            <a:picLocks noChangeAspect="1"/>
          </p:cNvPicPr>
          <p:nvPr/>
        </p:nvPicPr>
        <p:blipFill>
          <a:blip r:embed="rId2"/>
          <a:srcRect l="31549" r="7113" b="-2"/>
          <a:stretch>
            <a:fillRect/>
          </a:stretch>
        </p:blipFill>
        <p:spPr>
          <a:xfrm>
            <a:off x="-1" y="-2"/>
            <a:ext cx="5410198" cy="6858002"/>
          </a:xfrm>
          <a:prstGeom prst="rect">
            <a:avLst/>
          </a:prstGeom>
        </p:spPr>
      </p:pic>
      <p:sp useBgFill="1">
        <p:nvSpPr>
          <p:cNvPr id="22" name="Rectangle 2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3F18B26-B615-425D-CD19-38D89ABB6BFA}"/>
              </a:ext>
            </a:extLst>
          </p:cNvPr>
          <p:cNvSpPr txBox="1"/>
          <p:nvPr/>
        </p:nvSpPr>
        <p:spPr>
          <a:xfrm>
            <a:off x="6115317" y="446812"/>
            <a:ext cx="5247340" cy="6094605"/>
          </a:xfrm>
          <a:prstGeom prst="rect">
            <a:avLst/>
          </a:prstGeom>
        </p:spPr>
        <p:txBody>
          <a:bodyPr vert="horz" lIns="91440" tIns="45720" rIns="91440" bIns="45720" rtlCol="0" anchor="ctr">
            <a:normAutofit/>
          </a:bodyPr>
          <a:lstStyle/>
          <a:p>
            <a:pPr>
              <a:lnSpc>
                <a:spcPct val="90000"/>
              </a:lnSpc>
              <a:spcAft>
                <a:spcPts val="600"/>
              </a:spcAft>
            </a:pPr>
            <a:r>
              <a:rPr lang="en-US" sz="1200" b="1" dirty="0"/>
              <a:t>🎯 Objectives of DIFMS</a:t>
            </a:r>
          </a:p>
          <a:p>
            <a:pPr indent="-228600">
              <a:lnSpc>
                <a:spcPct val="90000"/>
              </a:lnSpc>
              <a:spcAft>
                <a:spcPts val="600"/>
              </a:spcAft>
              <a:buFont typeface="Arial" panose="020B0604020202020204" pitchFamily="34" charset="0"/>
              <a:buChar char="•"/>
            </a:pPr>
            <a:r>
              <a:rPr lang="en-US" sz="1200" dirty="0"/>
              <a:t>The primary objective of DIFMS (Digital India Farming &amp; Monitoring System) is to revolutionize agriculture by integrating NASA satellite data, IoT sensors, and AI analytics into a unified digital platform that empowers farmers and policymakers with real-time, actionable insights.</a:t>
            </a:r>
          </a:p>
          <a:p>
            <a:pPr indent="-228600">
              <a:lnSpc>
                <a:spcPct val="90000"/>
              </a:lnSpc>
              <a:spcAft>
                <a:spcPts val="600"/>
              </a:spcAft>
              <a:buFont typeface="Arial" panose="020B0604020202020204" pitchFamily="34" charset="0"/>
              <a:buChar char="•"/>
            </a:pPr>
            <a:endParaRPr lang="en-US" sz="1200" dirty="0"/>
          </a:p>
          <a:p>
            <a:pPr>
              <a:lnSpc>
                <a:spcPct val="90000"/>
              </a:lnSpc>
              <a:spcAft>
                <a:spcPts val="600"/>
              </a:spcAft>
            </a:pPr>
            <a:r>
              <a:rPr lang="en-US" sz="1200" b="1" dirty="0"/>
              <a:t>Key Objectives:</a:t>
            </a:r>
            <a:endParaRPr lang="en-US" sz="1200" dirty="0"/>
          </a:p>
          <a:p>
            <a:pPr indent="-228600">
              <a:lnSpc>
                <a:spcPct val="90000"/>
              </a:lnSpc>
              <a:spcAft>
                <a:spcPts val="600"/>
              </a:spcAft>
              <a:buFont typeface="Arial" panose="020B0604020202020204" pitchFamily="34" charset="0"/>
              <a:buChar char="•"/>
            </a:pPr>
            <a:r>
              <a:rPr lang="en-US" sz="1200" dirty="0"/>
              <a:t>🛰️ </a:t>
            </a:r>
            <a:r>
              <a:rPr lang="en-US" sz="1200" b="1" dirty="0"/>
              <a:t>Leverage NASA Earth Observation Data</a:t>
            </a:r>
            <a:r>
              <a:rPr lang="en-US" sz="1200" dirty="0"/>
              <a:t> – Use SMAP, MODIS, Landsat, AIRS, and NISAR data to monitor soil moisture, crop health, weather, and environmental conditions.</a:t>
            </a:r>
          </a:p>
          <a:p>
            <a:pPr indent="-228600">
              <a:lnSpc>
                <a:spcPct val="90000"/>
              </a:lnSpc>
              <a:spcAft>
                <a:spcPts val="600"/>
              </a:spcAft>
              <a:buFont typeface="Arial" panose="020B0604020202020204" pitchFamily="34" charset="0"/>
              <a:buChar char="•"/>
            </a:pPr>
            <a:r>
              <a:rPr lang="en-US" sz="1200" dirty="0"/>
              <a:t>📡 </a:t>
            </a:r>
            <a:r>
              <a:rPr lang="en-US" sz="1200" b="1" dirty="0"/>
              <a:t>Enable Real-Time Farm Monitoring</a:t>
            </a:r>
            <a:r>
              <a:rPr lang="en-US" sz="1200" dirty="0"/>
              <a:t> – Deploy IoT sensors to measure soil moisture, humidity, and temperature directly from the field.</a:t>
            </a:r>
          </a:p>
          <a:p>
            <a:pPr indent="-228600">
              <a:lnSpc>
                <a:spcPct val="90000"/>
              </a:lnSpc>
              <a:spcAft>
                <a:spcPts val="600"/>
              </a:spcAft>
              <a:buFont typeface="Arial" panose="020B0604020202020204" pitchFamily="34" charset="0"/>
              <a:buChar char="•"/>
            </a:pPr>
            <a:r>
              <a:rPr lang="en-US" sz="1200" dirty="0"/>
              <a:t>🤖 </a:t>
            </a:r>
            <a:r>
              <a:rPr lang="en-US" sz="1200" b="1" dirty="0"/>
              <a:t>AI-Driven Decision Support</a:t>
            </a:r>
            <a:r>
              <a:rPr lang="en-US" sz="1200" dirty="0"/>
              <a:t> – Provide scientific recommendations for crop selection, irrigation scheduling, fertilizer use, and disease control.</a:t>
            </a:r>
          </a:p>
          <a:p>
            <a:pPr indent="-228600">
              <a:lnSpc>
                <a:spcPct val="90000"/>
              </a:lnSpc>
              <a:spcAft>
                <a:spcPts val="600"/>
              </a:spcAft>
              <a:buFont typeface="Arial" panose="020B0604020202020204" pitchFamily="34" charset="0"/>
              <a:buChar char="•"/>
            </a:pPr>
            <a:r>
              <a:rPr lang="en-US" sz="1200" dirty="0"/>
              <a:t>💧 </a:t>
            </a:r>
            <a:r>
              <a:rPr lang="en-US" sz="1200" b="1" dirty="0"/>
              <a:t>Optimize Water and Resource Usage</a:t>
            </a:r>
            <a:r>
              <a:rPr lang="en-US" sz="1200" dirty="0"/>
              <a:t> – Automate irrigation systems based on real-time soil and satellite data to save water and improve yield.</a:t>
            </a:r>
          </a:p>
          <a:p>
            <a:pPr indent="-228600">
              <a:lnSpc>
                <a:spcPct val="90000"/>
              </a:lnSpc>
              <a:spcAft>
                <a:spcPts val="600"/>
              </a:spcAft>
              <a:buFont typeface="Arial" panose="020B0604020202020204" pitchFamily="34" charset="0"/>
              <a:buChar char="•"/>
            </a:pPr>
            <a:r>
              <a:rPr lang="en-US" sz="1200" dirty="0"/>
              <a:t>📈 </a:t>
            </a:r>
            <a:r>
              <a:rPr lang="en-US" sz="1200" b="1" dirty="0"/>
              <a:t>Improve Yield and Profitability</a:t>
            </a:r>
            <a:r>
              <a:rPr lang="en-US" sz="1200" dirty="0"/>
              <a:t> – Reduce losses by early detection of stress, diseases, and nutrient deficiencies.</a:t>
            </a:r>
          </a:p>
          <a:p>
            <a:pPr indent="-228600">
              <a:lnSpc>
                <a:spcPct val="90000"/>
              </a:lnSpc>
              <a:spcAft>
                <a:spcPts val="600"/>
              </a:spcAft>
              <a:buFont typeface="Arial" panose="020B0604020202020204" pitchFamily="34" charset="0"/>
              <a:buChar char="•"/>
            </a:pPr>
            <a:r>
              <a:rPr lang="en-US" sz="1200" dirty="0"/>
              <a:t>🏛️ </a:t>
            </a:r>
            <a:r>
              <a:rPr lang="en-US" sz="1200" b="1" dirty="0"/>
              <a:t>Strengthen Policy &amp; Subsidy Implementation</a:t>
            </a:r>
            <a:r>
              <a:rPr lang="en-US" sz="1200" dirty="0"/>
              <a:t> – Provide accurate land usage and crop data to ensure benefits reach genuine farmers.</a:t>
            </a:r>
          </a:p>
          <a:p>
            <a:pPr indent="-228600">
              <a:lnSpc>
                <a:spcPct val="90000"/>
              </a:lnSpc>
              <a:spcAft>
                <a:spcPts val="600"/>
              </a:spcAft>
              <a:buFont typeface="Arial" panose="020B0604020202020204" pitchFamily="34" charset="0"/>
              <a:buChar char="•"/>
            </a:pPr>
            <a:r>
              <a:rPr lang="en-US" sz="1200" dirty="0"/>
              <a:t>🌍 </a:t>
            </a:r>
            <a:r>
              <a:rPr lang="en-US" sz="1200" b="1" dirty="0"/>
              <a:t>Promote Sustainable and Climate-Smart Agriculture</a:t>
            </a:r>
            <a:r>
              <a:rPr lang="en-US" sz="1200" dirty="0"/>
              <a:t> – Reduce chemical misuse, conserve water, and enhance soil fertility through data-driven decisions.</a:t>
            </a:r>
          </a:p>
        </p:txBody>
      </p:sp>
    </p:spTree>
    <p:extLst>
      <p:ext uri="{BB962C8B-B14F-4D97-AF65-F5344CB8AC3E}">
        <p14:creationId xmlns:p14="http://schemas.microsoft.com/office/powerpoint/2010/main" val="3231606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1000"/>
                                        <p:tgtEl>
                                          <p:spTgt spid="5">
                                            <p:txEl>
                                              <p:pRg st="4" end="4"/>
                                            </p:txEl>
                                          </p:spTgt>
                                        </p:tgtEl>
                                      </p:cBhvr>
                                    </p:animEffect>
                                    <p:anim calcmode="lin" valueType="num">
                                      <p:cBhvr>
                                        <p:cTn id="2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1000"/>
                                        <p:tgtEl>
                                          <p:spTgt spid="5">
                                            <p:txEl>
                                              <p:pRg st="5" end="5"/>
                                            </p:txEl>
                                          </p:spTgt>
                                        </p:tgtEl>
                                      </p:cBhvr>
                                    </p:animEffect>
                                    <p:anim calcmode="lin" valueType="num">
                                      <p:cBhvr>
                                        <p:cTn id="28"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fade">
                                      <p:cBhvr>
                                        <p:cTn id="32" dur="1000"/>
                                        <p:tgtEl>
                                          <p:spTgt spid="5">
                                            <p:txEl>
                                              <p:pRg st="6" end="6"/>
                                            </p:txEl>
                                          </p:spTgt>
                                        </p:tgtEl>
                                      </p:cBhvr>
                                    </p:animEffect>
                                    <p:anim calcmode="lin" valueType="num">
                                      <p:cBhvr>
                                        <p:cTn id="33"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6" end="6"/>
                                            </p:txEl>
                                          </p:spTgt>
                                        </p:tgtEl>
                                        <p:attrNameLst>
                                          <p:attrName>ppt_y</p:attrName>
                                        </p:attrNameLst>
                                      </p:cBhvr>
                                      <p:tavLst>
                                        <p:tav tm="0">
                                          <p:val>
                                            <p:strVal val="#ppt_y-.1"/>
                                          </p:val>
                                        </p:tav>
                                        <p:tav tm="100000">
                                          <p:val>
                                            <p:strVal val="#ppt_y"/>
                                          </p:val>
                                        </p:tav>
                                      </p:tavLst>
                                    </p:anim>
                                  </p:childTnLst>
                                </p:cTn>
                              </p:par>
                              <p:par>
                                <p:cTn id="35" presetID="47"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1000"/>
                                        <p:tgtEl>
                                          <p:spTgt spid="5">
                                            <p:txEl>
                                              <p:pRg st="7" end="7"/>
                                            </p:txEl>
                                          </p:spTgt>
                                        </p:tgtEl>
                                      </p:cBhvr>
                                    </p:animEffect>
                                    <p:anim calcmode="lin" valueType="num">
                                      <p:cBhvr>
                                        <p:cTn id="3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0" presetID="47" presetClass="entr" presetSubtype="0" fill="hold" nodeType="with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par>
                                <p:cTn id="45" presetID="47" presetClass="entr" presetSubtype="0" fill="hold"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Effect transition="in" filter="fade">
                                      <p:cBhvr>
                                        <p:cTn id="47" dur="1000"/>
                                        <p:tgtEl>
                                          <p:spTgt spid="5">
                                            <p:txEl>
                                              <p:pRg st="9" end="9"/>
                                            </p:txEl>
                                          </p:spTgt>
                                        </p:tgtEl>
                                      </p:cBhvr>
                                    </p:animEffect>
                                    <p:anim calcmode="lin" valueType="num">
                                      <p:cBhvr>
                                        <p:cTn id="48"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9" end="9"/>
                                            </p:txEl>
                                          </p:spTgt>
                                        </p:tgtEl>
                                        <p:attrNameLst>
                                          <p:attrName>ppt_y</p:attrName>
                                        </p:attrNameLst>
                                      </p:cBhvr>
                                      <p:tavLst>
                                        <p:tav tm="0">
                                          <p:val>
                                            <p:strVal val="#ppt_y-.1"/>
                                          </p:val>
                                        </p:tav>
                                        <p:tav tm="100000">
                                          <p:val>
                                            <p:strVal val="#ppt_y"/>
                                          </p:val>
                                        </p:tav>
                                      </p:tavLst>
                                    </p:anim>
                                  </p:childTnLst>
                                </p:cTn>
                              </p:par>
                              <p:par>
                                <p:cTn id="50" presetID="47" presetClass="entr" presetSubtype="0" fill="hold" nodeType="with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Effect transition="in" filter="fade">
                                      <p:cBhvr>
                                        <p:cTn id="52" dur="1000"/>
                                        <p:tgtEl>
                                          <p:spTgt spid="5">
                                            <p:txEl>
                                              <p:pRg st="10" end="10"/>
                                            </p:txEl>
                                          </p:spTgt>
                                        </p:tgtEl>
                                      </p:cBhvr>
                                    </p:animEffect>
                                    <p:anim calcmode="lin" valueType="num">
                                      <p:cBhvr>
                                        <p:cTn id="53"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837AE1B-D9EE-9421-71A6-44C0EC0BF606}"/>
              </a:ext>
            </a:extLst>
          </p:cNvPr>
          <p:cNvSpPr txBox="1"/>
          <p:nvPr/>
        </p:nvSpPr>
        <p:spPr>
          <a:xfrm>
            <a:off x="348344" y="3588"/>
            <a:ext cx="12192000" cy="6863417"/>
          </a:xfrm>
          <a:prstGeom prst="rect">
            <a:avLst/>
          </a:prstGeom>
          <a:noFill/>
        </p:spPr>
        <p:txBody>
          <a:bodyPr wrap="square">
            <a:spAutoFit/>
          </a:bodyPr>
          <a:lstStyle/>
          <a:p>
            <a:pPr>
              <a:buNone/>
            </a:pPr>
            <a:r>
              <a:rPr lang="en-US" sz="1100" b="1" dirty="0"/>
              <a:t>🔧 </a:t>
            </a:r>
            <a:r>
              <a:rPr lang="en-US" sz="1100" dirty="0">
                <a:solidFill>
                  <a:srgbClr val="FF0000"/>
                </a:solidFill>
                <a:latin typeface="Algerian" panose="04020705040A02060702" pitchFamily="82" charset="0"/>
              </a:rPr>
              <a:t>Challenges Faced During Development</a:t>
            </a:r>
          </a:p>
          <a:p>
            <a:pPr>
              <a:buNone/>
            </a:pPr>
            <a:r>
              <a:rPr lang="en-US" sz="1100" dirty="0">
                <a:solidFill>
                  <a:srgbClr val="00B050"/>
                </a:solidFill>
              </a:rPr>
              <a:t>Building DIFMS was a complex project that required overcoming several technical and practical challenges.</a:t>
            </a:r>
          </a:p>
          <a:p>
            <a:pPr>
              <a:buNone/>
            </a:pPr>
            <a:r>
              <a:rPr lang="en-US" sz="1100" b="1" dirty="0">
                <a:solidFill>
                  <a:srgbClr val="00B050"/>
                </a:solidFill>
              </a:rPr>
              <a:t>1. 🌍 NASA Data Integration</a:t>
            </a:r>
          </a:p>
          <a:p>
            <a:pPr>
              <a:buFont typeface="Arial" panose="020B0604020202020204" pitchFamily="34" charset="0"/>
              <a:buChar char="•"/>
            </a:pPr>
            <a:r>
              <a:rPr lang="en-US" sz="1100" b="1" dirty="0">
                <a:solidFill>
                  <a:srgbClr val="00B050"/>
                </a:solidFill>
              </a:rPr>
              <a:t>Challenge:</a:t>
            </a:r>
            <a:r>
              <a:rPr lang="en-US" sz="1100" dirty="0">
                <a:solidFill>
                  <a:srgbClr val="00B050"/>
                </a:solidFill>
              </a:rPr>
              <a:t> NASA datasets are large, complex, and not directly usable for small-scale farms.</a:t>
            </a:r>
          </a:p>
          <a:p>
            <a:pPr>
              <a:buFont typeface="Arial" panose="020B0604020202020204" pitchFamily="34" charset="0"/>
              <a:buChar char="•"/>
            </a:pPr>
            <a:r>
              <a:rPr lang="en-US" sz="1100" b="1" dirty="0">
                <a:solidFill>
                  <a:srgbClr val="00B050"/>
                </a:solidFill>
              </a:rPr>
              <a:t>Solution:</a:t>
            </a:r>
            <a:r>
              <a:rPr lang="en-US" sz="1100" dirty="0">
                <a:solidFill>
                  <a:srgbClr val="00B050"/>
                </a:solidFill>
              </a:rPr>
              <a:t> We used Google Earth Engine, but we choose Nasa Earth Engine only and Earth data APIs to extract and process only the relevant layers (NDVI, soil moisture, LST) for specific farm coordinates.</a:t>
            </a:r>
          </a:p>
          <a:p>
            <a:pPr>
              <a:buNone/>
            </a:pPr>
            <a:br>
              <a:rPr lang="en-US" sz="1100" dirty="0">
                <a:solidFill>
                  <a:srgbClr val="00B050"/>
                </a:solidFill>
              </a:rPr>
            </a:br>
            <a:r>
              <a:rPr lang="en-US" sz="1100" b="1" dirty="0">
                <a:solidFill>
                  <a:srgbClr val="00B050"/>
                </a:solidFill>
              </a:rPr>
              <a:t>2. 📡 Data Fusion Between Satellite and IoT Sensors</a:t>
            </a:r>
          </a:p>
          <a:p>
            <a:pPr>
              <a:buFont typeface="Arial" panose="020B0604020202020204" pitchFamily="34" charset="0"/>
              <a:buChar char="•"/>
            </a:pPr>
            <a:r>
              <a:rPr lang="en-US" sz="1100" b="1" dirty="0">
                <a:solidFill>
                  <a:srgbClr val="00B050"/>
                </a:solidFill>
              </a:rPr>
              <a:t>Challenge:</a:t>
            </a:r>
            <a:r>
              <a:rPr lang="en-US" sz="1100" dirty="0">
                <a:solidFill>
                  <a:srgbClr val="00B050"/>
                </a:solidFill>
              </a:rPr>
              <a:t> Combining satellite data (global scale) with IoT sensor data (local scale) required calibration and synchronization.</a:t>
            </a:r>
          </a:p>
          <a:p>
            <a:pPr>
              <a:buFont typeface="Arial" panose="020B0604020202020204" pitchFamily="34" charset="0"/>
              <a:buChar char="•"/>
            </a:pPr>
            <a:r>
              <a:rPr lang="en-US" sz="1100" b="1" dirty="0">
                <a:solidFill>
                  <a:srgbClr val="00B050"/>
                </a:solidFill>
              </a:rPr>
              <a:t>Solution:</a:t>
            </a:r>
            <a:r>
              <a:rPr lang="en-US" sz="1100" dirty="0">
                <a:solidFill>
                  <a:srgbClr val="00B050"/>
                </a:solidFill>
              </a:rPr>
              <a:t> We created a data fusion pipeline that aligns timestamps and geolocations and applies correction factors for field-level accuracy.</a:t>
            </a:r>
          </a:p>
          <a:p>
            <a:pPr>
              <a:buNone/>
            </a:pPr>
            <a:br>
              <a:rPr lang="en-US" sz="1100" dirty="0">
                <a:solidFill>
                  <a:srgbClr val="00B050"/>
                </a:solidFill>
              </a:rPr>
            </a:br>
            <a:r>
              <a:rPr lang="en-US" sz="1100" b="1" dirty="0">
                <a:solidFill>
                  <a:srgbClr val="00B050"/>
                </a:solidFill>
              </a:rPr>
              <a:t>3. ⚙️ Hardware and Connectivity Issues</a:t>
            </a:r>
          </a:p>
          <a:p>
            <a:pPr>
              <a:buFont typeface="Arial" panose="020B0604020202020204" pitchFamily="34" charset="0"/>
              <a:buChar char="•"/>
            </a:pPr>
            <a:r>
              <a:rPr lang="en-US" sz="1100" b="1" dirty="0">
                <a:solidFill>
                  <a:srgbClr val="00B050"/>
                </a:solidFill>
              </a:rPr>
              <a:t>Challenge:</a:t>
            </a:r>
            <a:r>
              <a:rPr lang="en-US" sz="1100" dirty="0">
                <a:solidFill>
                  <a:srgbClr val="00B050"/>
                </a:solidFill>
              </a:rPr>
              <a:t> IoT devices faced unstable internet connectivity and power fluctuations in field conditions.</a:t>
            </a:r>
          </a:p>
          <a:p>
            <a:pPr>
              <a:buFont typeface="Arial" panose="020B0604020202020204" pitchFamily="34" charset="0"/>
              <a:buChar char="•"/>
            </a:pPr>
            <a:r>
              <a:rPr lang="en-US" sz="1100" b="1" dirty="0">
                <a:solidFill>
                  <a:srgbClr val="00B050"/>
                </a:solidFill>
              </a:rPr>
              <a:t>Solution: We </a:t>
            </a:r>
            <a:r>
              <a:rPr lang="en-US" sz="1100" dirty="0">
                <a:solidFill>
                  <a:srgbClr val="00B050"/>
                </a:solidFill>
              </a:rPr>
              <a:t>will use both Solar panels and Batteries; Morning Via Solar Panel and it will charge and night we will use that or the batteries and in Case if Fluctuations occurs, we will use BMS .</a:t>
            </a:r>
            <a:br>
              <a:rPr lang="en-US" sz="1100" dirty="0">
                <a:solidFill>
                  <a:srgbClr val="00B050"/>
                </a:solidFill>
              </a:rPr>
            </a:br>
            <a:endParaRPr lang="en-US" sz="1100" dirty="0">
              <a:solidFill>
                <a:srgbClr val="00B050"/>
              </a:solidFill>
            </a:endParaRPr>
          </a:p>
          <a:p>
            <a:pPr>
              <a:buNone/>
            </a:pPr>
            <a:r>
              <a:rPr lang="en-US" sz="1100" b="1" dirty="0">
                <a:solidFill>
                  <a:srgbClr val="00B050"/>
                </a:solidFill>
              </a:rPr>
              <a:t>4. 🧠 AI Model Training with Limited Data</a:t>
            </a:r>
          </a:p>
          <a:p>
            <a:pPr>
              <a:buFont typeface="Arial" panose="020B0604020202020204" pitchFamily="34" charset="0"/>
              <a:buChar char="•"/>
            </a:pPr>
            <a:r>
              <a:rPr lang="en-US" sz="1100" b="1" dirty="0">
                <a:solidFill>
                  <a:srgbClr val="00B050"/>
                </a:solidFill>
              </a:rPr>
              <a:t>Challenge:</a:t>
            </a:r>
            <a:r>
              <a:rPr lang="en-US" sz="1100" dirty="0">
                <a:solidFill>
                  <a:srgbClr val="00B050"/>
                </a:solidFill>
              </a:rPr>
              <a:t> Lack of large local datasets for crop recommendation and yield prediction.</a:t>
            </a:r>
          </a:p>
          <a:p>
            <a:pPr>
              <a:buFont typeface="Arial" panose="020B0604020202020204" pitchFamily="34" charset="0"/>
              <a:buChar char="•"/>
            </a:pPr>
            <a:r>
              <a:rPr lang="en-US" sz="1100" b="1" dirty="0">
                <a:solidFill>
                  <a:srgbClr val="00B050"/>
                </a:solidFill>
              </a:rPr>
              <a:t>Solution</a:t>
            </a:r>
            <a:r>
              <a:rPr lang="en-US" sz="1100" dirty="0">
                <a:solidFill>
                  <a:srgbClr val="00B050"/>
                </a:solidFill>
              </a:rPr>
              <a:t>: We combined NASA open data with our collected field data and used rule-based AI models initially, which can evolve into ML models as more data is collected.</a:t>
            </a:r>
          </a:p>
          <a:p>
            <a:pPr>
              <a:buNone/>
            </a:pPr>
            <a:br>
              <a:rPr lang="en-US" sz="1100" dirty="0">
                <a:solidFill>
                  <a:srgbClr val="00B050"/>
                </a:solidFill>
              </a:rPr>
            </a:br>
            <a:r>
              <a:rPr lang="en-US" sz="1100" b="1" dirty="0">
                <a:solidFill>
                  <a:srgbClr val="00B050"/>
                </a:solidFill>
              </a:rPr>
              <a:t>5. 🗺️ Land Identification &amp; Mapping</a:t>
            </a:r>
          </a:p>
          <a:p>
            <a:pPr>
              <a:buFont typeface="Arial" panose="020B0604020202020204" pitchFamily="34" charset="0"/>
              <a:buChar char="•"/>
            </a:pPr>
            <a:r>
              <a:rPr lang="en-US" sz="1100" b="1" dirty="0">
                <a:solidFill>
                  <a:srgbClr val="00B050"/>
                </a:solidFill>
              </a:rPr>
              <a:t>Challenge:</a:t>
            </a:r>
            <a:r>
              <a:rPr lang="en-US" sz="1100" dirty="0">
                <a:solidFill>
                  <a:srgbClr val="00B050"/>
                </a:solidFill>
              </a:rPr>
              <a:t> Mapping accurate field boundaries and linking them to farmer records.</a:t>
            </a:r>
          </a:p>
          <a:p>
            <a:pPr>
              <a:buFont typeface="Arial" panose="020B0604020202020204" pitchFamily="34" charset="0"/>
              <a:buChar char="•"/>
            </a:pPr>
            <a:r>
              <a:rPr lang="en-US" sz="1100" b="1" dirty="0">
                <a:solidFill>
                  <a:srgbClr val="00B050"/>
                </a:solidFill>
              </a:rPr>
              <a:t>Solution:</a:t>
            </a:r>
            <a:r>
              <a:rPr lang="en-US" sz="1100" dirty="0">
                <a:solidFill>
                  <a:srgbClr val="00B050"/>
                </a:solidFill>
              </a:rPr>
              <a:t> We integrated GPS-based location capture and ResourceSat-2 boundary mapping to create a FLIN (Farmer &amp; Land Identification Number) system.</a:t>
            </a:r>
          </a:p>
          <a:p>
            <a:pPr>
              <a:buNone/>
            </a:pPr>
            <a:br>
              <a:rPr lang="en-US" sz="1100" dirty="0">
                <a:solidFill>
                  <a:srgbClr val="00B050"/>
                </a:solidFill>
              </a:rPr>
            </a:br>
            <a:r>
              <a:rPr lang="en-US" sz="1100" b="1" dirty="0">
                <a:solidFill>
                  <a:srgbClr val="00B050"/>
                </a:solidFill>
              </a:rPr>
              <a:t>6. 📊 User Interface Simplicity</a:t>
            </a:r>
          </a:p>
          <a:p>
            <a:pPr>
              <a:buFont typeface="Arial" panose="020B0604020202020204" pitchFamily="34" charset="0"/>
              <a:buChar char="•"/>
            </a:pPr>
            <a:r>
              <a:rPr lang="en-US" sz="1100" b="1" dirty="0">
                <a:solidFill>
                  <a:srgbClr val="00B050"/>
                </a:solidFill>
              </a:rPr>
              <a:t>Challenge:</a:t>
            </a:r>
            <a:r>
              <a:rPr lang="en-US" sz="1100" dirty="0">
                <a:solidFill>
                  <a:srgbClr val="00B050"/>
                </a:solidFill>
              </a:rPr>
              <a:t> Farmers needed a simple, local-language interface despite complex backend analytics.</a:t>
            </a:r>
          </a:p>
          <a:p>
            <a:pPr>
              <a:buFont typeface="Arial" panose="020B0604020202020204" pitchFamily="34" charset="0"/>
              <a:buChar char="•"/>
            </a:pPr>
            <a:r>
              <a:rPr lang="en-US" sz="1100" b="1" dirty="0">
                <a:solidFill>
                  <a:srgbClr val="00B050"/>
                </a:solidFill>
              </a:rPr>
              <a:t>Solution:</a:t>
            </a:r>
            <a:r>
              <a:rPr lang="en-US" sz="1100" dirty="0">
                <a:solidFill>
                  <a:srgbClr val="00B050"/>
                </a:solidFill>
              </a:rPr>
              <a:t> We built a minimal dashboard and plan to integrate voice-based assistance for ease of use.</a:t>
            </a:r>
          </a:p>
          <a:p>
            <a:endParaRPr lang="en-US" sz="1050" dirty="0"/>
          </a:p>
          <a:p>
            <a:endParaRPr lang="en-US" sz="1050" dirty="0"/>
          </a:p>
          <a:p>
            <a:endParaRPr lang="en-US" sz="1050" dirty="0">
              <a:solidFill>
                <a:srgbClr val="FF0000"/>
              </a:solidFill>
            </a:endParaRPr>
          </a:p>
          <a:p>
            <a:r>
              <a:rPr lang="en-US" sz="1600" b="1" i="1" dirty="0">
                <a:solidFill>
                  <a:srgbClr val="FF0000"/>
                </a:solidFill>
                <a:latin typeface="Bradley Hand ITC" panose="03070402050302030203" pitchFamily="66" charset="0"/>
              </a:rPr>
              <a:t>🛠️ How We Overcame These Challenges</a:t>
            </a:r>
          </a:p>
          <a:p>
            <a:r>
              <a:rPr lang="en-US" sz="1600" i="1" dirty="0">
                <a:solidFill>
                  <a:srgbClr val="0070C0"/>
                </a:solidFill>
                <a:latin typeface="Bradley Hand ITC" panose="03070402050302030203" pitchFamily="66" charset="0"/>
              </a:rPr>
              <a:t>Used </a:t>
            </a:r>
            <a:r>
              <a:rPr lang="en-US" sz="1600" b="1" i="1" dirty="0">
                <a:solidFill>
                  <a:srgbClr val="0070C0"/>
                </a:solidFill>
                <a:latin typeface="Bradley Hand ITC" panose="03070402050302030203" pitchFamily="66" charset="0"/>
              </a:rPr>
              <a:t>Nasa Earth Engine (NEE)</a:t>
            </a:r>
            <a:r>
              <a:rPr lang="en-US" sz="1600" i="1" dirty="0">
                <a:solidFill>
                  <a:srgbClr val="0070C0"/>
                </a:solidFill>
                <a:latin typeface="Bradley Hand ITC" panose="03070402050302030203" pitchFamily="66" charset="0"/>
              </a:rPr>
              <a:t> to simplify and scale satellite data processing.</a:t>
            </a:r>
          </a:p>
          <a:p>
            <a:r>
              <a:rPr lang="en-US" sz="1600" i="1" dirty="0">
                <a:solidFill>
                  <a:srgbClr val="0070C0"/>
                </a:solidFill>
                <a:latin typeface="Bradley Hand ITC" panose="03070402050302030203" pitchFamily="66" charset="0"/>
              </a:rPr>
              <a:t>Implemented a </a:t>
            </a:r>
            <a:r>
              <a:rPr lang="en-US" sz="1600" b="1" i="1" dirty="0">
                <a:solidFill>
                  <a:srgbClr val="0070C0"/>
                </a:solidFill>
                <a:latin typeface="Bradley Hand ITC" panose="03070402050302030203" pitchFamily="66" charset="0"/>
              </a:rPr>
              <a:t>data fusion algorithm</a:t>
            </a:r>
            <a:r>
              <a:rPr lang="en-US" sz="1600" i="1" dirty="0">
                <a:solidFill>
                  <a:srgbClr val="0070C0"/>
                </a:solidFill>
                <a:latin typeface="Bradley Hand ITC" panose="03070402050302030203" pitchFamily="66" charset="0"/>
              </a:rPr>
              <a:t> to synchronize IoT and satellite data.</a:t>
            </a:r>
          </a:p>
          <a:p>
            <a:r>
              <a:rPr lang="en-US" sz="1600" i="1" dirty="0">
                <a:solidFill>
                  <a:srgbClr val="0070C0"/>
                </a:solidFill>
                <a:latin typeface="Bradley Hand ITC" panose="03070402050302030203" pitchFamily="66" charset="0"/>
              </a:rPr>
              <a:t>Built a </a:t>
            </a:r>
            <a:r>
              <a:rPr lang="en-US" sz="1600" b="1" i="1" dirty="0">
                <a:solidFill>
                  <a:srgbClr val="0070C0"/>
                </a:solidFill>
                <a:latin typeface="Bradley Hand ITC" panose="03070402050302030203" pitchFamily="66" charset="0"/>
              </a:rPr>
              <a:t>low-cost, reliable IoT hardware setup</a:t>
            </a:r>
            <a:r>
              <a:rPr lang="en-US" sz="1600" i="1" dirty="0">
                <a:solidFill>
                  <a:srgbClr val="0070C0"/>
                </a:solidFill>
                <a:latin typeface="Bradley Hand ITC" panose="03070402050302030203" pitchFamily="66" charset="0"/>
              </a:rPr>
              <a:t> with local caching and remote motor control.</a:t>
            </a:r>
          </a:p>
          <a:p>
            <a:r>
              <a:rPr lang="en-US" sz="1600" i="1" dirty="0">
                <a:solidFill>
                  <a:srgbClr val="0070C0"/>
                </a:solidFill>
                <a:latin typeface="Bradley Hand ITC" panose="03070402050302030203" pitchFamily="66" charset="0"/>
              </a:rPr>
              <a:t>Started with </a:t>
            </a:r>
            <a:r>
              <a:rPr lang="en-US" sz="1600" b="1" i="1" dirty="0">
                <a:solidFill>
                  <a:srgbClr val="0070C0"/>
                </a:solidFill>
                <a:latin typeface="Bradley Hand ITC" panose="03070402050302030203" pitchFamily="66" charset="0"/>
              </a:rPr>
              <a:t>rule-based AI models</a:t>
            </a:r>
            <a:r>
              <a:rPr lang="en-US" sz="1600" i="1" dirty="0">
                <a:solidFill>
                  <a:srgbClr val="0070C0"/>
                </a:solidFill>
                <a:latin typeface="Bradley Hand ITC" panose="03070402050302030203" pitchFamily="66" charset="0"/>
              </a:rPr>
              <a:t> and gradually improved them as field data grew.</a:t>
            </a:r>
          </a:p>
          <a:p>
            <a:r>
              <a:rPr lang="en-US" sz="1600" i="1" dirty="0">
                <a:solidFill>
                  <a:srgbClr val="0070C0"/>
                </a:solidFill>
                <a:latin typeface="Bradley Hand ITC" panose="03070402050302030203" pitchFamily="66" charset="0"/>
              </a:rPr>
              <a:t>Designed a </a:t>
            </a:r>
            <a:r>
              <a:rPr lang="en-US" sz="1600" b="1" i="1" dirty="0">
                <a:solidFill>
                  <a:srgbClr val="0070C0"/>
                </a:solidFill>
                <a:latin typeface="Bradley Hand ITC" panose="03070402050302030203" pitchFamily="66" charset="0"/>
              </a:rPr>
              <a:t>user-friendly dashboard</a:t>
            </a:r>
            <a:r>
              <a:rPr lang="en-US" sz="1600" i="1" dirty="0">
                <a:solidFill>
                  <a:srgbClr val="0070C0"/>
                </a:solidFill>
                <a:latin typeface="Bradley Hand ITC" panose="03070402050302030203" pitchFamily="66" charset="0"/>
              </a:rPr>
              <a:t> focusing on clarity and actionable insights.</a:t>
            </a:r>
          </a:p>
          <a:p>
            <a:r>
              <a:rPr lang="en-US" sz="1600" i="1" dirty="0">
                <a:solidFill>
                  <a:srgbClr val="0070C0"/>
                </a:solidFill>
                <a:latin typeface="Bradley Hand ITC" panose="03070402050302030203" pitchFamily="66" charset="0"/>
              </a:rPr>
              <a:t>Created a </a:t>
            </a:r>
            <a:r>
              <a:rPr lang="en-US" sz="1600" b="1" i="1" dirty="0">
                <a:solidFill>
                  <a:srgbClr val="0070C0"/>
                </a:solidFill>
                <a:latin typeface="Bradley Hand ITC" panose="03070402050302030203" pitchFamily="66" charset="0"/>
              </a:rPr>
              <a:t>FLIN-based land identification system</a:t>
            </a:r>
            <a:r>
              <a:rPr lang="en-US" sz="1600" i="1" dirty="0">
                <a:solidFill>
                  <a:srgbClr val="0070C0"/>
                </a:solidFill>
                <a:latin typeface="Bradley Hand ITC" panose="03070402050302030203" pitchFamily="66" charset="0"/>
              </a:rPr>
              <a:t> to solve data linkage and subsidy issues.</a:t>
            </a:r>
          </a:p>
          <a:p>
            <a:endParaRPr lang="en-US" sz="1050" dirty="0"/>
          </a:p>
        </p:txBody>
      </p:sp>
    </p:spTree>
    <p:extLst>
      <p:ext uri="{BB962C8B-B14F-4D97-AF65-F5344CB8AC3E}">
        <p14:creationId xmlns:p14="http://schemas.microsoft.com/office/powerpoint/2010/main" val="2342909100"/>
      </p:ext>
    </p:extLst>
  </p:cSld>
  <p:clrMapOvr>
    <a:masterClrMapping/>
  </p:clrMapOvr>
  <mc:AlternateContent xmlns:mc="http://schemas.openxmlformats.org/markup-compatibility/2006" xmlns:p14="http://schemas.microsoft.com/office/powerpoint/2010/main">
    <mc:Choice Requires="p14">
      <p:transition spd="slow" p14:dur="3900">
        <p14:glitter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Farmers PowerPoint Template and Google Slides - SlideChef">
            <a:extLst>
              <a:ext uri="{FF2B5EF4-FFF2-40B4-BE49-F238E27FC236}">
                <a16:creationId xmlns:a16="http://schemas.microsoft.com/office/drawing/2014/main" id="{57E17D38-64CB-F143-7E12-50A6D8AF87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3656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DBECEDF-CFD9-75A7-A1B7-E233C7A68713}"/>
              </a:ext>
            </a:extLst>
          </p:cNvPr>
          <p:cNvPicPr>
            <a:picLocks noChangeAspect="1"/>
          </p:cNvPicPr>
          <p:nvPr/>
        </p:nvPicPr>
        <p:blipFill>
          <a:blip r:embed="rId2"/>
          <a:srcRect l="30378" r="25247"/>
          <a:stretch>
            <a:fillRect/>
          </a:stretch>
        </p:blipFill>
        <p:spPr>
          <a:xfrm>
            <a:off x="-1" y="-2"/>
            <a:ext cx="5410198" cy="6858002"/>
          </a:xfrm>
          <a:prstGeom prst="rect">
            <a:avLst/>
          </a:prstGeom>
        </p:spPr>
      </p:pic>
      <p:sp useBgFill="1">
        <p:nvSpPr>
          <p:cNvPr id="13" name="Rectangle 12">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3BD37BF-3296-CFDC-D1E2-EC62BDB9D98D}"/>
              </a:ext>
            </a:extLst>
          </p:cNvPr>
          <p:cNvSpPr txBox="1"/>
          <p:nvPr/>
        </p:nvSpPr>
        <p:spPr>
          <a:xfrm>
            <a:off x="5526594" y="-1"/>
            <a:ext cx="6665406" cy="6857999"/>
          </a:xfrm>
          <a:prstGeom prst="rect">
            <a:avLst/>
          </a:prstGeom>
        </p:spPr>
        <p:txBody>
          <a:bodyPr vert="horz" lIns="91440" tIns="45720" rIns="91440" bIns="45720" rtlCol="0" anchor="ctr">
            <a:noAutofit/>
          </a:bodyPr>
          <a:lstStyle/>
          <a:p>
            <a:pPr>
              <a:lnSpc>
                <a:spcPct val="90000"/>
              </a:lnSpc>
              <a:spcAft>
                <a:spcPts val="600"/>
              </a:spcAft>
            </a:pPr>
            <a:r>
              <a:rPr lang="en-US" sz="1400" dirty="0"/>
              <a:t>Despite being the backbone of our economy, agriculture in India and many parts of the world still faces major challenges:</a:t>
            </a:r>
          </a:p>
          <a:p>
            <a:r>
              <a:rPr lang="en-US" sz="1400" b="1" dirty="0"/>
              <a:t>🌱 Challenges Farmers Face Today</a:t>
            </a:r>
          </a:p>
          <a:p>
            <a:r>
              <a:rPr lang="en-US" sz="1400" dirty="0"/>
              <a:t>❌ </a:t>
            </a:r>
            <a:r>
              <a:rPr lang="en-US" sz="1400" b="1" dirty="0"/>
              <a:t>No real-time insights</a:t>
            </a:r>
            <a:r>
              <a:rPr lang="en-US" sz="1400" dirty="0"/>
              <a:t> on soil moisture, fertility, or crop health — decisions are based on guesswork.</a:t>
            </a:r>
          </a:p>
          <a:p>
            <a:r>
              <a:rPr lang="en-US" sz="1400" dirty="0"/>
              <a:t>❌ </a:t>
            </a:r>
            <a:r>
              <a:rPr lang="en-US" sz="1400" b="1" dirty="0"/>
              <a:t>Wrong crop choices</a:t>
            </a:r>
            <a:r>
              <a:rPr lang="en-US" sz="1400" dirty="0"/>
              <a:t> due to lack of scientific soil and weather data → market mismatch and losses.</a:t>
            </a:r>
          </a:p>
          <a:p>
            <a:r>
              <a:rPr lang="en-US" sz="1400" dirty="0"/>
              <a:t>❌ </a:t>
            </a:r>
            <a:r>
              <a:rPr lang="en-US" sz="1400" b="1" dirty="0"/>
              <a:t>Late detection of diseases and pests</a:t>
            </a:r>
            <a:r>
              <a:rPr lang="en-US" sz="1400" dirty="0"/>
              <a:t>, causing significant yield reduction.</a:t>
            </a:r>
          </a:p>
          <a:p>
            <a:r>
              <a:rPr lang="en-US" sz="1400" dirty="0"/>
              <a:t>❌ Lack of direct market access → farmers forced to sell through middlemen at low prices.</a:t>
            </a:r>
          </a:p>
          <a:p>
            <a:r>
              <a:rPr lang="en-US" sz="1400" b="1" dirty="0"/>
              <a:t>Impact:</a:t>
            </a:r>
            <a:r>
              <a:rPr lang="en-US" sz="1400" dirty="0"/>
              <a:t> Farmers face unpredictable yields, higher costs, and low profits. Productivity remains far below potential despite available technology.</a:t>
            </a:r>
          </a:p>
          <a:p>
            <a:pPr>
              <a:lnSpc>
                <a:spcPct val="90000"/>
              </a:lnSpc>
              <a:spcAft>
                <a:spcPts val="600"/>
              </a:spcAft>
            </a:pPr>
            <a:endParaRPr lang="en-US" sz="1400" dirty="0"/>
          </a:p>
          <a:p>
            <a:endParaRPr lang="en-US" sz="1400" b="1" dirty="0"/>
          </a:p>
          <a:p>
            <a:r>
              <a:rPr lang="en-IN" sz="1400" dirty="0"/>
              <a:t>📉 </a:t>
            </a:r>
            <a:r>
              <a:rPr lang="en-US" sz="1400" b="1" dirty="0"/>
              <a:t>Government &amp; Systemic Challenges</a:t>
            </a:r>
          </a:p>
          <a:p>
            <a:r>
              <a:rPr lang="en-US" sz="1400" dirty="0"/>
              <a:t>❌ No </a:t>
            </a:r>
            <a:r>
              <a:rPr lang="en-US" sz="1400" b="1" dirty="0"/>
              <a:t>accurate real-time data</a:t>
            </a:r>
            <a:r>
              <a:rPr lang="en-US" sz="1400" dirty="0"/>
              <a:t> on crops, yield, or land use → poor policy decisions.</a:t>
            </a:r>
          </a:p>
          <a:p>
            <a:r>
              <a:rPr lang="en-US" sz="1400" dirty="0"/>
              <a:t>❌ </a:t>
            </a:r>
            <a:r>
              <a:rPr lang="en-US" sz="1400" b="1" dirty="0"/>
              <a:t>Tenant farmers</a:t>
            </a:r>
            <a:r>
              <a:rPr lang="en-US" sz="1400" dirty="0"/>
              <a:t> frequently miss out on support due to outdated records.</a:t>
            </a:r>
          </a:p>
          <a:p>
            <a:r>
              <a:rPr lang="en-US" sz="1400" dirty="0"/>
              <a:t>❌ No unified system to track </a:t>
            </a:r>
            <a:r>
              <a:rPr lang="en-US" sz="1400" b="1" dirty="0"/>
              <a:t>crop transportation and storage</a:t>
            </a:r>
            <a:r>
              <a:rPr lang="en-US" sz="1400" dirty="0"/>
              <a:t>, enabling hoarding and price manipulation.</a:t>
            </a:r>
          </a:p>
          <a:p>
            <a:endParaRPr lang="en-US" sz="1400" dirty="0"/>
          </a:p>
          <a:p>
            <a:pPr>
              <a:lnSpc>
                <a:spcPct val="90000"/>
              </a:lnSpc>
              <a:spcAft>
                <a:spcPts val="600"/>
              </a:spcAft>
            </a:pPr>
            <a:endParaRPr lang="en-US" sz="1400" dirty="0"/>
          </a:p>
          <a:p>
            <a:pPr>
              <a:lnSpc>
                <a:spcPct val="90000"/>
              </a:lnSpc>
              <a:spcAft>
                <a:spcPts val="600"/>
              </a:spcAft>
            </a:pPr>
            <a:r>
              <a:rPr lang="en-US" sz="1400" b="1" dirty="0"/>
              <a:t>🌍 Broader Impacts</a:t>
            </a:r>
          </a:p>
          <a:p>
            <a:pPr>
              <a:lnSpc>
                <a:spcPct val="90000"/>
              </a:lnSpc>
              <a:spcAft>
                <a:spcPts val="600"/>
              </a:spcAft>
            </a:pPr>
            <a:r>
              <a:rPr lang="en-US" sz="1400" dirty="0"/>
              <a:t>🚱 Water and fertilizer overuse → environmental degradation.</a:t>
            </a:r>
          </a:p>
          <a:p>
            <a:pPr>
              <a:lnSpc>
                <a:spcPct val="90000"/>
              </a:lnSpc>
              <a:spcAft>
                <a:spcPts val="600"/>
              </a:spcAft>
            </a:pPr>
            <a:r>
              <a:rPr lang="en-US" sz="1400" dirty="0"/>
              <a:t>🔄 No link between </a:t>
            </a:r>
            <a:r>
              <a:rPr lang="en-US" sz="1400" b="1" dirty="0"/>
              <a:t>space data</a:t>
            </a:r>
            <a:r>
              <a:rPr lang="en-US" sz="1400" dirty="0"/>
              <a:t> and </a:t>
            </a:r>
            <a:r>
              <a:rPr lang="en-US" sz="1400" b="1" dirty="0"/>
              <a:t>on-ground farming decisions</a:t>
            </a:r>
            <a:r>
              <a:rPr lang="en-US" sz="1400" dirty="0"/>
              <a:t>.</a:t>
            </a:r>
          </a:p>
        </p:txBody>
      </p:sp>
    </p:spTree>
    <p:extLst>
      <p:ext uri="{BB962C8B-B14F-4D97-AF65-F5344CB8AC3E}">
        <p14:creationId xmlns:p14="http://schemas.microsoft.com/office/powerpoint/2010/main" val="207001035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9" end="9"/>
                                            </p:txEl>
                                          </p:spTgt>
                                        </p:tgtEl>
                                        <p:attrNameLst>
                                          <p:attrName>style.visibility</p:attrName>
                                        </p:attrNameLst>
                                      </p:cBhvr>
                                      <p:to>
                                        <p:strVal val="visible"/>
                                      </p:to>
                                    </p:set>
                                    <p:animEffect transition="in" filter="fade">
                                      <p:cBhvr>
                                        <p:cTn id="42" dur="1000"/>
                                        <p:tgtEl>
                                          <p:spTgt spid="5">
                                            <p:txEl>
                                              <p:pRg st="9" end="9"/>
                                            </p:txEl>
                                          </p:spTgt>
                                        </p:tgtEl>
                                      </p:cBhvr>
                                    </p:animEffect>
                                    <p:anim calcmode="lin" valueType="num">
                                      <p:cBhvr>
                                        <p:cTn id="43"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animEffect transition="in" filter="fade">
                                      <p:cBhvr>
                                        <p:cTn id="47" dur="1000"/>
                                        <p:tgtEl>
                                          <p:spTgt spid="5">
                                            <p:txEl>
                                              <p:pRg st="10" end="10"/>
                                            </p:txEl>
                                          </p:spTgt>
                                        </p:tgtEl>
                                      </p:cBhvr>
                                    </p:animEffect>
                                    <p:anim calcmode="lin" valueType="num">
                                      <p:cBhvr>
                                        <p:cTn id="48"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5">
                                            <p:txEl>
                                              <p:pRg st="11" end="11"/>
                                            </p:txEl>
                                          </p:spTgt>
                                        </p:tgtEl>
                                        <p:attrNameLst>
                                          <p:attrName>style.visibility</p:attrName>
                                        </p:attrNameLst>
                                      </p:cBhvr>
                                      <p:to>
                                        <p:strVal val="visible"/>
                                      </p:to>
                                    </p:set>
                                    <p:animEffect transition="in" filter="fade">
                                      <p:cBhvr>
                                        <p:cTn id="52" dur="1000"/>
                                        <p:tgtEl>
                                          <p:spTgt spid="5">
                                            <p:txEl>
                                              <p:pRg st="11" end="11"/>
                                            </p:txEl>
                                          </p:spTgt>
                                        </p:tgtEl>
                                      </p:cBhvr>
                                    </p:animEffect>
                                    <p:anim calcmode="lin" valueType="num">
                                      <p:cBhvr>
                                        <p:cTn id="53"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5">
                                            <p:txEl>
                                              <p:pRg st="11" end="11"/>
                                            </p:txEl>
                                          </p:spTgt>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Effect transition="in" filter="fade">
                                      <p:cBhvr>
                                        <p:cTn id="57" dur="1000"/>
                                        <p:tgtEl>
                                          <p:spTgt spid="5">
                                            <p:txEl>
                                              <p:pRg st="12" end="12"/>
                                            </p:txEl>
                                          </p:spTgt>
                                        </p:tgtEl>
                                      </p:cBhvr>
                                    </p:animEffect>
                                    <p:anim calcmode="lin" valueType="num">
                                      <p:cBhvr>
                                        <p:cTn id="58"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59" dur="1000" fill="hold"/>
                                        <p:tgtEl>
                                          <p:spTgt spid="5">
                                            <p:txEl>
                                              <p:pRg st="12" end="12"/>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5">
                                            <p:txEl>
                                              <p:pRg st="15" end="15"/>
                                            </p:txEl>
                                          </p:spTgt>
                                        </p:tgtEl>
                                        <p:attrNameLst>
                                          <p:attrName>style.visibility</p:attrName>
                                        </p:attrNameLst>
                                      </p:cBhvr>
                                      <p:to>
                                        <p:strVal val="visible"/>
                                      </p:to>
                                    </p:set>
                                    <p:animEffect transition="in" filter="fade">
                                      <p:cBhvr>
                                        <p:cTn id="62" dur="1000"/>
                                        <p:tgtEl>
                                          <p:spTgt spid="5">
                                            <p:txEl>
                                              <p:pRg st="15" end="15"/>
                                            </p:txEl>
                                          </p:spTgt>
                                        </p:tgtEl>
                                      </p:cBhvr>
                                    </p:animEffect>
                                    <p:anim calcmode="lin" valueType="num">
                                      <p:cBhvr>
                                        <p:cTn id="63"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64" dur="1000" fill="hold"/>
                                        <p:tgtEl>
                                          <p:spTgt spid="5">
                                            <p:txEl>
                                              <p:pRg st="15" end="15"/>
                                            </p:txEl>
                                          </p:spTgt>
                                        </p:tgtEl>
                                        <p:attrNameLst>
                                          <p:attrName>ppt_y</p:attrName>
                                        </p:attrNameLst>
                                      </p:cBhvr>
                                      <p:tavLst>
                                        <p:tav tm="0">
                                          <p:val>
                                            <p:strVal val="#ppt_y+.1"/>
                                          </p:val>
                                        </p:tav>
                                        <p:tav tm="100000">
                                          <p:val>
                                            <p:strVal val="#ppt_y"/>
                                          </p:val>
                                        </p:tav>
                                      </p:tavLst>
                                    </p:anim>
                                  </p:childTnLst>
                                </p:cTn>
                              </p:par>
                              <p:par>
                                <p:cTn id="65" presetID="42" presetClass="entr" presetSubtype="0" fill="hold" nodeType="withEffect">
                                  <p:stCondLst>
                                    <p:cond delay="0"/>
                                  </p:stCondLst>
                                  <p:childTnLst>
                                    <p:set>
                                      <p:cBhvr>
                                        <p:cTn id="66" dur="1" fill="hold">
                                          <p:stCondLst>
                                            <p:cond delay="0"/>
                                          </p:stCondLst>
                                        </p:cTn>
                                        <p:tgtEl>
                                          <p:spTgt spid="5">
                                            <p:txEl>
                                              <p:pRg st="16" end="16"/>
                                            </p:txEl>
                                          </p:spTgt>
                                        </p:tgtEl>
                                        <p:attrNameLst>
                                          <p:attrName>style.visibility</p:attrName>
                                        </p:attrNameLst>
                                      </p:cBhvr>
                                      <p:to>
                                        <p:strVal val="visible"/>
                                      </p:to>
                                    </p:set>
                                    <p:animEffect transition="in" filter="fade">
                                      <p:cBhvr>
                                        <p:cTn id="67" dur="1000"/>
                                        <p:tgtEl>
                                          <p:spTgt spid="5">
                                            <p:txEl>
                                              <p:pRg st="16" end="16"/>
                                            </p:txEl>
                                          </p:spTgt>
                                        </p:tgtEl>
                                      </p:cBhvr>
                                    </p:animEffect>
                                    <p:anim calcmode="lin" valueType="num">
                                      <p:cBhvr>
                                        <p:cTn id="68"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69" dur="1000" fill="hold"/>
                                        <p:tgtEl>
                                          <p:spTgt spid="5">
                                            <p:txEl>
                                              <p:pRg st="16" end="16"/>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5">
                                            <p:txEl>
                                              <p:pRg st="17" end="17"/>
                                            </p:txEl>
                                          </p:spTgt>
                                        </p:tgtEl>
                                        <p:attrNameLst>
                                          <p:attrName>style.visibility</p:attrName>
                                        </p:attrNameLst>
                                      </p:cBhvr>
                                      <p:to>
                                        <p:strVal val="visible"/>
                                      </p:to>
                                    </p:set>
                                    <p:animEffect transition="in" filter="fade">
                                      <p:cBhvr>
                                        <p:cTn id="72" dur="1000"/>
                                        <p:tgtEl>
                                          <p:spTgt spid="5">
                                            <p:txEl>
                                              <p:pRg st="17" end="17"/>
                                            </p:txEl>
                                          </p:spTgt>
                                        </p:tgtEl>
                                      </p:cBhvr>
                                    </p:animEffect>
                                    <p:anim calcmode="lin" valueType="num">
                                      <p:cBhvr>
                                        <p:cTn id="73"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74" dur="10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4" name="TextBox 4">
            <a:extLst>
              <a:ext uri="{FF2B5EF4-FFF2-40B4-BE49-F238E27FC236}">
                <a16:creationId xmlns:a16="http://schemas.microsoft.com/office/drawing/2014/main" id="{A897D033-CE77-5146-1BBE-48FF24A7A6F7}"/>
              </a:ext>
            </a:extLst>
          </p:cNvPr>
          <p:cNvGraphicFramePr/>
          <p:nvPr>
            <p:extLst>
              <p:ext uri="{D42A27DB-BD31-4B8C-83A1-F6EECF244321}">
                <p14:modId xmlns:p14="http://schemas.microsoft.com/office/powerpoint/2010/main" val="3779800804"/>
              </p:ext>
            </p:extLst>
          </p:nvPr>
        </p:nvGraphicFramePr>
        <p:xfrm>
          <a:off x="644056" y="202408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84661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4">
                                            <p:graphicEl>
                                              <a:dgm id="{B9AF2B91-572C-4671-9FD9-73F45781AE83}"/>
                                            </p:graphicEl>
                                          </p:spTgt>
                                        </p:tgtEl>
                                        <p:attrNameLst>
                                          <p:attrName>style.visibility</p:attrName>
                                        </p:attrNameLst>
                                      </p:cBhvr>
                                      <p:to>
                                        <p:strVal val="visible"/>
                                      </p:to>
                                    </p:set>
                                    <p:animEffect transition="in" filter="wheel(1)">
                                      <p:cBhvr>
                                        <p:cTn id="7" dur="2000"/>
                                        <p:tgtEl>
                                          <p:spTgt spid="24">
                                            <p:graphicEl>
                                              <a:dgm id="{B9AF2B91-572C-4671-9FD9-73F45781AE83}"/>
                                            </p:graphic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4">
                                            <p:graphicEl>
                                              <a:dgm id="{AA397F47-64F9-49D9-BFB6-418108151003}"/>
                                            </p:graphicEl>
                                          </p:spTgt>
                                        </p:tgtEl>
                                        <p:attrNameLst>
                                          <p:attrName>style.visibility</p:attrName>
                                        </p:attrNameLst>
                                      </p:cBhvr>
                                      <p:to>
                                        <p:strVal val="visible"/>
                                      </p:to>
                                    </p:set>
                                    <p:animEffect transition="in" filter="wheel(1)">
                                      <p:cBhvr>
                                        <p:cTn id="10" dur="2000"/>
                                        <p:tgtEl>
                                          <p:spTgt spid="24">
                                            <p:graphicEl>
                                              <a:dgm id="{AA397F47-64F9-49D9-BFB6-418108151003}"/>
                                            </p:graphic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4">
                                            <p:graphicEl>
                                              <a:dgm id="{7EFD41A2-AE57-4469-9576-3633F08D852A}"/>
                                            </p:graphicEl>
                                          </p:spTgt>
                                        </p:tgtEl>
                                        <p:attrNameLst>
                                          <p:attrName>style.visibility</p:attrName>
                                        </p:attrNameLst>
                                      </p:cBhvr>
                                      <p:to>
                                        <p:strVal val="visible"/>
                                      </p:to>
                                    </p:set>
                                    <p:animEffect transition="in" filter="wheel(1)">
                                      <p:cBhvr>
                                        <p:cTn id="13" dur="2000"/>
                                        <p:tgtEl>
                                          <p:spTgt spid="24">
                                            <p:graphicEl>
                                              <a:dgm id="{7EFD41A2-AE57-4469-9576-3633F08D852A}"/>
                                            </p:graphic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4">
                                            <p:graphicEl>
                                              <a:dgm id="{8A0B6A87-994A-49E4-A089-6436041BD1FA}"/>
                                            </p:graphicEl>
                                          </p:spTgt>
                                        </p:tgtEl>
                                        <p:attrNameLst>
                                          <p:attrName>style.visibility</p:attrName>
                                        </p:attrNameLst>
                                      </p:cBhvr>
                                      <p:to>
                                        <p:strVal val="visible"/>
                                      </p:to>
                                    </p:set>
                                    <p:animEffect transition="in" filter="wheel(1)">
                                      <p:cBhvr>
                                        <p:cTn id="16" dur="2000"/>
                                        <p:tgtEl>
                                          <p:spTgt spid="24">
                                            <p:graphicEl>
                                              <a:dgm id="{8A0B6A87-994A-49E4-A089-6436041BD1FA}"/>
                                            </p:graphicEl>
                                          </p:spTgt>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4">
                                            <p:graphicEl>
                                              <a:dgm id="{1B1E5631-BF82-4026-B70A-78101911E1EC}"/>
                                            </p:graphicEl>
                                          </p:spTgt>
                                        </p:tgtEl>
                                        <p:attrNameLst>
                                          <p:attrName>style.visibility</p:attrName>
                                        </p:attrNameLst>
                                      </p:cBhvr>
                                      <p:to>
                                        <p:strVal val="visible"/>
                                      </p:to>
                                    </p:set>
                                    <p:animEffect transition="in" filter="wheel(1)">
                                      <p:cBhvr>
                                        <p:cTn id="19" dur="2000"/>
                                        <p:tgtEl>
                                          <p:spTgt spid="24">
                                            <p:graphicEl>
                                              <a:dgm id="{1B1E5631-BF82-4026-B70A-78101911E1EC}"/>
                                            </p:graphicEl>
                                          </p:spTgt>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4">
                                            <p:graphicEl>
                                              <a:dgm id="{10DBBF9B-D803-49A6-95A1-822B1CA549E7}"/>
                                            </p:graphicEl>
                                          </p:spTgt>
                                        </p:tgtEl>
                                        <p:attrNameLst>
                                          <p:attrName>style.visibility</p:attrName>
                                        </p:attrNameLst>
                                      </p:cBhvr>
                                      <p:to>
                                        <p:strVal val="visible"/>
                                      </p:to>
                                    </p:set>
                                    <p:animEffect transition="in" filter="wheel(1)">
                                      <p:cBhvr>
                                        <p:cTn id="22" dur="2000"/>
                                        <p:tgtEl>
                                          <p:spTgt spid="24">
                                            <p:graphicEl>
                                              <a:dgm id="{10DBBF9B-D803-49A6-95A1-822B1CA549E7}"/>
                                            </p:graphicEl>
                                          </p:spTgt>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4">
                                            <p:graphicEl>
                                              <a:dgm id="{49C1EA28-D91F-4509-9F80-853CA36A3F37}"/>
                                            </p:graphicEl>
                                          </p:spTgt>
                                        </p:tgtEl>
                                        <p:attrNameLst>
                                          <p:attrName>style.visibility</p:attrName>
                                        </p:attrNameLst>
                                      </p:cBhvr>
                                      <p:to>
                                        <p:strVal val="visible"/>
                                      </p:to>
                                    </p:set>
                                    <p:animEffect transition="in" filter="wheel(1)">
                                      <p:cBhvr>
                                        <p:cTn id="25" dur="2000"/>
                                        <p:tgtEl>
                                          <p:spTgt spid="24">
                                            <p:graphicEl>
                                              <a:dgm id="{49C1EA28-D91F-4509-9F80-853CA36A3F37}"/>
                                            </p:graphicEl>
                                          </p:spTgt>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4">
                                            <p:graphicEl>
                                              <a:dgm id="{FECB3476-29F7-4941-8F3E-5674EA64E29F}"/>
                                            </p:graphicEl>
                                          </p:spTgt>
                                        </p:tgtEl>
                                        <p:attrNameLst>
                                          <p:attrName>style.visibility</p:attrName>
                                        </p:attrNameLst>
                                      </p:cBhvr>
                                      <p:to>
                                        <p:strVal val="visible"/>
                                      </p:to>
                                    </p:set>
                                    <p:animEffect transition="in" filter="wheel(1)">
                                      <p:cBhvr>
                                        <p:cTn id="28" dur="2000"/>
                                        <p:tgtEl>
                                          <p:spTgt spid="24">
                                            <p:graphicEl>
                                              <a:dgm id="{FECB3476-29F7-4941-8F3E-5674EA64E29F}"/>
                                            </p:graphicEl>
                                          </p:spTgt>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24">
                                            <p:graphicEl>
                                              <a:dgm id="{7D4138D7-8985-44F0-A028-54E2F02184DE}"/>
                                            </p:graphicEl>
                                          </p:spTgt>
                                        </p:tgtEl>
                                        <p:attrNameLst>
                                          <p:attrName>style.visibility</p:attrName>
                                        </p:attrNameLst>
                                      </p:cBhvr>
                                      <p:to>
                                        <p:strVal val="visible"/>
                                      </p:to>
                                    </p:set>
                                    <p:animEffect transition="in" filter="wheel(1)">
                                      <p:cBhvr>
                                        <p:cTn id="31" dur="2000"/>
                                        <p:tgtEl>
                                          <p:spTgt spid="24">
                                            <p:graphicEl>
                                              <a:dgm id="{7D4138D7-8985-44F0-A028-54E2F02184DE}"/>
                                            </p:graphicEl>
                                          </p:spTgt>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24">
                                            <p:graphicEl>
                                              <a:dgm id="{E3222F7A-3513-4342-97ED-33924E8F302F}"/>
                                            </p:graphicEl>
                                          </p:spTgt>
                                        </p:tgtEl>
                                        <p:attrNameLst>
                                          <p:attrName>style.visibility</p:attrName>
                                        </p:attrNameLst>
                                      </p:cBhvr>
                                      <p:to>
                                        <p:strVal val="visible"/>
                                      </p:to>
                                    </p:set>
                                    <p:animEffect transition="in" filter="wheel(1)">
                                      <p:cBhvr>
                                        <p:cTn id="34" dur="2000"/>
                                        <p:tgtEl>
                                          <p:spTgt spid="24">
                                            <p:graphicEl>
                                              <a:dgm id="{E3222F7A-3513-4342-97ED-33924E8F302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Sub>
          <a:bldDgm/>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9DA439B4-8EB9-9771-CD82-B364451D4A00}"/>
              </a:ext>
            </a:extLst>
          </p:cNvPr>
          <p:cNvGrpSpPr/>
          <p:nvPr/>
        </p:nvGrpSpPr>
        <p:grpSpPr>
          <a:xfrm>
            <a:off x="1240971" y="1306286"/>
            <a:ext cx="4082143" cy="4615543"/>
            <a:chOff x="348343" y="1306286"/>
            <a:chExt cx="4082143" cy="4615543"/>
          </a:xfrm>
        </p:grpSpPr>
        <p:sp>
          <p:nvSpPr>
            <p:cNvPr id="23" name="Freeform: Shape 22">
              <a:extLst>
                <a:ext uri="{FF2B5EF4-FFF2-40B4-BE49-F238E27FC236}">
                  <a16:creationId xmlns:a16="http://schemas.microsoft.com/office/drawing/2014/main" id="{ECD8B2FC-952C-02E7-1C4F-2D8FA8F783A9}"/>
                </a:ext>
              </a:extLst>
            </p:cNvPr>
            <p:cNvSpPr/>
            <p:nvPr/>
          </p:nvSpPr>
          <p:spPr>
            <a:xfrm>
              <a:off x="348343" y="1306286"/>
              <a:ext cx="4082143" cy="4615543"/>
            </a:xfrm>
            <a:custGeom>
              <a:avLst/>
              <a:gdLst>
                <a:gd name="connsiteX0" fmla="*/ 0 w 4082143"/>
                <a:gd name="connsiteY0" fmla="*/ 0 h 4615543"/>
                <a:gd name="connsiteX1" fmla="*/ 4082143 w 4082143"/>
                <a:gd name="connsiteY1" fmla="*/ 0 h 4615543"/>
                <a:gd name="connsiteX2" fmla="*/ 4082143 w 4082143"/>
                <a:gd name="connsiteY2" fmla="*/ 4615543 h 4615543"/>
                <a:gd name="connsiteX3" fmla="*/ 0 w 4082143"/>
                <a:gd name="connsiteY3" fmla="*/ 4615543 h 4615543"/>
                <a:gd name="connsiteX4" fmla="*/ 0 w 4082143"/>
                <a:gd name="connsiteY4" fmla="*/ 816429 h 4615543"/>
                <a:gd name="connsiteX5" fmla="*/ 522512 w 4082143"/>
                <a:gd name="connsiteY5" fmla="*/ 816429 h 4615543"/>
                <a:gd name="connsiteX6" fmla="*/ 598714 w 4082143"/>
                <a:gd name="connsiteY6" fmla="*/ 740227 h 4615543"/>
                <a:gd name="connsiteX7" fmla="*/ 598714 w 4082143"/>
                <a:gd name="connsiteY7" fmla="*/ 435431 h 4615543"/>
                <a:gd name="connsiteX8" fmla="*/ 522512 w 4082143"/>
                <a:gd name="connsiteY8" fmla="*/ 359229 h 4615543"/>
                <a:gd name="connsiteX9" fmla="*/ 0 w 4082143"/>
                <a:gd name="connsiteY9" fmla="*/ 359229 h 461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82143" h="4615543">
                  <a:moveTo>
                    <a:pt x="0" y="0"/>
                  </a:moveTo>
                  <a:lnTo>
                    <a:pt x="4082143" y="0"/>
                  </a:lnTo>
                  <a:lnTo>
                    <a:pt x="4082143" y="4615543"/>
                  </a:lnTo>
                  <a:lnTo>
                    <a:pt x="0" y="4615543"/>
                  </a:lnTo>
                  <a:lnTo>
                    <a:pt x="0" y="816429"/>
                  </a:lnTo>
                  <a:lnTo>
                    <a:pt x="522512" y="816429"/>
                  </a:lnTo>
                  <a:cubicBezTo>
                    <a:pt x="564597" y="816429"/>
                    <a:pt x="598714" y="782312"/>
                    <a:pt x="598714" y="740227"/>
                  </a:cubicBezTo>
                  <a:lnTo>
                    <a:pt x="598714" y="435431"/>
                  </a:lnTo>
                  <a:cubicBezTo>
                    <a:pt x="598714" y="393346"/>
                    <a:pt x="564597" y="359229"/>
                    <a:pt x="522512" y="359229"/>
                  </a:cubicBezTo>
                  <a:lnTo>
                    <a:pt x="0" y="359229"/>
                  </a:lnTo>
                  <a:close/>
                </a:path>
              </a:pathLst>
            </a:custGeom>
            <a:solidFill>
              <a:schemeClr val="bg1"/>
            </a:solidFill>
            <a:ln>
              <a:noFill/>
            </a:ln>
            <a:effectLst>
              <a:outerShdw blurRad="381000" dist="381000" dir="10800000" sx="90000" sy="90000" algn="r" rotWithShape="0">
                <a:schemeClr val="accent5">
                  <a:lumMod val="75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nSpc>
                  <a:spcPct val="90000"/>
                </a:lnSpc>
                <a:spcAft>
                  <a:spcPts val="600"/>
                </a:spcAft>
              </a:pPr>
              <a:r>
                <a:rPr lang="en-US" b="1" dirty="0">
                  <a:solidFill>
                    <a:schemeClr val="bg2">
                      <a:lumMod val="50000"/>
                    </a:schemeClr>
                  </a:solidFill>
                </a:rPr>
                <a:t>Project Overview:</a:t>
              </a:r>
              <a:br>
                <a:rPr lang="en-US" dirty="0">
                  <a:solidFill>
                    <a:schemeClr val="bg2">
                      <a:lumMod val="50000"/>
                    </a:schemeClr>
                  </a:solidFill>
                </a:rPr>
              </a:br>
              <a:r>
                <a:rPr lang="en-US" dirty="0">
                  <a:solidFill>
                    <a:schemeClr val="bg2">
                      <a:lumMod val="50000"/>
                    </a:schemeClr>
                  </a:solidFill>
                </a:rPr>
                <a:t>Our project focuses on </a:t>
              </a:r>
              <a:r>
                <a:rPr lang="en-US" b="1" dirty="0">
                  <a:solidFill>
                    <a:schemeClr val="bg2">
                      <a:lumMod val="50000"/>
                    </a:schemeClr>
                  </a:solidFill>
                </a:rPr>
                <a:t>environmental monitoring and smart management using satellite data and IoT technology</a:t>
              </a:r>
              <a:r>
                <a:rPr lang="en-US" dirty="0">
                  <a:solidFill>
                    <a:schemeClr val="bg2">
                      <a:lumMod val="50000"/>
                    </a:schemeClr>
                  </a:solidFill>
                </a:rPr>
                <a:t>. The main goal is to </a:t>
              </a:r>
              <a:r>
                <a:rPr lang="en-US" b="1" dirty="0">
                  <a:solidFill>
                    <a:schemeClr val="bg2">
                      <a:lumMod val="50000"/>
                    </a:schemeClr>
                  </a:solidFill>
                </a:rPr>
                <a:t>collect, analyze, and visualize real-time environmental data</a:t>
              </a:r>
              <a:r>
                <a:rPr lang="en-US" dirty="0">
                  <a:solidFill>
                    <a:schemeClr val="bg2">
                      <a:lumMod val="50000"/>
                    </a:schemeClr>
                  </a:solidFill>
                </a:rPr>
                <a:t> to support better decision-making and resource management.</a:t>
              </a:r>
            </a:p>
          </p:txBody>
        </p:sp>
        <p:sp>
          <p:nvSpPr>
            <p:cNvPr id="24" name="TextBox 23">
              <a:extLst>
                <a:ext uri="{FF2B5EF4-FFF2-40B4-BE49-F238E27FC236}">
                  <a16:creationId xmlns:a16="http://schemas.microsoft.com/office/drawing/2014/main" id="{8E9851A7-0760-5461-58F2-37B3F3BD9F78}"/>
                </a:ext>
              </a:extLst>
            </p:cNvPr>
            <p:cNvSpPr txBox="1"/>
            <p:nvPr/>
          </p:nvSpPr>
          <p:spPr>
            <a:xfrm>
              <a:off x="457200" y="1687285"/>
              <a:ext cx="457200" cy="461665"/>
            </a:xfrm>
            <a:prstGeom prst="rect">
              <a:avLst/>
            </a:prstGeom>
            <a:noFill/>
          </p:spPr>
          <p:txBody>
            <a:bodyPr wrap="square" rtlCol="0">
              <a:spAutoFit/>
            </a:bodyPr>
            <a:lstStyle/>
            <a:p>
              <a:r>
                <a:rPr lang="en-IN" sz="2400" dirty="0">
                  <a:solidFill>
                    <a:schemeClr val="accent5">
                      <a:lumMod val="75000"/>
                    </a:schemeClr>
                  </a:solidFill>
                </a:rPr>
                <a:t>1.</a:t>
              </a:r>
            </a:p>
          </p:txBody>
        </p:sp>
      </p:grpSp>
      <p:grpSp>
        <p:nvGrpSpPr>
          <p:cNvPr id="27" name="Group 26">
            <a:extLst>
              <a:ext uri="{FF2B5EF4-FFF2-40B4-BE49-F238E27FC236}">
                <a16:creationId xmlns:a16="http://schemas.microsoft.com/office/drawing/2014/main" id="{F4D21687-0D50-FA49-E2F3-642D2D0156A6}"/>
              </a:ext>
            </a:extLst>
          </p:cNvPr>
          <p:cNvGrpSpPr/>
          <p:nvPr/>
        </p:nvGrpSpPr>
        <p:grpSpPr>
          <a:xfrm>
            <a:off x="7685314" y="1306286"/>
            <a:ext cx="3635829" cy="4615543"/>
            <a:chOff x="7685314" y="1306286"/>
            <a:chExt cx="3635829" cy="4615543"/>
          </a:xfrm>
        </p:grpSpPr>
        <p:sp>
          <p:nvSpPr>
            <p:cNvPr id="21" name="Freeform: Shape 20">
              <a:extLst>
                <a:ext uri="{FF2B5EF4-FFF2-40B4-BE49-F238E27FC236}">
                  <a16:creationId xmlns:a16="http://schemas.microsoft.com/office/drawing/2014/main" id="{9E096193-5B8C-3BA0-E313-E45210DAC828}"/>
                </a:ext>
              </a:extLst>
            </p:cNvPr>
            <p:cNvSpPr/>
            <p:nvPr/>
          </p:nvSpPr>
          <p:spPr>
            <a:xfrm>
              <a:off x="7685314" y="1306286"/>
              <a:ext cx="3635829" cy="4615543"/>
            </a:xfrm>
            <a:custGeom>
              <a:avLst/>
              <a:gdLst>
                <a:gd name="connsiteX0" fmla="*/ 0 w 3309257"/>
                <a:gd name="connsiteY0" fmla="*/ 0 h 4615543"/>
                <a:gd name="connsiteX1" fmla="*/ 3309257 w 3309257"/>
                <a:gd name="connsiteY1" fmla="*/ 0 h 4615543"/>
                <a:gd name="connsiteX2" fmla="*/ 3309257 w 3309257"/>
                <a:gd name="connsiteY2" fmla="*/ 4615543 h 4615543"/>
                <a:gd name="connsiteX3" fmla="*/ 0 w 3309257"/>
                <a:gd name="connsiteY3" fmla="*/ 4615543 h 4615543"/>
                <a:gd name="connsiteX4" fmla="*/ 0 w 3309257"/>
                <a:gd name="connsiteY4" fmla="*/ 968828 h 4615543"/>
                <a:gd name="connsiteX5" fmla="*/ 711199 w 3309257"/>
                <a:gd name="connsiteY5" fmla="*/ 968828 h 4615543"/>
                <a:gd name="connsiteX6" fmla="*/ 783772 w 3309257"/>
                <a:gd name="connsiteY6" fmla="*/ 896255 h 4615543"/>
                <a:gd name="connsiteX7" fmla="*/ 783772 w 3309257"/>
                <a:gd name="connsiteY7" fmla="*/ 605972 h 4615543"/>
                <a:gd name="connsiteX8" fmla="*/ 711199 w 3309257"/>
                <a:gd name="connsiteY8" fmla="*/ 533399 h 4615543"/>
                <a:gd name="connsiteX9" fmla="*/ 0 w 3309257"/>
                <a:gd name="connsiteY9" fmla="*/ 533399 h 461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09257" h="4615543">
                  <a:moveTo>
                    <a:pt x="0" y="0"/>
                  </a:moveTo>
                  <a:lnTo>
                    <a:pt x="3309257" y="0"/>
                  </a:lnTo>
                  <a:lnTo>
                    <a:pt x="3309257" y="4615543"/>
                  </a:lnTo>
                  <a:lnTo>
                    <a:pt x="0" y="4615543"/>
                  </a:lnTo>
                  <a:lnTo>
                    <a:pt x="0" y="968828"/>
                  </a:lnTo>
                  <a:lnTo>
                    <a:pt x="711199" y="968828"/>
                  </a:lnTo>
                  <a:cubicBezTo>
                    <a:pt x="751280" y="968828"/>
                    <a:pt x="783772" y="936336"/>
                    <a:pt x="783772" y="896255"/>
                  </a:cubicBezTo>
                  <a:lnTo>
                    <a:pt x="783772" y="605972"/>
                  </a:lnTo>
                  <a:cubicBezTo>
                    <a:pt x="783772" y="565891"/>
                    <a:pt x="751280" y="533399"/>
                    <a:pt x="711199" y="533399"/>
                  </a:cubicBezTo>
                  <a:lnTo>
                    <a:pt x="0" y="533399"/>
                  </a:lnTo>
                  <a:close/>
                </a:path>
              </a:pathLst>
            </a:custGeom>
            <a:solidFill>
              <a:schemeClr val="bg1"/>
            </a:solidFill>
            <a:ln>
              <a:noFill/>
            </a:ln>
            <a:effectLst>
              <a:outerShdw blurRad="381000" dist="381000" dir="10800000" sx="90000" sy="90000" algn="r" rotWithShape="0">
                <a:schemeClr val="accent3">
                  <a:lumMod val="60000"/>
                  <a:lumOff val="40000"/>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nSpc>
                  <a:spcPct val="90000"/>
                </a:lnSpc>
                <a:spcAft>
                  <a:spcPts val="600"/>
                </a:spcAft>
              </a:pPr>
              <a:endParaRPr lang="en-US" sz="1600" b="1" dirty="0">
                <a:solidFill>
                  <a:schemeClr val="bg2">
                    <a:lumMod val="50000"/>
                  </a:schemeClr>
                </a:solidFill>
              </a:endParaRPr>
            </a:p>
            <a:p>
              <a:pPr>
                <a:lnSpc>
                  <a:spcPct val="90000"/>
                </a:lnSpc>
                <a:spcAft>
                  <a:spcPts val="600"/>
                </a:spcAft>
              </a:pPr>
              <a:endParaRPr lang="en-US" sz="1600" b="1" dirty="0">
                <a:solidFill>
                  <a:schemeClr val="bg2">
                    <a:lumMod val="50000"/>
                  </a:schemeClr>
                </a:solidFill>
              </a:endParaRPr>
            </a:p>
            <a:p>
              <a:pPr>
                <a:lnSpc>
                  <a:spcPct val="90000"/>
                </a:lnSpc>
                <a:spcAft>
                  <a:spcPts val="600"/>
                </a:spcAft>
              </a:pPr>
              <a:r>
                <a:rPr lang="en-US" sz="1600" b="1" dirty="0">
                  <a:solidFill>
                    <a:schemeClr val="bg2">
                      <a:lumMod val="50000"/>
                    </a:schemeClr>
                  </a:solidFill>
                </a:rPr>
                <a:t>How It Works (Main Flow):</a:t>
              </a:r>
              <a:endParaRPr lang="en-US" sz="1600" dirty="0">
                <a:solidFill>
                  <a:schemeClr val="bg2">
                    <a:lumMod val="50000"/>
                  </a:schemeClr>
                </a:solidFill>
              </a:endParaRPr>
            </a:p>
            <a:p>
              <a:pPr indent="-228600">
                <a:lnSpc>
                  <a:spcPct val="90000"/>
                </a:lnSpc>
                <a:spcAft>
                  <a:spcPts val="600"/>
                </a:spcAft>
                <a:buFont typeface="Arial" panose="020B0604020202020204" pitchFamily="34" charset="0"/>
                <a:buChar char="•"/>
              </a:pPr>
              <a:r>
                <a:rPr lang="en-US" sz="1600" b="1" dirty="0">
                  <a:solidFill>
                    <a:schemeClr val="bg2">
                      <a:lumMod val="50000"/>
                    </a:schemeClr>
                  </a:solidFill>
                </a:rPr>
                <a:t>Sensors collect data</a:t>
              </a:r>
              <a:r>
                <a:rPr lang="en-US" sz="1600" dirty="0">
                  <a:solidFill>
                    <a:schemeClr val="bg2">
                      <a:lumMod val="50000"/>
                    </a:schemeClr>
                  </a:solidFill>
                </a:rPr>
                <a:t> → </a:t>
              </a:r>
              <a:r>
                <a:rPr lang="en-US" sz="1600" b="1" dirty="0">
                  <a:solidFill>
                    <a:schemeClr val="bg2">
                      <a:lumMod val="50000"/>
                    </a:schemeClr>
                  </a:solidFill>
                </a:rPr>
                <a:t>data sent to backend</a:t>
              </a:r>
              <a:r>
                <a:rPr lang="en-US" sz="1600" dirty="0">
                  <a:solidFill>
                    <a:schemeClr val="bg2">
                      <a:lumMod val="50000"/>
                    </a:schemeClr>
                  </a:solidFill>
                </a:rPr>
                <a:t> → </a:t>
              </a:r>
              <a:r>
                <a:rPr lang="en-US" sz="1600" b="1" dirty="0">
                  <a:solidFill>
                    <a:schemeClr val="bg2">
                      <a:lumMod val="50000"/>
                    </a:schemeClr>
                  </a:solidFill>
                </a:rPr>
                <a:t>processed and analyzed</a:t>
              </a:r>
              <a:r>
                <a:rPr lang="en-US" sz="1600" dirty="0">
                  <a:solidFill>
                    <a:schemeClr val="bg2">
                      <a:lumMod val="50000"/>
                    </a:schemeClr>
                  </a:solidFill>
                </a:rPr>
                <a:t> → </a:t>
              </a:r>
              <a:r>
                <a:rPr lang="en-US" sz="1600" b="1" dirty="0">
                  <a:solidFill>
                    <a:schemeClr val="bg2">
                      <a:lumMod val="50000"/>
                    </a:schemeClr>
                  </a:solidFill>
                </a:rPr>
                <a:t>combined with satellite data</a:t>
              </a:r>
              <a:r>
                <a:rPr lang="en-US" sz="1600" dirty="0">
                  <a:solidFill>
                    <a:schemeClr val="bg2">
                      <a:lumMod val="50000"/>
                    </a:schemeClr>
                  </a:solidFill>
                </a:rPr>
                <a:t> → </a:t>
              </a:r>
              <a:r>
                <a:rPr lang="en-US" sz="1600" b="1" dirty="0">
                  <a:solidFill>
                    <a:schemeClr val="bg2">
                      <a:lumMod val="50000"/>
                    </a:schemeClr>
                  </a:solidFill>
                </a:rPr>
                <a:t>visualized on dashboards</a:t>
              </a:r>
              <a:r>
                <a:rPr lang="en-US" sz="1600" dirty="0">
                  <a:solidFill>
                    <a:schemeClr val="bg2">
                      <a:lumMod val="50000"/>
                    </a:schemeClr>
                  </a:solidFill>
                </a:rPr>
                <a:t> → </a:t>
              </a:r>
              <a:r>
                <a:rPr lang="en-US" sz="1600" b="1" dirty="0">
                  <a:solidFill>
                    <a:schemeClr val="bg2">
                      <a:lumMod val="50000"/>
                    </a:schemeClr>
                  </a:solidFill>
                </a:rPr>
                <a:t>alerts or insights delivered</a:t>
              </a:r>
              <a:r>
                <a:rPr lang="en-US" sz="1600" dirty="0">
                  <a:solidFill>
                    <a:schemeClr val="bg2">
                      <a:lumMod val="50000"/>
                    </a:schemeClr>
                  </a:solidFill>
                </a:rPr>
                <a:t> to users for decision-making.</a:t>
              </a:r>
            </a:p>
            <a:p>
              <a:pPr indent="-228600">
                <a:lnSpc>
                  <a:spcPct val="90000"/>
                </a:lnSpc>
                <a:spcAft>
                  <a:spcPts val="600"/>
                </a:spcAft>
                <a:buFont typeface="Arial" panose="020B0604020202020204" pitchFamily="34" charset="0"/>
                <a:buChar char="•"/>
              </a:pPr>
              <a:r>
                <a:rPr lang="en-US" sz="1600" b="1" dirty="0">
                  <a:solidFill>
                    <a:schemeClr val="bg2">
                      <a:lumMod val="50000"/>
                    </a:schemeClr>
                  </a:solidFill>
                </a:rPr>
                <a:t>Impact:</a:t>
              </a:r>
              <a:r>
                <a:rPr lang="en-US" sz="1600" dirty="0">
                  <a:solidFill>
                    <a:schemeClr val="bg2">
                      <a:lumMod val="50000"/>
                    </a:schemeClr>
                  </a:solidFill>
                </a:rPr>
                <a:t> Helps in </a:t>
              </a:r>
              <a:r>
                <a:rPr lang="en-US" sz="1600" b="1" dirty="0">
                  <a:solidFill>
                    <a:schemeClr val="bg2">
                      <a:lumMod val="50000"/>
                    </a:schemeClr>
                  </a:solidFill>
                </a:rPr>
                <a:t>efficient environmental monitoring, early detection of issues, and better resource management</a:t>
              </a:r>
              <a:r>
                <a:rPr lang="en-US" sz="1600" dirty="0">
                  <a:solidFill>
                    <a:schemeClr val="bg2">
                      <a:lumMod val="50000"/>
                    </a:schemeClr>
                  </a:solidFill>
                </a:rPr>
                <a:t> with minimal manual intervention.</a:t>
              </a:r>
            </a:p>
          </p:txBody>
        </p:sp>
        <p:sp>
          <p:nvSpPr>
            <p:cNvPr id="25" name="TextBox 24">
              <a:extLst>
                <a:ext uri="{FF2B5EF4-FFF2-40B4-BE49-F238E27FC236}">
                  <a16:creationId xmlns:a16="http://schemas.microsoft.com/office/drawing/2014/main" id="{DE65525D-5272-5E9C-49A5-887E38A959B0}"/>
                </a:ext>
              </a:extLst>
            </p:cNvPr>
            <p:cNvSpPr txBox="1"/>
            <p:nvPr/>
          </p:nvSpPr>
          <p:spPr>
            <a:xfrm>
              <a:off x="7837718" y="1839684"/>
              <a:ext cx="620486" cy="461665"/>
            </a:xfrm>
            <a:prstGeom prst="rect">
              <a:avLst/>
            </a:prstGeom>
            <a:noFill/>
          </p:spPr>
          <p:txBody>
            <a:bodyPr wrap="square" rtlCol="0">
              <a:spAutoFit/>
            </a:bodyPr>
            <a:lstStyle/>
            <a:p>
              <a:r>
                <a:rPr lang="en-IN" sz="2400" dirty="0">
                  <a:solidFill>
                    <a:schemeClr val="accent6">
                      <a:lumMod val="75000"/>
                    </a:schemeClr>
                  </a:solidFill>
                </a:rPr>
                <a:t>2.</a:t>
              </a:r>
            </a:p>
          </p:txBody>
        </p:sp>
      </p:grpSp>
    </p:spTree>
    <p:extLst>
      <p:ext uri="{BB962C8B-B14F-4D97-AF65-F5344CB8AC3E}">
        <p14:creationId xmlns:p14="http://schemas.microsoft.com/office/powerpoint/2010/main" val="61881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0-#ppt_w/2"/>
                                          </p:val>
                                        </p:tav>
                                        <p:tav tm="100000">
                                          <p:val>
                                            <p:strVal val="#ppt_x"/>
                                          </p:val>
                                        </p:tav>
                                      </p:tavLst>
                                    </p:anim>
                                    <p:anim calcmode="lin" valueType="num">
                                      <p:cBhvr additive="base">
                                        <p:cTn id="8" dur="1000" fill="hold"/>
                                        <p:tgtEl>
                                          <p:spTgt spid="2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1000" fill="hold"/>
                                        <p:tgtEl>
                                          <p:spTgt spid="27"/>
                                        </p:tgtEl>
                                        <p:attrNameLst>
                                          <p:attrName>ppt_x</p:attrName>
                                        </p:attrNameLst>
                                      </p:cBhvr>
                                      <p:tavLst>
                                        <p:tav tm="0">
                                          <p:val>
                                            <p:strVal val="0-#ppt_w/2"/>
                                          </p:val>
                                        </p:tav>
                                        <p:tav tm="100000">
                                          <p:val>
                                            <p:strVal val="#ppt_x"/>
                                          </p:val>
                                        </p:tav>
                                      </p:tavLst>
                                    </p:anim>
                                    <p:anim calcmode="lin" valueType="num">
                                      <p:cBhvr additive="base">
                                        <p:cTn id="12" dur="1000" fill="hold"/>
                                        <p:tgtEl>
                                          <p:spTgt spid="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6" name="TextBox 4">
            <a:extLst>
              <a:ext uri="{FF2B5EF4-FFF2-40B4-BE49-F238E27FC236}">
                <a16:creationId xmlns:a16="http://schemas.microsoft.com/office/drawing/2014/main" id="{18C7154E-664D-FB8C-E186-DE7A3A8EC659}"/>
              </a:ext>
            </a:extLst>
          </p:cNvPr>
          <p:cNvGraphicFramePr/>
          <p:nvPr>
            <p:extLst>
              <p:ext uri="{D42A27DB-BD31-4B8C-83A1-F6EECF244321}">
                <p14:modId xmlns:p14="http://schemas.microsoft.com/office/powerpoint/2010/main" val="18484134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7622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6">
                                            <p:graphicEl>
                                              <a:dgm id="{46612521-CE45-4B5B-8860-8939C6F6A2F4}"/>
                                            </p:graphicEl>
                                          </p:spTgt>
                                        </p:tgtEl>
                                        <p:attrNameLst>
                                          <p:attrName>style.visibility</p:attrName>
                                        </p:attrNameLst>
                                      </p:cBhvr>
                                      <p:to>
                                        <p:strVal val="visible"/>
                                      </p:to>
                                    </p:set>
                                    <p:anim calcmode="lin" valueType="num">
                                      <p:cBhvr>
                                        <p:cTn id="7" dur="1000" fill="hold"/>
                                        <p:tgtEl>
                                          <p:spTgt spid="16">
                                            <p:graphicEl>
                                              <a:dgm id="{46612521-CE45-4B5B-8860-8939C6F6A2F4}"/>
                                            </p:graphicEl>
                                          </p:spTgt>
                                        </p:tgtEl>
                                        <p:attrNameLst>
                                          <p:attrName>ppt_w</p:attrName>
                                        </p:attrNameLst>
                                      </p:cBhvr>
                                      <p:tavLst>
                                        <p:tav tm="0">
                                          <p:val>
                                            <p:fltVal val="0"/>
                                          </p:val>
                                        </p:tav>
                                        <p:tav tm="100000">
                                          <p:val>
                                            <p:strVal val="#ppt_w"/>
                                          </p:val>
                                        </p:tav>
                                      </p:tavLst>
                                    </p:anim>
                                    <p:anim calcmode="lin" valueType="num">
                                      <p:cBhvr>
                                        <p:cTn id="8" dur="1000" fill="hold"/>
                                        <p:tgtEl>
                                          <p:spTgt spid="16">
                                            <p:graphicEl>
                                              <a:dgm id="{46612521-CE45-4B5B-8860-8939C6F6A2F4}"/>
                                            </p:graphicEl>
                                          </p:spTgt>
                                        </p:tgtEl>
                                        <p:attrNameLst>
                                          <p:attrName>ppt_h</p:attrName>
                                        </p:attrNameLst>
                                      </p:cBhvr>
                                      <p:tavLst>
                                        <p:tav tm="0">
                                          <p:val>
                                            <p:fltVal val="0"/>
                                          </p:val>
                                        </p:tav>
                                        <p:tav tm="100000">
                                          <p:val>
                                            <p:strVal val="#ppt_h"/>
                                          </p:val>
                                        </p:tav>
                                      </p:tavLst>
                                    </p:anim>
                                    <p:anim calcmode="lin" valueType="num">
                                      <p:cBhvr>
                                        <p:cTn id="9" dur="1000" fill="hold"/>
                                        <p:tgtEl>
                                          <p:spTgt spid="16">
                                            <p:graphicEl>
                                              <a:dgm id="{46612521-CE45-4B5B-8860-8939C6F6A2F4}"/>
                                            </p:graphicEl>
                                          </p:spTgt>
                                        </p:tgtEl>
                                        <p:attrNameLst>
                                          <p:attrName>style.rotation</p:attrName>
                                        </p:attrNameLst>
                                      </p:cBhvr>
                                      <p:tavLst>
                                        <p:tav tm="0">
                                          <p:val>
                                            <p:fltVal val="90"/>
                                          </p:val>
                                        </p:tav>
                                        <p:tav tm="100000">
                                          <p:val>
                                            <p:fltVal val="0"/>
                                          </p:val>
                                        </p:tav>
                                      </p:tavLst>
                                    </p:anim>
                                    <p:animEffect transition="in" filter="fade">
                                      <p:cBhvr>
                                        <p:cTn id="10" dur="1000"/>
                                        <p:tgtEl>
                                          <p:spTgt spid="16">
                                            <p:graphicEl>
                                              <a:dgm id="{46612521-CE45-4B5B-8860-8939C6F6A2F4}"/>
                                            </p:graphicEl>
                                          </p:spTgt>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16">
                                            <p:graphicEl>
                                              <a:dgm id="{436E2B23-4665-4E7E-80B3-30E0E1E99B05}"/>
                                            </p:graphicEl>
                                          </p:spTgt>
                                        </p:tgtEl>
                                        <p:attrNameLst>
                                          <p:attrName>style.visibility</p:attrName>
                                        </p:attrNameLst>
                                      </p:cBhvr>
                                      <p:to>
                                        <p:strVal val="visible"/>
                                      </p:to>
                                    </p:set>
                                    <p:anim calcmode="lin" valueType="num">
                                      <p:cBhvr>
                                        <p:cTn id="13" dur="1000" fill="hold"/>
                                        <p:tgtEl>
                                          <p:spTgt spid="16">
                                            <p:graphicEl>
                                              <a:dgm id="{436E2B23-4665-4E7E-80B3-30E0E1E99B05}"/>
                                            </p:graphicEl>
                                          </p:spTgt>
                                        </p:tgtEl>
                                        <p:attrNameLst>
                                          <p:attrName>ppt_w</p:attrName>
                                        </p:attrNameLst>
                                      </p:cBhvr>
                                      <p:tavLst>
                                        <p:tav tm="0">
                                          <p:val>
                                            <p:fltVal val="0"/>
                                          </p:val>
                                        </p:tav>
                                        <p:tav tm="100000">
                                          <p:val>
                                            <p:strVal val="#ppt_w"/>
                                          </p:val>
                                        </p:tav>
                                      </p:tavLst>
                                    </p:anim>
                                    <p:anim calcmode="lin" valueType="num">
                                      <p:cBhvr>
                                        <p:cTn id="14" dur="1000" fill="hold"/>
                                        <p:tgtEl>
                                          <p:spTgt spid="16">
                                            <p:graphicEl>
                                              <a:dgm id="{436E2B23-4665-4E7E-80B3-30E0E1E99B05}"/>
                                            </p:graphicEl>
                                          </p:spTgt>
                                        </p:tgtEl>
                                        <p:attrNameLst>
                                          <p:attrName>ppt_h</p:attrName>
                                        </p:attrNameLst>
                                      </p:cBhvr>
                                      <p:tavLst>
                                        <p:tav tm="0">
                                          <p:val>
                                            <p:fltVal val="0"/>
                                          </p:val>
                                        </p:tav>
                                        <p:tav tm="100000">
                                          <p:val>
                                            <p:strVal val="#ppt_h"/>
                                          </p:val>
                                        </p:tav>
                                      </p:tavLst>
                                    </p:anim>
                                    <p:anim calcmode="lin" valueType="num">
                                      <p:cBhvr>
                                        <p:cTn id="15" dur="1000" fill="hold"/>
                                        <p:tgtEl>
                                          <p:spTgt spid="16">
                                            <p:graphicEl>
                                              <a:dgm id="{436E2B23-4665-4E7E-80B3-30E0E1E99B05}"/>
                                            </p:graphicEl>
                                          </p:spTgt>
                                        </p:tgtEl>
                                        <p:attrNameLst>
                                          <p:attrName>style.rotation</p:attrName>
                                        </p:attrNameLst>
                                      </p:cBhvr>
                                      <p:tavLst>
                                        <p:tav tm="0">
                                          <p:val>
                                            <p:fltVal val="90"/>
                                          </p:val>
                                        </p:tav>
                                        <p:tav tm="100000">
                                          <p:val>
                                            <p:fltVal val="0"/>
                                          </p:val>
                                        </p:tav>
                                      </p:tavLst>
                                    </p:anim>
                                    <p:animEffect transition="in" filter="fade">
                                      <p:cBhvr>
                                        <p:cTn id="16" dur="1000"/>
                                        <p:tgtEl>
                                          <p:spTgt spid="16">
                                            <p:graphicEl>
                                              <a:dgm id="{436E2B23-4665-4E7E-80B3-30E0E1E99B05}"/>
                                            </p:graphicEl>
                                          </p:spTgt>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6">
                                            <p:graphicEl>
                                              <a:dgm id="{CAED389C-1433-488E-B805-916715D5C3BA}"/>
                                            </p:graphicEl>
                                          </p:spTgt>
                                        </p:tgtEl>
                                        <p:attrNameLst>
                                          <p:attrName>style.visibility</p:attrName>
                                        </p:attrNameLst>
                                      </p:cBhvr>
                                      <p:to>
                                        <p:strVal val="visible"/>
                                      </p:to>
                                    </p:set>
                                    <p:anim calcmode="lin" valueType="num">
                                      <p:cBhvr>
                                        <p:cTn id="19" dur="1000" fill="hold"/>
                                        <p:tgtEl>
                                          <p:spTgt spid="16">
                                            <p:graphicEl>
                                              <a:dgm id="{CAED389C-1433-488E-B805-916715D5C3BA}"/>
                                            </p:graphicEl>
                                          </p:spTgt>
                                        </p:tgtEl>
                                        <p:attrNameLst>
                                          <p:attrName>ppt_w</p:attrName>
                                        </p:attrNameLst>
                                      </p:cBhvr>
                                      <p:tavLst>
                                        <p:tav tm="0">
                                          <p:val>
                                            <p:fltVal val="0"/>
                                          </p:val>
                                        </p:tav>
                                        <p:tav tm="100000">
                                          <p:val>
                                            <p:strVal val="#ppt_w"/>
                                          </p:val>
                                        </p:tav>
                                      </p:tavLst>
                                    </p:anim>
                                    <p:anim calcmode="lin" valueType="num">
                                      <p:cBhvr>
                                        <p:cTn id="20" dur="1000" fill="hold"/>
                                        <p:tgtEl>
                                          <p:spTgt spid="16">
                                            <p:graphicEl>
                                              <a:dgm id="{CAED389C-1433-488E-B805-916715D5C3BA}"/>
                                            </p:graphicEl>
                                          </p:spTgt>
                                        </p:tgtEl>
                                        <p:attrNameLst>
                                          <p:attrName>ppt_h</p:attrName>
                                        </p:attrNameLst>
                                      </p:cBhvr>
                                      <p:tavLst>
                                        <p:tav tm="0">
                                          <p:val>
                                            <p:fltVal val="0"/>
                                          </p:val>
                                        </p:tav>
                                        <p:tav tm="100000">
                                          <p:val>
                                            <p:strVal val="#ppt_h"/>
                                          </p:val>
                                        </p:tav>
                                      </p:tavLst>
                                    </p:anim>
                                    <p:anim calcmode="lin" valueType="num">
                                      <p:cBhvr>
                                        <p:cTn id="21" dur="1000" fill="hold"/>
                                        <p:tgtEl>
                                          <p:spTgt spid="16">
                                            <p:graphicEl>
                                              <a:dgm id="{CAED389C-1433-488E-B805-916715D5C3BA}"/>
                                            </p:graphicEl>
                                          </p:spTgt>
                                        </p:tgtEl>
                                        <p:attrNameLst>
                                          <p:attrName>style.rotation</p:attrName>
                                        </p:attrNameLst>
                                      </p:cBhvr>
                                      <p:tavLst>
                                        <p:tav tm="0">
                                          <p:val>
                                            <p:fltVal val="90"/>
                                          </p:val>
                                        </p:tav>
                                        <p:tav tm="100000">
                                          <p:val>
                                            <p:fltVal val="0"/>
                                          </p:val>
                                        </p:tav>
                                      </p:tavLst>
                                    </p:anim>
                                    <p:animEffect transition="in" filter="fade">
                                      <p:cBhvr>
                                        <p:cTn id="22" dur="1000"/>
                                        <p:tgtEl>
                                          <p:spTgt spid="16">
                                            <p:graphicEl>
                                              <a:dgm id="{CAED389C-1433-488E-B805-916715D5C3BA}"/>
                                            </p:graphicEl>
                                          </p:spTgt>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16">
                                            <p:graphicEl>
                                              <a:dgm id="{B979BB1F-DC91-4FC9-918C-BFF8ECCC94C0}"/>
                                            </p:graphicEl>
                                          </p:spTgt>
                                        </p:tgtEl>
                                        <p:attrNameLst>
                                          <p:attrName>style.visibility</p:attrName>
                                        </p:attrNameLst>
                                      </p:cBhvr>
                                      <p:to>
                                        <p:strVal val="visible"/>
                                      </p:to>
                                    </p:set>
                                    <p:anim calcmode="lin" valueType="num">
                                      <p:cBhvr>
                                        <p:cTn id="25" dur="1000" fill="hold"/>
                                        <p:tgtEl>
                                          <p:spTgt spid="16">
                                            <p:graphicEl>
                                              <a:dgm id="{B979BB1F-DC91-4FC9-918C-BFF8ECCC94C0}"/>
                                            </p:graphicEl>
                                          </p:spTgt>
                                        </p:tgtEl>
                                        <p:attrNameLst>
                                          <p:attrName>ppt_w</p:attrName>
                                        </p:attrNameLst>
                                      </p:cBhvr>
                                      <p:tavLst>
                                        <p:tav tm="0">
                                          <p:val>
                                            <p:fltVal val="0"/>
                                          </p:val>
                                        </p:tav>
                                        <p:tav tm="100000">
                                          <p:val>
                                            <p:strVal val="#ppt_w"/>
                                          </p:val>
                                        </p:tav>
                                      </p:tavLst>
                                    </p:anim>
                                    <p:anim calcmode="lin" valueType="num">
                                      <p:cBhvr>
                                        <p:cTn id="26" dur="1000" fill="hold"/>
                                        <p:tgtEl>
                                          <p:spTgt spid="16">
                                            <p:graphicEl>
                                              <a:dgm id="{B979BB1F-DC91-4FC9-918C-BFF8ECCC94C0}"/>
                                            </p:graphicEl>
                                          </p:spTgt>
                                        </p:tgtEl>
                                        <p:attrNameLst>
                                          <p:attrName>ppt_h</p:attrName>
                                        </p:attrNameLst>
                                      </p:cBhvr>
                                      <p:tavLst>
                                        <p:tav tm="0">
                                          <p:val>
                                            <p:fltVal val="0"/>
                                          </p:val>
                                        </p:tav>
                                        <p:tav tm="100000">
                                          <p:val>
                                            <p:strVal val="#ppt_h"/>
                                          </p:val>
                                        </p:tav>
                                      </p:tavLst>
                                    </p:anim>
                                    <p:anim calcmode="lin" valueType="num">
                                      <p:cBhvr>
                                        <p:cTn id="27" dur="1000" fill="hold"/>
                                        <p:tgtEl>
                                          <p:spTgt spid="16">
                                            <p:graphicEl>
                                              <a:dgm id="{B979BB1F-DC91-4FC9-918C-BFF8ECCC94C0}"/>
                                            </p:graphicEl>
                                          </p:spTgt>
                                        </p:tgtEl>
                                        <p:attrNameLst>
                                          <p:attrName>style.rotation</p:attrName>
                                        </p:attrNameLst>
                                      </p:cBhvr>
                                      <p:tavLst>
                                        <p:tav tm="0">
                                          <p:val>
                                            <p:fltVal val="90"/>
                                          </p:val>
                                        </p:tav>
                                        <p:tav tm="100000">
                                          <p:val>
                                            <p:fltVal val="0"/>
                                          </p:val>
                                        </p:tav>
                                      </p:tavLst>
                                    </p:anim>
                                    <p:animEffect transition="in" filter="fade">
                                      <p:cBhvr>
                                        <p:cTn id="28" dur="1000"/>
                                        <p:tgtEl>
                                          <p:spTgt spid="16">
                                            <p:graphicEl>
                                              <a:dgm id="{B979BB1F-DC91-4FC9-918C-BFF8ECCC94C0}"/>
                                            </p:graphicEl>
                                          </p:spTgt>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6">
                                            <p:graphicEl>
                                              <a:dgm id="{29AF510F-86D5-48AF-80CE-666FAD22D803}"/>
                                            </p:graphicEl>
                                          </p:spTgt>
                                        </p:tgtEl>
                                        <p:attrNameLst>
                                          <p:attrName>style.visibility</p:attrName>
                                        </p:attrNameLst>
                                      </p:cBhvr>
                                      <p:to>
                                        <p:strVal val="visible"/>
                                      </p:to>
                                    </p:set>
                                    <p:anim calcmode="lin" valueType="num">
                                      <p:cBhvr>
                                        <p:cTn id="31" dur="1000" fill="hold"/>
                                        <p:tgtEl>
                                          <p:spTgt spid="16">
                                            <p:graphicEl>
                                              <a:dgm id="{29AF510F-86D5-48AF-80CE-666FAD22D803}"/>
                                            </p:graphicEl>
                                          </p:spTgt>
                                        </p:tgtEl>
                                        <p:attrNameLst>
                                          <p:attrName>ppt_w</p:attrName>
                                        </p:attrNameLst>
                                      </p:cBhvr>
                                      <p:tavLst>
                                        <p:tav tm="0">
                                          <p:val>
                                            <p:fltVal val="0"/>
                                          </p:val>
                                        </p:tav>
                                        <p:tav tm="100000">
                                          <p:val>
                                            <p:strVal val="#ppt_w"/>
                                          </p:val>
                                        </p:tav>
                                      </p:tavLst>
                                    </p:anim>
                                    <p:anim calcmode="lin" valueType="num">
                                      <p:cBhvr>
                                        <p:cTn id="32" dur="1000" fill="hold"/>
                                        <p:tgtEl>
                                          <p:spTgt spid="16">
                                            <p:graphicEl>
                                              <a:dgm id="{29AF510F-86D5-48AF-80CE-666FAD22D803}"/>
                                            </p:graphicEl>
                                          </p:spTgt>
                                        </p:tgtEl>
                                        <p:attrNameLst>
                                          <p:attrName>ppt_h</p:attrName>
                                        </p:attrNameLst>
                                      </p:cBhvr>
                                      <p:tavLst>
                                        <p:tav tm="0">
                                          <p:val>
                                            <p:fltVal val="0"/>
                                          </p:val>
                                        </p:tav>
                                        <p:tav tm="100000">
                                          <p:val>
                                            <p:strVal val="#ppt_h"/>
                                          </p:val>
                                        </p:tav>
                                      </p:tavLst>
                                    </p:anim>
                                    <p:anim calcmode="lin" valueType="num">
                                      <p:cBhvr>
                                        <p:cTn id="33" dur="1000" fill="hold"/>
                                        <p:tgtEl>
                                          <p:spTgt spid="16">
                                            <p:graphicEl>
                                              <a:dgm id="{29AF510F-86D5-48AF-80CE-666FAD22D803}"/>
                                            </p:graphicEl>
                                          </p:spTgt>
                                        </p:tgtEl>
                                        <p:attrNameLst>
                                          <p:attrName>style.rotation</p:attrName>
                                        </p:attrNameLst>
                                      </p:cBhvr>
                                      <p:tavLst>
                                        <p:tav tm="0">
                                          <p:val>
                                            <p:fltVal val="90"/>
                                          </p:val>
                                        </p:tav>
                                        <p:tav tm="100000">
                                          <p:val>
                                            <p:fltVal val="0"/>
                                          </p:val>
                                        </p:tav>
                                      </p:tavLst>
                                    </p:anim>
                                    <p:animEffect transition="in" filter="fade">
                                      <p:cBhvr>
                                        <p:cTn id="34" dur="1000"/>
                                        <p:tgtEl>
                                          <p:spTgt spid="16">
                                            <p:graphicEl>
                                              <a:dgm id="{29AF510F-86D5-48AF-80CE-666FAD22D803}"/>
                                            </p:graphic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6">
                                            <p:graphicEl>
                                              <a:dgm id="{5D9224AD-AFAA-4D6C-8F5C-75F9C49C76DD}"/>
                                            </p:graphicEl>
                                          </p:spTgt>
                                        </p:tgtEl>
                                        <p:attrNameLst>
                                          <p:attrName>style.visibility</p:attrName>
                                        </p:attrNameLst>
                                      </p:cBhvr>
                                      <p:to>
                                        <p:strVal val="visible"/>
                                      </p:to>
                                    </p:set>
                                    <p:anim calcmode="lin" valueType="num">
                                      <p:cBhvr>
                                        <p:cTn id="37" dur="1000" fill="hold"/>
                                        <p:tgtEl>
                                          <p:spTgt spid="16">
                                            <p:graphicEl>
                                              <a:dgm id="{5D9224AD-AFAA-4D6C-8F5C-75F9C49C76DD}"/>
                                            </p:graphicEl>
                                          </p:spTgt>
                                        </p:tgtEl>
                                        <p:attrNameLst>
                                          <p:attrName>ppt_w</p:attrName>
                                        </p:attrNameLst>
                                      </p:cBhvr>
                                      <p:tavLst>
                                        <p:tav tm="0">
                                          <p:val>
                                            <p:fltVal val="0"/>
                                          </p:val>
                                        </p:tav>
                                        <p:tav tm="100000">
                                          <p:val>
                                            <p:strVal val="#ppt_w"/>
                                          </p:val>
                                        </p:tav>
                                      </p:tavLst>
                                    </p:anim>
                                    <p:anim calcmode="lin" valueType="num">
                                      <p:cBhvr>
                                        <p:cTn id="38" dur="1000" fill="hold"/>
                                        <p:tgtEl>
                                          <p:spTgt spid="16">
                                            <p:graphicEl>
                                              <a:dgm id="{5D9224AD-AFAA-4D6C-8F5C-75F9C49C76DD}"/>
                                            </p:graphicEl>
                                          </p:spTgt>
                                        </p:tgtEl>
                                        <p:attrNameLst>
                                          <p:attrName>ppt_h</p:attrName>
                                        </p:attrNameLst>
                                      </p:cBhvr>
                                      <p:tavLst>
                                        <p:tav tm="0">
                                          <p:val>
                                            <p:fltVal val="0"/>
                                          </p:val>
                                        </p:tav>
                                        <p:tav tm="100000">
                                          <p:val>
                                            <p:strVal val="#ppt_h"/>
                                          </p:val>
                                        </p:tav>
                                      </p:tavLst>
                                    </p:anim>
                                    <p:anim calcmode="lin" valueType="num">
                                      <p:cBhvr>
                                        <p:cTn id="39" dur="1000" fill="hold"/>
                                        <p:tgtEl>
                                          <p:spTgt spid="16">
                                            <p:graphicEl>
                                              <a:dgm id="{5D9224AD-AFAA-4D6C-8F5C-75F9C49C76DD}"/>
                                            </p:graphicEl>
                                          </p:spTgt>
                                        </p:tgtEl>
                                        <p:attrNameLst>
                                          <p:attrName>style.rotation</p:attrName>
                                        </p:attrNameLst>
                                      </p:cBhvr>
                                      <p:tavLst>
                                        <p:tav tm="0">
                                          <p:val>
                                            <p:fltVal val="90"/>
                                          </p:val>
                                        </p:tav>
                                        <p:tav tm="100000">
                                          <p:val>
                                            <p:fltVal val="0"/>
                                          </p:val>
                                        </p:tav>
                                      </p:tavLst>
                                    </p:anim>
                                    <p:animEffect transition="in" filter="fade">
                                      <p:cBhvr>
                                        <p:cTn id="40" dur="1000"/>
                                        <p:tgtEl>
                                          <p:spTgt spid="16">
                                            <p:graphicEl>
                                              <a:dgm id="{5D9224AD-AFAA-4D6C-8F5C-75F9C49C76DD}"/>
                                            </p:graphic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16">
                                            <p:graphicEl>
                                              <a:dgm id="{6AD11930-E8A0-4A26-880C-6C6FD7F618CC}"/>
                                            </p:graphicEl>
                                          </p:spTgt>
                                        </p:tgtEl>
                                        <p:attrNameLst>
                                          <p:attrName>style.visibility</p:attrName>
                                        </p:attrNameLst>
                                      </p:cBhvr>
                                      <p:to>
                                        <p:strVal val="visible"/>
                                      </p:to>
                                    </p:set>
                                    <p:anim calcmode="lin" valueType="num">
                                      <p:cBhvr>
                                        <p:cTn id="43" dur="1000" fill="hold"/>
                                        <p:tgtEl>
                                          <p:spTgt spid="16">
                                            <p:graphicEl>
                                              <a:dgm id="{6AD11930-E8A0-4A26-880C-6C6FD7F618CC}"/>
                                            </p:graphicEl>
                                          </p:spTgt>
                                        </p:tgtEl>
                                        <p:attrNameLst>
                                          <p:attrName>ppt_w</p:attrName>
                                        </p:attrNameLst>
                                      </p:cBhvr>
                                      <p:tavLst>
                                        <p:tav tm="0">
                                          <p:val>
                                            <p:fltVal val="0"/>
                                          </p:val>
                                        </p:tav>
                                        <p:tav tm="100000">
                                          <p:val>
                                            <p:strVal val="#ppt_w"/>
                                          </p:val>
                                        </p:tav>
                                      </p:tavLst>
                                    </p:anim>
                                    <p:anim calcmode="lin" valueType="num">
                                      <p:cBhvr>
                                        <p:cTn id="44" dur="1000" fill="hold"/>
                                        <p:tgtEl>
                                          <p:spTgt spid="16">
                                            <p:graphicEl>
                                              <a:dgm id="{6AD11930-E8A0-4A26-880C-6C6FD7F618CC}"/>
                                            </p:graphicEl>
                                          </p:spTgt>
                                        </p:tgtEl>
                                        <p:attrNameLst>
                                          <p:attrName>ppt_h</p:attrName>
                                        </p:attrNameLst>
                                      </p:cBhvr>
                                      <p:tavLst>
                                        <p:tav tm="0">
                                          <p:val>
                                            <p:fltVal val="0"/>
                                          </p:val>
                                        </p:tav>
                                        <p:tav tm="100000">
                                          <p:val>
                                            <p:strVal val="#ppt_h"/>
                                          </p:val>
                                        </p:tav>
                                      </p:tavLst>
                                    </p:anim>
                                    <p:anim calcmode="lin" valueType="num">
                                      <p:cBhvr>
                                        <p:cTn id="45" dur="1000" fill="hold"/>
                                        <p:tgtEl>
                                          <p:spTgt spid="16">
                                            <p:graphicEl>
                                              <a:dgm id="{6AD11930-E8A0-4A26-880C-6C6FD7F618CC}"/>
                                            </p:graphicEl>
                                          </p:spTgt>
                                        </p:tgtEl>
                                        <p:attrNameLst>
                                          <p:attrName>style.rotation</p:attrName>
                                        </p:attrNameLst>
                                      </p:cBhvr>
                                      <p:tavLst>
                                        <p:tav tm="0">
                                          <p:val>
                                            <p:fltVal val="90"/>
                                          </p:val>
                                        </p:tav>
                                        <p:tav tm="100000">
                                          <p:val>
                                            <p:fltVal val="0"/>
                                          </p:val>
                                        </p:tav>
                                      </p:tavLst>
                                    </p:anim>
                                    <p:animEffect transition="in" filter="fade">
                                      <p:cBhvr>
                                        <p:cTn id="46" dur="1000"/>
                                        <p:tgtEl>
                                          <p:spTgt spid="16">
                                            <p:graphicEl>
                                              <a:dgm id="{6AD11930-E8A0-4A26-880C-6C6FD7F618CC}"/>
                                            </p:graphic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16">
                                            <p:graphicEl>
                                              <a:dgm id="{FD9F8820-7860-47B2-AEF3-C6F08611E798}"/>
                                            </p:graphicEl>
                                          </p:spTgt>
                                        </p:tgtEl>
                                        <p:attrNameLst>
                                          <p:attrName>style.visibility</p:attrName>
                                        </p:attrNameLst>
                                      </p:cBhvr>
                                      <p:to>
                                        <p:strVal val="visible"/>
                                      </p:to>
                                    </p:set>
                                    <p:anim calcmode="lin" valueType="num">
                                      <p:cBhvr>
                                        <p:cTn id="49" dur="1000" fill="hold"/>
                                        <p:tgtEl>
                                          <p:spTgt spid="16">
                                            <p:graphicEl>
                                              <a:dgm id="{FD9F8820-7860-47B2-AEF3-C6F08611E798}"/>
                                            </p:graphicEl>
                                          </p:spTgt>
                                        </p:tgtEl>
                                        <p:attrNameLst>
                                          <p:attrName>ppt_w</p:attrName>
                                        </p:attrNameLst>
                                      </p:cBhvr>
                                      <p:tavLst>
                                        <p:tav tm="0">
                                          <p:val>
                                            <p:fltVal val="0"/>
                                          </p:val>
                                        </p:tav>
                                        <p:tav tm="100000">
                                          <p:val>
                                            <p:strVal val="#ppt_w"/>
                                          </p:val>
                                        </p:tav>
                                      </p:tavLst>
                                    </p:anim>
                                    <p:anim calcmode="lin" valueType="num">
                                      <p:cBhvr>
                                        <p:cTn id="50" dur="1000" fill="hold"/>
                                        <p:tgtEl>
                                          <p:spTgt spid="16">
                                            <p:graphicEl>
                                              <a:dgm id="{FD9F8820-7860-47B2-AEF3-C6F08611E798}"/>
                                            </p:graphicEl>
                                          </p:spTgt>
                                        </p:tgtEl>
                                        <p:attrNameLst>
                                          <p:attrName>ppt_h</p:attrName>
                                        </p:attrNameLst>
                                      </p:cBhvr>
                                      <p:tavLst>
                                        <p:tav tm="0">
                                          <p:val>
                                            <p:fltVal val="0"/>
                                          </p:val>
                                        </p:tav>
                                        <p:tav tm="100000">
                                          <p:val>
                                            <p:strVal val="#ppt_h"/>
                                          </p:val>
                                        </p:tav>
                                      </p:tavLst>
                                    </p:anim>
                                    <p:anim calcmode="lin" valueType="num">
                                      <p:cBhvr>
                                        <p:cTn id="51" dur="1000" fill="hold"/>
                                        <p:tgtEl>
                                          <p:spTgt spid="16">
                                            <p:graphicEl>
                                              <a:dgm id="{FD9F8820-7860-47B2-AEF3-C6F08611E798}"/>
                                            </p:graphicEl>
                                          </p:spTgt>
                                        </p:tgtEl>
                                        <p:attrNameLst>
                                          <p:attrName>style.rotation</p:attrName>
                                        </p:attrNameLst>
                                      </p:cBhvr>
                                      <p:tavLst>
                                        <p:tav tm="0">
                                          <p:val>
                                            <p:fltVal val="90"/>
                                          </p:val>
                                        </p:tav>
                                        <p:tav tm="100000">
                                          <p:val>
                                            <p:fltVal val="0"/>
                                          </p:val>
                                        </p:tav>
                                      </p:tavLst>
                                    </p:anim>
                                    <p:animEffect transition="in" filter="fade">
                                      <p:cBhvr>
                                        <p:cTn id="52" dur="1000"/>
                                        <p:tgtEl>
                                          <p:spTgt spid="16">
                                            <p:graphicEl>
                                              <a:dgm id="{FD9F8820-7860-47B2-AEF3-C6F08611E798}"/>
                                            </p:graphic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6">
                                            <p:graphicEl>
                                              <a:dgm id="{E51F5794-5DF4-4F05-8D10-FF6C715D37CC}"/>
                                            </p:graphicEl>
                                          </p:spTgt>
                                        </p:tgtEl>
                                        <p:attrNameLst>
                                          <p:attrName>style.visibility</p:attrName>
                                        </p:attrNameLst>
                                      </p:cBhvr>
                                      <p:to>
                                        <p:strVal val="visible"/>
                                      </p:to>
                                    </p:set>
                                    <p:anim calcmode="lin" valueType="num">
                                      <p:cBhvr>
                                        <p:cTn id="55" dur="1000" fill="hold"/>
                                        <p:tgtEl>
                                          <p:spTgt spid="16">
                                            <p:graphicEl>
                                              <a:dgm id="{E51F5794-5DF4-4F05-8D10-FF6C715D37CC}"/>
                                            </p:graphicEl>
                                          </p:spTgt>
                                        </p:tgtEl>
                                        <p:attrNameLst>
                                          <p:attrName>ppt_w</p:attrName>
                                        </p:attrNameLst>
                                      </p:cBhvr>
                                      <p:tavLst>
                                        <p:tav tm="0">
                                          <p:val>
                                            <p:fltVal val="0"/>
                                          </p:val>
                                        </p:tav>
                                        <p:tav tm="100000">
                                          <p:val>
                                            <p:strVal val="#ppt_w"/>
                                          </p:val>
                                        </p:tav>
                                      </p:tavLst>
                                    </p:anim>
                                    <p:anim calcmode="lin" valueType="num">
                                      <p:cBhvr>
                                        <p:cTn id="56" dur="1000" fill="hold"/>
                                        <p:tgtEl>
                                          <p:spTgt spid="16">
                                            <p:graphicEl>
                                              <a:dgm id="{E51F5794-5DF4-4F05-8D10-FF6C715D37CC}"/>
                                            </p:graphicEl>
                                          </p:spTgt>
                                        </p:tgtEl>
                                        <p:attrNameLst>
                                          <p:attrName>ppt_h</p:attrName>
                                        </p:attrNameLst>
                                      </p:cBhvr>
                                      <p:tavLst>
                                        <p:tav tm="0">
                                          <p:val>
                                            <p:fltVal val="0"/>
                                          </p:val>
                                        </p:tav>
                                        <p:tav tm="100000">
                                          <p:val>
                                            <p:strVal val="#ppt_h"/>
                                          </p:val>
                                        </p:tav>
                                      </p:tavLst>
                                    </p:anim>
                                    <p:anim calcmode="lin" valueType="num">
                                      <p:cBhvr>
                                        <p:cTn id="57" dur="1000" fill="hold"/>
                                        <p:tgtEl>
                                          <p:spTgt spid="16">
                                            <p:graphicEl>
                                              <a:dgm id="{E51F5794-5DF4-4F05-8D10-FF6C715D37CC}"/>
                                            </p:graphicEl>
                                          </p:spTgt>
                                        </p:tgtEl>
                                        <p:attrNameLst>
                                          <p:attrName>style.rotation</p:attrName>
                                        </p:attrNameLst>
                                      </p:cBhvr>
                                      <p:tavLst>
                                        <p:tav tm="0">
                                          <p:val>
                                            <p:fltVal val="90"/>
                                          </p:val>
                                        </p:tav>
                                        <p:tav tm="100000">
                                          <p:val>
                                            <p:fltVal val="0"/>
                                          </p:val>
                                        </p:tav>
                                      </p:tavLst>
                                    </p:anim>
                                    <p:animEffect transition="in" filter="fade">
                                      <p:cBhvr>
                                        <p:cTn id="58" dur="1000"/>
                                        <p:tgtEl>
                                          <p:spTgt spid="16">
                                            <p:graphicEl>
                                              <a:dgm id="{E51F5794-5DF4-4F05-8D10-FF6C715D37CC}"/>
                                            </p:graphic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16">
                                            <p:graphicEl>
                                              <a:dgm id="{B0D81803-4D2B-4BB4-9069-2C6E9DC70960}"/>
                                            </p:graphicEl>
                                          </p:spTgt>
                                        </p:tgtEl>
                                        <p:attrNameLst>
                                          <p:attrName>style.visibility</p:attrName>
                                        </p:attrNameLst>
                                      </p:cBhvr>
                                      <p:to>
                                        <p:strVal val="visible"/>
                                      </p:to>
                                    </p:set>
                                    <p:anim calcmode="lin" valueType="num">
                                      <p:cBhvr>
                                        <p:cTn id="61" dur="1000" fill="hold"/>
                                        <p:tgtEl>
                                          <p:spTgt spid="16">
                                            <p:graphicEl>
                                              <a:dgm id="{B0D81803-4D2B-4BB4-9069-2C6E9DC70960}"/>
                                            </p:graphicEl>
                                          </p:spTgt>
                                        </p:tgtEl>
                                        <p:attrNameLst>
                                          <p:attrName>ppt_w</p:attrName>
                                        </p:attrNameLst>
                                      </p:cBhvr>
                                      <p:tavLst>
                                        <p:tav tm="0">
                                          <p:val>
                                            <p:fltVal val="0"/>
                                          </p:val>
                                        </p:tav>
                                        <p:tav tm="100000">
                                          <p:val>
                                            <p:strVal val="#ppt_w"/>
                                          </p:val>
                                        </p:tav>
                                      </p:tavLst>
                                    </p:anim>
                                    <p:anim calcmode="lin" valueType="num">
                                      <p:cBhvr>
                                        <p:cTn id="62" dur="1000" fill="hold"/>
                                        <p:tgtEl>
                                          <p:spTgt spid="16">
                                            <p:graphicEl>
                                              <a:dgm id="{B0D81803-4D2B-4BB4-9069-2C6E9DC70960}"/>
                                            </p:graphicEl>
                                          </p:spTgt>
                                        </p:tgtEl>
                                        <p:attrNameLst>
                                          <p:attrName>ppt_h</p:attrName>
                                        </p:attrNameLst>
                                      </p:cBhvr>
                                      <p:tavLst>
                                        <p:tav tm="0">
                                          <p:val>
                                            <p:fltVal val="0"/>
                                          </p:val>
                                        </p:tav>
                                        <p:tav tm="100000">
                                          <p:val>
                                            <p:strVal val="#ppt_h"/>
                                          </p:val>
                                        </p:tav>
                                      </p:tavLst>
                                    </p:anim>
                                    <p:anim calcmode="lin" valueType="num">
                                      <p:cBhvr>
                                        <p:cTn id="63" dur="1000" fill="hold"/>
                                        <p:tgtEl>
                                          <p:spTgt spid="16">
                                            <p:graphicEl>
                                              <a:dgm id="{B0D81803-4D2B-4BB4-9069-2C6E9DC70960}"/>
                                            </p:graphicEl>
                                          </p:spTgt>
                                        </p:tgtEl>
                                        <p:attrNameLst>
                                          <p:attrName>style.rotation</p:attrName>
                                        </p:attrNameLst>
                                      </p:cBhvr>
                                      <p:tavLst>
                                        <p:tav tm="0">
                                          <p:val>
                                            <p:fltVal val="90"/>
                                          </p:val>
                                        </p:tav>
                                        <p:tav tm="100000">
                                          <p:val>
                                            <p:fltVal val="0"/>
                                          </p:val>
                                        </p:tav>
                                      </p:tavLst>
                                    </p:anim>
                                    <p:animEffect transition="in" filter="fade">
                                      <p:cBhvr>
                                        <p:cTn id="64" dur="1000"/>
                                        <p:tgtEl>
                                          <p:spTgt spid="16">
                                            <p:graphicEl>
                                              <a:dgm id="{B0D81803-4D2B-4BB4-9069-2C6E9DC70960}"/>
                                            </p:graphicEl>
                                          </p:spTgt>
                                        </p:tgtEl>
                                      </p:cBhvr>
                                    </p:animEffect>
                                  </p:childTnLst>
                                </p:cTn>
                              </p:par>
                              <p:par>
                                <p:cTn id="65" presetID="31" presetClass="entr" presetSubtype="0" fill="hold" grpId="0" nodeType="withEffect">
                                  <p:stCondLst>
                                    <p:cond delay="0"/>
                                  </p:stCondLst>
                                  <p:childTnLst>
                                    <p:set>
                                      <p:cBhvr>
                                        <p:cTn id="66" dur="1" fill="hold">
                                          <p:stCondLst>
                                            <p:cond delay="0"/>
                                          </p:stCondLst>
                                        </p:cTn>
                                        <p:tgtEl>
                                          <p:spTgt spid="16">
                                            <p:graphicEl>
                                              <a:dgm id="{A83FD8AC-A1FE-44EA-8DD8-205DF737303B}"/>
                                            </p:graphicEl>
                                          </p:spTgt>
                                        </p:tgtEl>
                                        <p:attrNameLst>
                                          <p:attrName>style.visibility</p:attrName>
                                        </p:attrNameLst>
                                      </p:cBhvr>
                                      <p:to>
                                        <p:strVal val="visible"/>
                                      </p:to>
                                    </p:set>
                                    <p:anim calcmode="lin" valueType="num">
                                      <p:cBhvr>
                                        <p:cTn id="67" dur="1000" fill="hold"/>
                                        <p:tgtEl>
                                          <p:spTgt spid="16">
                                            <p:graphicEl>
                                              <a:dgm id="{A83FD8AC-A1FE-44EA-8DD8-205DF737303B}"/>
                                            </p:graphicEl>
                                          </p:spTgt>
                                        </p:tgtEl>
                                        <p:attrNameLst>
                                          <p:attrName>ppt_w</p:attrName>
                                        </p:attrNameLst>
                                      </p:cBhvr>
                                      <p:tavLst>
                                        <p:tav tm="0">
                                          <p:val>
                                            <p:fltVal val="0"/>
                                          </p:val>
                                        </p:tav>
                                        <p:tav tm="100000">
                                          <p:val>
                                            <p:strVal val="#ppt_w"/>
                                          </p:val>
                                        </p:tav>
                                      </p:tavLst>
                                    </p:anim>
                                    <p:anim calcmode="lin" valueType="num">
                                      <p:cBhvr>
                                        <p:cTn id="68" dur="1000" fill="hold"/>
                                        <p:tgtEl>
                                          <p:spTgt spid="16">
                                            <p:graphicEl>
                                              <a:dgm id="{A83FD8AC-A1FE-44EA-8DD8-205DF737303B}"/>
                                            </p:graphicEl>
                                          </p:spTgt>
                                        </p:tgtEl>
                                        <p:attrNameLst>
                                          <p:attrName>ppt_h</p:attrName>
                                        </p:attrNameLst>
                                      </p:cBhvr>
                                      <p:tavLst>
                                        <p:tav tm="0">
                                          <p:val>
                                            <p:fltVal val="0"/>
                                          </p:val>
                                        </p:tav>
                                        <p:tav tm="100000">
                                          <p:val>
                                            <p:strVal val="#ppt_h"/>
                                          </p:val>
                                        </p:tav>
                                      </p:tavLst>
                                    </p:anim>
                                    <p:anim calcmode="lin" valueType="num">
                                      <p:cBhvr>
                                        <p:cTn id="69" dur="1000" fill="hold"/>
                                        <p:tgtEl>
                                          <p:spTgt spid="16">
                                            <p:graphicEl>
                                              <a:dgm id="{A83FD8AC-A1FE-44EA-8DD8-205DF737303B}"/>
                                            </p:graphicEl>
                                          </p:spTgt>
                                        </p:tgtEl>
                                        <p:attrNameLst>
                                          <p:attrName>style.rotation</p:attrName>
                                        </p:attrNameLst>
                                      </p:cBhvr>
                                      <p:tavLst>
                                        <p:tav tm="0">
                                          <p:val>
                                            <p:fltVal val="90"/>
                                          </p:val>
                                        </p:tav>
                                        <p:tav tm="100000">
                                          <p:val>
                                            <p:fltVal val="0"/>
                                          </p:val>
                                        </p:tav>
                                      </p:tavLst>
                                    </p:anim>
                                    <p:animEffect transition="in" filter="fade">
                                      <p:cBhvr>
                                        <p:cTn id="70" dur="1000"/>
                                        <p:tgtEl>
                                          <p:spTgt spid="16">
                                            <p:graphicEl>
                                              <a:dgm id="{A83FD8AC-A1FE-44EA-8DD8-205DF737303B}"/>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Sub>
          <a:bldDgm/>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Picture 6" descr="A diagram of a diagram of a farm&#10;&#10;AI-generated content may be incorrect.">
            <a:extLst>
              <a:ext uri="{FF2B5EF4-FFF2-40B4-BE49-F238E27FC236}">
                <a16:creationId xmlns:a16="http://schemas.microsoft.com/office/drawing/2014/main" id="{0493A5A8-FE29-153B-D1E1-416FA7E042B6}"/>
              </a:ext>
            </a:extLst>
          </p:cNvPr>
          <p:cNvPicPr>
            <a:picLocks noChangeAspect="1"/>
          </p:cNvPicPr>
          <p:nvPr/>
        </p:nvPicPr>
        <p:blipFill>
          <a:blip r:embed="rId2">
            <a:extLst>
              <a:ext uri="{28A0092B-C50C-407E-A947-70E740481C1C}">
                <a14:useLocalDpi xmlns:a14="http://schemas.microsoft.com/office/drawing/2010/main" val="0"/>
              </a:ext>
            </a:extLst>
          </a:blip>
          <a:srcRect t="5951" b="7484"/>
          <a:stretch>
            <a:fillRect/>
          </a:stretch>
        </p:blipFill>
        <p:spPr>
          <a:xfrm>
            <a:off x="20" y="-175927"/>
            <a:ext cx="12191980" cy="7044813"/>
          </a:xfrm>
          <a:prstGeom prst="rect">
            <a:avLst/>
          </a:prstGeom>
        </p:spPr>
      </p:pic>
    </p:spTree>
    <p:extLst>
      <p:ext uri="{BB962C8B-B14F-4D97-AF65-F5344CB8AC3E}">
        <p14:creationId xmlns:p14="http://schemas.microsoft.com/office/powerpoint/2010/main" val="151773948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E4CAAEF2-0126-0881-5AEE-0B3787B4733B}"/>
              </a:ext>
            </a:extLst>
          </p:cNvPr>
          <p:cNvSpPr txBox="1"/>
          <p:nvPr/>
        </p:nvSpPr>
        <p:spPr>
          <a:xfrm>
            <a:off x="1046746" y="586822"/>
            <a:ext cx="3560252" cy="1645920"/>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p>
            <a:pPr>
              <a:lnSpc>
                <a:spcPct val="90000"/>
              </a:lnSpc>
              <a:spcBef>
                <a:spcPct val="0"/>
              </a:spcBef>
              <a:spcAft>
                <a:spcPts val="600"/>
              </a:spcAft>
            </a:pPr>
            <a:r>
              <a:rPr lang="en-US" sz="3200" kern="1200">
                <a:solidFill>
                  <a:schemeClr val="tx1"/>
                </a:solidFill>
                <a:latin typeface="+mj-lt"/>
                <a:ea typeface="+mj-ea"/>
                <a:cs typeface="+mj-cs"/>
              </a:rPr>
              <a:t>🌍 NASA Satellites and Their Role in DIFMS</a:t>
            </a:r>
          </a:p>
        </p:txBody>
      </p:sp>
      <p:sp>
        <p:nvSpPr>
          <p:cNvPr id="23" name="Rectangle 2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5" name="Rectangle 2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a:extLst>
              <a:ext uri="{FF2B5EF4-FFF2-40B4-BE49-F238E27FC236}">
                <a16:creationId xmlns:a16="http://schemas.microsoft.com/office/drawing/2014/main" id="{01D30864-91BC-2836-9CE4-1D27F2DC6A9B}"/>
              </a:ext>
            </a:extLst>
          </p:cNvPr>
          <p:cNvSpPr txBox="1"/>
          <p:nvPr/>
        </p:nvSpPr>
        <p:spPr>
          <a:xfrm>
            <a:off x="5351164" y="586822"/>
            <a:ext cx="6002636" cy="164592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dirty="0">
                <a:solidFill>
                  <a:schemeClr val="tx1"/>
                </a:solidFill>
              </a:rPr>
              <a:t>💡 </a:t>
            </a:r>
            <a:r>
              <a:rPr lang="en-US" b="1" dirty="0">
                <a:solidFill>
                  <a:schemeClr val="tx1"/>
                </a:solidFill>
              </a:rPr>
              <a:t>Why It Matters:</a:t>
            </a:r>
            <a:br>
              <a:rPr lang="en-US" dirty="0">
                <a:solidFill>
                  <a:schemeClr val="tx1"/>
                </a:solidFill>
              </a:rPr>
            </a:br>
            <a:r>
              <a:rPr lang="en-US" dirty="0">
                <a:solidFill>
                  <a:schemeClr val="tx1"/>
                </a:solidFill>
              </a:rPr>
              <a:t>By combining NASA’s trusted satellite observations with on-ground IoT data, DIFMS converts global space data into </a:t>
            </a:r>
            <a:r>
              <a:rPr lang="en-US" b="1" dirty="0">
                <a:solidFill>
                  <a:schemeClr val="tx1"/>
                </a:solidFill>
              </a:rPr>
              <a:t>field-level intelligence</a:t>
            </a:r>
            <a:r>
              <a:rPr lang="en-US" dirty="0">
                <a:solidFill>
                  <a:schemeClr val="tx1"/>
                </a:solidFill>
              </a:rPr>
              <a:t> for every farmer — enabling precision agriculture, efficient resource use, and sustainable food production.</a:t>
            </a:r>
          </a:p>
        </p:txBody>
      </p:sp>
      <p:graphicFrame>
        <p:nvGraphicFramePr>
          <p:cNvPr id="10" name="Table 9">
            <a:extLst>
              <a:ext uri="{FF2B5EF4-FFF2-40B4-BE49-F238E27FC236}">
                <a16:creationId xmlns:a16="http://schemas.microsoft.com/office/drawing/2014/main" id="{F64740B7-D407-CF42-4F28-6D7218025048}"/>
              </a:ext>
            </a:extLst>
          </p:cNvPr>
          <p:cNvGraphicFramePr>
            <a:graphicFrameLocks noGrp="1"/>
          </p:cNvGraphicFramePr>
          <p:nvPr>
            <p:extLst>
              <p:ext uri="{D42A27DB-BD31-4B8C-83A1-F6EECF244321}">
                <p14:modId xmlns:p14="http://schemas.microsoft.com/office/powerpoint/2010/main" val="3754292934"/>
              </p:ext>
            </p:extLst>
          </p:nvPr>
        </p:nvGraphicFramePr>
        <p:xfrm>
          <a:off x="797397" y="2734056"/>
          <a:ext cx="10685599" cy="3483868"/>
        </p:xfrm>
        <a:graphic>
          <a:graphicData uri="http://schemas.openxmlformats.org/drawingml/2006/table">
            <a:tbl>
              <a:tblPr firstRow="1" bandRow="1">
                <a:tableStyleId>{8A107856-5554-42FB-B03E-39F5DBC370BA}</a:tableStyleId>
              </a:tblPr>
              <a:tblGrid>
                <a:gridCol w="3121505">
                  <a:extLst>
                    <a:ext uri="{9D8B030D-6E8A-4147-A177-3AD203B41FA5}">
                      <a16:colId xmlns:a16="http://schemas.microsoft.com/office/drawing/2014/main" val="2473878165"/>
                    </a:ext>
                  </a:extLst>
                </a:gridCol>
                <a:gridCol w="3764684">
                  <a:extLst>
                    <a:ext uri="{9D8B030D-6E8A-4147-A177-3AD203B41FA5}">
                      <a16:colId xmlns:a16="http://schemas.microsoft.com/office/drawing/2014/main" val="2976501514"/>
                    </a:ext>
                  </a:extLst>
                </a:gridCol>
                <a:gridCol w="3799410">
                  <a:extLst>
                    <a:ext uri="{9D8B030D-6E8A-4147-A177-3AD203B41FA5}">
                      <a16:colId xmlns:a16="http://schemas.microsoft.com/office/drawing/2014/main" val="403980196"/>
                    </a:ext>
                  </a:extLst>
                </a:gridCol>
              </a:tblGrid>
              <a:tr h="261773">
                <a:tc>
                  <a:txBody>
                    <a:bodyPr/>
                    <a:lstStyle/>
                    <a:p>
                      <a:pPr algn="ctr">
                        <a:buNone/>
                      </a:pPr>
                      <a:r>
                        <a:rPr lang="en-IN" sz="1100"/>
                        <a:t>🛰️ Satellite / Mission</a:t>
                      </a:r>
                    </a:p>
                  </a:txBody>
                  <a:tcPr marL="53056" marR="53056" marT="26528" marB="26528" anchor="ctr"/>
                </a:tc>
                <a:tc>
                  <a:txBody>
                    <a:bodyPr/>
                    <a:lstStyle/>
                    <a:p>
                      <a:pPr algn="ctr">
                        <a:buNone/>
                      </a:pPr>
                      <a:r>
                        <a:rPr lang="en-IN" sz="1100"/>
                        <a:t>📊 Data Provided</a:t>
                      </a:r>
                    </a:p>
                  </a:txBody>
                  <a:tcPr marL="53056" marR="53056" marT="26528" marB="26528" anchor="ctr"/>
                </a:tc>
                <a:tc>
                  <a:txBody>
                    <a:bodyPr/>
                    <a:lstStyle/>
                    <a:p>
                      <a:pPr algn="ctr">
                        <a:buNone/>
                      </a:pPr>
                      <a:r>
                        <a:rPr lang="en-US" sz="1100"/>
                        <a:t>🌱 How DIFMS Uses It</a:t>
                      </a:r>
                    </a:p>
                  </a:txBody>
                  <a:tcPr marL="53056" marR="53056" marT="26528" marB="26528" anchor="ctr"/>
                </a:tc>
                <a:extLst>
                  <a:ext uri="{0D108BD9-81ED-4DB2-BD59-A6C34878D82A}">
                    <a16:rowId xmlns:a16="http://schemas.microsoft.com/office/drawing/2014/main" val="1498285745"/>
                  </a:ext>
                </a:extLst>
              </a:tr>
              <a:tr h="783563">
                <a:tc>
                  <a:txBody>
                    <a:bodyPr/>
                    <a:lstStyle/>
                    <a:p>
                      <a:pPr algn="ctr">
                        <a:buNone/>
                      </a:pPr>
                      <a:r>
                        <a:rPr lang="fr-FR" sz="1100" b="1"/>
                        <a:t>SMAP</a:t>
                      </a:r>
                      <a:r>
                        <a:rPr lang="fr-FR" sz="1100"/>
                        <a:t> – </a:t>
                      </a:r>
                      <a:r>
                        <a:rPr lang="fr-FR" sz="1100" err="1"/>
                        <a:t>Soil</a:t>
                      </a:r>
                      <a:r>
                        <a:rPr lang="fr-FR" sz="1100"/>
                        <a:t> </a:t>
                      </a:r>
                      <a:r>
                        <a:rPr lang="fr-FR" sz="1100" err="1"/>
                        <a:t>Moisture</a:t>
                      </a:r>
                      <a:r>
                        <a:rPr lang="fr-FR" sz="1100"/>
                        <a:t> Active Passive</a:t>
                      </a:r>
                    </a:p>
                  </a:txBody>
                  <a:tcPr marL="53056" marR="53056" marT="26528" marB="26528" anchor="ctr"/>
                </a:tc>
                <a:tc>
                  <a:txBody>
                    <a:bodyPr/>
                    <a:lstStyle/>
                    <a:p>
                      <a:pPr algn="l">
                        <a:buNone/>
                      </a:pPr>
                      <a:r>
                        <a:rPr lang="en-US" sz="1100"/>
                        <a:t>- Global soil moisture (~0–5 cm) - Freeze/thaw state of soil</a:t>
                      </a:r>
                    </a:p>
                  </a:txBody>
                  <a:tcPr marL="53056" marR="53056" marT="26528" marB="26528" anchor="ctr"/>
                </a:tc>
                <a:tc>
                  <a:txBody>
                    <a:bodyPr/>
                    <a:lstStyle/>
                    <a:p>
                      <a:pPr algn="l">
                        <a:buNone/>
                      </a:pPr>
                      <a:r>
                        <a:rPr lang="en-US" sz="1100"/>
                        <a:t>✅ Matches with ground soil moisture sensors to optimize irrigation and detect drought stress.</a:t>
                      </a:r>
                    </a:p>
                    <a:p>
                      <a:pPr algn="l">
                        <a:buNone/>
                      </a:pPr>
                      <a:r>
                        <a:rPr lang="en-US" sz="1100"/>
                        <a:t>✅ Helps automate motor ON/OFF decisions and water scheduling.</a:t>
                      </a:r>
                    </a:p>
                  </a:txBody>
                  <a:tcPr marL="53056" marR="53056" marT="26528" marB="26528" anchor="ctr"/>
                </a:tc>
                <a:extLst>
                  <a:ext uri="{0D108BD9-81ED-4DB2-BD59-A6C34878D82A}">
                    <a16:rowId xmlns:a16="http://schemas.microsoft.com/office/drawing/2014/main" val="1021720409"/>
                  </a:ext>
                </a:extLst>
              </a:tr>
              <a:tr h="609633">
                <a:tc>
                  <a:txBody>
                    <a:bodyPr/>
                    <a:lstStyle/>
                    <a:p>
                      <a:pPr algn="ctr">
                        <a:buNone/>
                      </a:pPr>
                      <a:r>
                        <a:rPr lang="en-IN" sz="1100" b="1"/>
                        <a:t>MODIS</a:t>
                      </a:r>
                      <a:r>
                        <a:rPr lang="en-IN" sz="1100"/>
                        <a:t> – Terra &amp; Aqua</a:t>
                      </a:r>
                    </a:p>
                  </a:txBody>
                  <a:tcPr marL="53056" marR="53056" marT="26528" marB="26528" anchor="ctr"/>
                </a:tc>
                <a:tc>
                  <a:txBody>
                    <a:bodyPr/>
                    <a:lstStyle/>
                    <a:p>
                      <a:pPr algn="l">
                        <a:buNone/>
                      </a:pPr>
                      <a:r>
                        <a:rPr lang="en-IN" sz="1100"/>
                        <a:t>- Land Surface Temperature (LST) - Evapotranspiration (ET) - Vegetation indices (NDVI, EVI)</a:t>
                      </a:r>
                    </a:p>
                  </a:txBody>
                  <a:tcPr marL="53056" marR="53056" marT="26528" marB="26528" anchor="ctr"/>
                </a:tc>
                <a:tc>
                  <a:txBody>
                    <a:bodyPr/>
                    <a:lstStyle/>
                    <a:p>
                      <a:pPr algn="l">
                        <a:buNone/>
                      </a:pPr>
                      <a:r>
                        <a:rPr lang="en-US" sz="1100"/>
                        <a:t>✅ Detects crop water stress and heat stress zones. </a:t>
                      </a:r>
                    </a:p>
                    <a:p>
                      <a:pPr algn="l">
                        <a:buNone/>
                      </a:pPr>
                      <a:r>
                        <a:rPr lang="en-US" sz="1100"/>
                        <a:t>✅ Identifies drought conditions and supports yield forecasting.</a:t>
                      </a:r>
                    </a:p>
                  </a:txBody>
                  <a:tcPr marL="53056" marR="53056" marT="26528" marB="26528" anchor="ctr"/>
                </a:tc>
                <a:extLst>
                  <a:ext uri="{0D108BD9-81ED-4DB2-BD59-A6C34878D82A}">
                    <a16:rowId xmlns:a16="http://schemas.microsoft.com/office/drawing/2014/main" val="65991304"/>
                  </a:ext>
                </a:extLst>
              </a:tr>
              <a:tr h="609633">
                <a:tc>
                  <a:txBody>
                    <a:bodyPr/>
                    <a:lstStyle/>
                    <a:p>
                      <a:pPr algn="ctr">
                        <a:buNone/>
                      </a:pPr>
                      <a:r>
                        <a:rPr lang="nn-NO" sz="1100" b="1"/>
                        <a:t>Landsat 8 &amp; 9</a:t>
                      </a:r>
                      <a:r>
                        <a:rPr lang="nn-NO" sz="1100"/>
                        <a:t> – NASA/USGS</a:t>
                      </a:r>
                    </a:p>
                  </a:txBody>
                  <a:tcPr marL="53056" marR="53056" marT="26528" marB="26528" anchor="ctr"/>
                </a:tc>
                <a:tc>
                  <a:txBody>
                    <a:bodyPr/>
                    <a:lstStyle/>
                    <a:p>
                      <a:pPr algn="l">
                        <a:buNone/>
                      </a:pPr>
                      <a:r>
                        <a:rPr lang="en-US" sz="1100"/>
                        <a:t>- High-resolution multispectral imagery - NDVI and crop health data</a:t>
                      </a:r>
                    </a:p>
                  </a:txBody>
                  <a:tcPr marL="53056" marR="53056" marT="26528" marB="26528" anchor="ctr"/>
                </a:tc>
                <a:tc>
                  <a:txBody>
                    <a:bodyPr/>
                    <a:lstStyle/>
                    <a:p>
                      <a:pPr algn="l">
                        <a:buNone/>
                      </a:pPr>
                      <a:r>
                        <a:rPr lang="en-US" sz="1100"/>
                        <a:t>✅ Monitors vegetation vigor and crop growth stage. </a:t>
                      </a:r>
                    </a:p>
                    <a:p>
                      <a:pPr algn="l">
                        <a:buNone/>
                      </a:pPr>
                      <a:r>
                        <a:rPr lang="en-US" sz="1100"/>
                        <a:t>✅ Helps estimate yield and detect early signs of disease.</a:t>
                      </a:r>
                    </a:p>
                  </a:txBody>
                  <a:tcPr marL="53056" marR="53056" marT="26528" marB="26528" anchor="ctr"/>
                </a:tc>
                <a:extLst>
                  <a:ext uri="{0D108BD9-81ED-4DB2-BD59-A6C34878D82A}">
                    <a16:rowId xmlns:a16="http://schemas.microsoft.com/office/drawing/2014/main" val="3451544321"/>
                  </a:ext>
                </a:extLst>
              </a:tr>
              <a:tr h="609633">
                <a:tc>
                  <a:txBody>
                    <a:bodyPr/>
                    <a:lstStyle/>
                    <a:p>
                      <a:pPr algn="ctr">
                        <a:buNone/>
                      </a:pPr>
                      <a:r>
                        <a:rPr lang="en-US" sz="1100" b="1"/>
                        <a:t>AIRS</a:t>
                      </a:r>
                      <a:r>
                        <a:rPr lang="en-US" sz="1100"/>
                        <a:t> – Atmospheric Infrared Sounder (Aqua)</a:t>
                      </a:r>
                    </a:p>
                  </a:txBody>
                  <a:tcPr marL="53056" marR="53056" marT="26528" marB="26528" anchor="ctr"/>
                </a:tc>
                <a:tc>
                  <a:txBody>
                    <a:bodyPr/>
                    <a:lstStyle/>
                    <a:p>
                      <a:pPr algn="l">
                        <a:buNone/>
                      </a:pPr>
                      <a:r>
                        <a:rPr lang="en-US" sz="1100"/>
                        <a:t>- Air humidity and temperature profiles</a:t>
                      </a:r>
                    </a:p>
                  </a:txBody>
                  <a:tcPr marL="53056" marR="53056" marT="26528" marB="26528" anchor="ctr"/>
                </a:tc>
                <a:tc>
                  <a:txBody>
                    <a:bodyPr/>
                    <a:lstStyle/>
                    <a:p>
                      <a:pPr algn="l">
                        <a:buNone/>
                      </a:pPr>
                      <a:r>
                        <a:rPr lang="en-US" sz="1100"/>
                        <a:t>✅ Predicts pest and disease risks based on temperature and humidity patterns. </a:t>
                      </a:r>
                    </a:p>
                    <a:p>
                      <a:pPr algn="l">
                        <a:buNone/>
                      </a:pPr>
                      <a:r>
                        <a:rPr lang="en-US" sz="1100"/>
                        <a:t>✅ Supports irrigation planning and fertilizer timing.</a:t>
                      </a:r>
                    </a:p>
                  </a:txBody>
                  <a:tcPr marL="53056" marR="53056" marT="26528" marB="26528" anchor="ctr"/>
                </a:tc>
                <a:extLst>
                  <a:ext uri="{0D108BD9-81ED-4DB2-BD59-A6C34878D82A}">
                    <a16:rowId xmlns:a16="http://schemas.microsoft.com/office/drawing/2014/main" val="476057914"/>
                  </a:ext>
                </a:extLst>
              </a:tr>
              <a:tr h="609633">
                <a:tc>
                  <a:txBody>
                    <a:bodyPr/>
                    <a:lstStyle/>
                    <a:p>
                      <a:pPr algn="ctr">
                        <a:buNone/>
                      </a:pPr>
                      <a:r>
                        <a:rPr lang="en-IN" sz="1100" b="1"/>
                        <a:t>NISAR</a:t>
                      </a:r>
                      <a:r>
                        <a:rPr lang="en-IN" sz="1100"/>
                        <a:t> – NASA-ISRO SAR Mission</a:t>
                      </a:r>
                    </a:p>
                  </a:txBody>
                  <a:tcPr marL="53056" marR="53056" marT="26528" marB="26528" anchor="ctr"/>
                </a:tc>
                <a:tc>
                  <a:txBody>
                    <a:bodyPr/>
                    <a:lstStyle/>
                    <a:p>
                      <a:pPr algn="l">
                        <a:buNone/>
                      </a:pPr>
                      <a:r>
                        <a:rPr lang="en-US" sz="1100"/>
                        <a:t>- Soil moisture and land surface changes - Land deformation and subsidence</a:t>
                      </a:r>
                    </a:p>
                  </a:txBody>
                  <a:tcPr marL="53056" marR="53056" marT="26528" marB="26528" anchor="ctr"/>
                </a:tc>
                <a:tc>
                  <a:txBody>
                    <a:bodyPr/>
                    <a:lstStyle/>
                    <a:p>
                      <a:pPr algn="l">
                        <a:buNone/>
                      </a:pPr>
                      <a:r>
                        <a:rPr lang="en-US" sz="1100"/>
                        <a:t>✅ Detects changes in soil conditions due to flood/drought. ✅ Improves land mapping and boundary verification.</a:t>
                      </a:r>
                    </a:p>
                  </a:txBody>
                  <a:tcPr marL="53056" marR="53056" marT="26528" marB="26528" anchor="ctr"/>
                </a:tc>
                <a:extLst>
                  <a:ext uri="{0D108BD9-81ED-4DB2-BD59-A6C34878D82A}">
                    <a16:rowId xmlns:a16="http://schemas.microsoft.com/office/drawing/2014/main" val="2584115086"/>
                  </a:ext>
                </a:extLst>
              </a:tr>
            </a:tbl>
          </a:graphicData>
        </a:graphic>
      </p:graphicFrame>
    </p:spTree>
    <p:extLst>
      <p:ext uri="{BB962C8B-B14F-4D97-AF65-F5344CB8AC3E}">
        <p14:creationId xmlns:p14="http://schemas.microsoft.com/office/powerpoint/2010/main" val="415798706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1000" fill="hold"/>
                                        <p:tgtEl>
                                          <p:spTgt spid="19"/>
                                        </p:tgtEl>
                                        <p:attrNameLst>
                                          <p:attrName>ppt_w</p:attrName>
                                        </p:attrNameLst>
                                      </p:cBhvr>
                                      <p:tavLst>
                                        <p:tav tm="0">
                                          <p:val>
                                            <p:fltVal val="0"/>
                                          </p:val>
                                        </p:tav>
                                        <p:tav tm="100000">
                                          <p:val>
                                            <p:strVal val="#ppt_w"/>
                                          </p:val>
                                        </p:tav>
                                      </p:tavLst>
                                    </p:anim>
                                    <p:anim calcmode="lin" valueType="num">
                                      <p:cBhvr>
                                        <p:cTn id="8" dur="1000" fill="hold"/>
                                        <p:tgtEl>
                                          <p:spTgt spid="19"/>
                                        </p:tgtEl>
                                        <p:attrNameLst>
                                          <p:attrName>ppt_h</p:attrName>
                                        </p:attrNameLst>
                                      </p:cBhvr>
                                      <p:tavLst>
                                        <p:tav tm="0">
                                          <p:val>
                                            <p:fltVal val="0"/>
                                          </p:val>
                                        </p:tav>
                                        <p:tav tm="100000">
                                          <p:val>
                                            <p:strVal val="#ppt_h"/>
                                          </p:val>
                                        </p:tav>
                                      </p:tavLst>
                                    </p:anim>
                                    <p:anim calcmode="lin" valueType="num">
                                      <p:cBhvr>
                                        <p:cTn id="9" dur="1000" fill="hold"/>
                                        <p:tgtEl>
                                          <p:spTgt spid="19"/>
                                        </p:tgtEl>
                                        <p:attrNameLst>
                                          <p:attrName>style.rotation</p:attrName>
                                        </p:attrNameLst>
                                      </p:cBhvr>
                                      <p:tavLst>
                                        <p:tav tm="0">
                                          <p:val>
                                            <p:fltVal val="90"/>
                                          </p:val>
                                        </p:tav>
                                        <p:tav tm="100000">
                                          <p:val>
                                            <p:fltVal val="0"/>
                                          </p:val>
                                        </p:tav>
                                      </p:tavLst>
                                    </p:anim>
                                    <p:animEffect transition="in" filter="fade">
                                      <p:cBhvr>
                                        <p:cTn id="10" dur="1000"/>
                                        <p:tgtEl>
                                          <p:spTgt spid="19"/>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1000" fill="hold"/>
                                        <p:tgtEl>
                                          <p:spTgt spid="12"/>
                                        </p:tgtEl>
                                        <p:attrNameLst>
                                          <p:attrName>ppt_w</p:attrName>
                                        </p:attrNameLst>
                                      </p:cBhvr>
                                      <p:tavLst>
                                        <p:tav tm="0">
                                          <p:val>
                                            <p:fltVal val="0"/>
                                          </p:val>
                                        </p:tav>
                                        <p:tav tm="100000">
                                          <p:val>
                                            <p:strVal val="#ppt_w"/>
                                          </p:val>
                                        </p:tav>
                                      </p:tavLst>
                                    </p:anim>
                                    <p:anim calcmode="lin" valueType="num">
                                      <p:cBhvr>
                                        <p:cTn id="20" dur="1000" fill="hold"/>
                                        <p:tgtEl>
                                          <p:spTgt spid="12"/>
                                        </p:tgtEl>
                                        <p:attrNameLst>
                                          <p:attrName>ppt_h</p:attrName>
                                        </p:attrNameLst>
                                      </p:cBhvr>
                                      <p:tavLst>
                                        <p:tav tm="0">
                                          <p:val>
                                            <p:fltVal val="0"/>
                                          </p:val>
                                        </p:tav>
                                        <p:tav tm="100000">
                                          <p:val>
                                            <p:strVal val="#ppt_h"/>
                                          </p:val>
                                        </p:tav>
                                      </p:tavLst>
                                    </p:anim>
                                    <p:anim calcmode="lin" valueType="num">
                                      <p:cBhvr>
                                        <p:cTn id="21" dur="1000" fill="hold"/>
                                        <p:tgtEl>
                                          <p:spTgt spid="12"/>
                                        </p:tgtEl>
                                        <p:attrNameLst>
                                          <p:attrName>style.rotation</p:attrName>
                                        </p:attrNameLst>
                                      </p:cBhvr>
                                      <p:tavLst>
                                        <p:tav tm="0">
                                          <p:val>
                                            <p:fltVal val="90"/>
                                          </p:val>
                                        </p:tav>
                                        <p:tav tm="100000">
                                          <p:val>
                                            <p:fltVal val="0"/>
                                          </p:val>
                                        </p:tav>
                                      </p:tavLst>
                                    </p:anim>
                                    <p:animEffect transition="in" filter="fade">
                                      <p:cBhvr>
                                        <p:cTn id="22" dur="1000"/>
                                        <p:tgtEl>
                                          <p:spTgt spid="12"/>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1000" fill="hold"/>
                                        <p:tgtEl>
                                          <p:spTgt spid="23"/>
                                        </p:tgtEl>
                                        <p:attrNameLst>
                                          <p:attrName>ppt_w</p:attrName>
                                        </p:attrNameLst>
                                      </p:cBhvr>
                                      <p:tavLst>
                                        <p:tav tm="0">
                                          <p:val>
                                            <p:fltVal val="0"/>
                                          </p:val>
                                        </p:tav>
                                        <p:tav tm="100000">
                                          <p:val>
                                            <p:strVal val="#ppt_w"/>
                                          </p:val>
                                        </p:tav>
                                      </p:tavLst>
                                    </p:anim>
                                    <p:anim calcmode="lin" valueType="num">
                                      <p:cBhvr>
                                        <p:cTn id="26" dur="1000" fill="hold"/>
                                        <p:tgtEl>
                                          <p:spTgt spid="23"/>
                                        </p:tgtEl>
                                        <p:attrNameLst>
                                          <p:attrName>ppt_h</p:attrName>
                                        </p:attrNameLst>
                                      </p:cBhvr>
                                      <p:tavLst>
                                        <p:tav tm="0">
                                          <p:val>
                                            <p:fltVal val="0"/>
                                          </p:val>
                                        </p:tav>
                                        <p:tav tm="100000">
                                          <p:val>
                                            <p:strVal val="#ppt_h"/>
                                          </p:val>
                                        </p:tav>
                                      </p:tavLst>
                                    </p:anim>
                                    <p:anim calcmode="lin" valueType="num">
                                      <p:cBhvr>
                                        <p:cTn id="27" dur="1000" fill="hold"/>
                                        <p:tgtEl>
                                          <p:spTgt spid="23"/>
                                        </p:tgtEl>
                                        <p:attrNameLst>
                                          <p:attrName>style.rotation</p:attrName>
                                        </p:attrNameLst>
                                      </p:cBhvr>
                                      <p:tavLst>
                                        <p:tav tm="0">
                                          <p:val>
                                            <p:fltVal val="90"/>
                                          </p:val>
                                        </p:tav>
                                        <p:tav tm="100000">
                                          <p:val>
                                            <p:fltVal val="0"/>
                                          </p:val>
                                        </p:tav>
                                      </p:tavLst>
                                    </p:anim>
                                    <p:animEffect transition="in" filter="fade">
                                      <p:cBhvr>
                                        <p:cTn id="28" dur="1000"/>
                                        <p:tgtEl>
                                          <p:spTgt spid="23"/>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p:cTn id="31" dur="1000" fill="hold"/>
                                        <p:tgtEl>
                                          <p:spTgt spid="25"/>
                                        </p:tgtEl>
                                        <p:attrNameLst>
                                          <p:attrName>ppt_w</p:attrName>
                                        </p:attrNameLst>
                                      </p:cBhvr>
                                      <p:tavLst>
                                        <p:tav tm="0">
                                          <p:val>
                                            <p:fltVal val="0"/>
                                          </p:val>
                                        </p:tav>
                                        <p:tav tm="100000">
                                          <p:val>
                                            <p:strVal val="#ppt_w"/>
                                          </p:val>
                                        </p:tav>
                                      </p:tavLst>
                                    </p:anim>
                                    <p:anim calcmode="lin" valueType="num">
                                      <p:cBhvr>
                                        <p:cTn id="32" dur="1000" fill="hold"/>
                                        <p:tgtEl>
                                          <p:spTgt spid="25"/>
                                        </p:tgtEl>
                                        <p:attrNameLst>
                                          <p:attrName>ppt_h</p:attrName>
                                        </p:attrNameLst>
                                      </p:cBhvr>
                                      <p:tavLst>
                                        <p:tav tm="0">
                                          <p:val>
                                            <p:fltVal val="0"/>
                                          </p:val>
                                        </p:tav>
                                        <p:tav tm="100000">
                                          <p:val>
                                            <p:strVal val="#ppt_h"/>
                                          </p:val>
                                        </p:tav>
                                      </p:tavLst>
                                    </p:anim>
                                    <p:anim calcmode="lin" valueType="num">
                                      <p:cBhvr>
                                        <p:cTn id="33" dur="1000" fill="hold"/>
                                        <p:tgtEl>
                                          <p:spTgt spid="25"/>
                                        </p:tgtEl>
                                        <p:attrNameLst>
                                          <p:attrName>style.rotation</p:attrName>
                                        </p:attrNameLst>
                                      </p:cBhvr>
                                      <p:tavLst>
                                        <p:tav tm="0">
                                          <p:val>
                                            <p:fltVal val="90"/>
                                          </p:val>
                                        </p:tav>
                                        <p:tav tm="100000">
                                          <p:val>
                                            <p:fltVal val="0"/>
                                          </p:val>
                                        </p:tav>
                                      </p:tavLst>
                                    </p:anim>
                                    <p:animEffect transition="in" filter="fade">
                                      <p:cBhvr>
                                        <p:cTn id="34" dur="1000"/>
                                        <p:tgtEl>
                                          <p:spTgt spid="25"/>
                                        </p:tgtEl>
                                      </p:cBhvr>
                                    </p:animEffect>
                                  </p:childTnLst>
                                </p:cTn>
                              </p:par>
                              <p:par>
                                <p:cTn id="35" presetID="31"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1000" fill="hold"/>
                                        <p:tgtEl>
                                          <p:spTgt spid="10"/>
                                        </p:tgtEl>
                                        <p:attrNameLst>
                                          <p:attrName>ppt_w</p:attrName>
                                        </p:attrNameLst>
                                      </p:cBhvr>
                                      <p:tavLst>
                                        <p:tav tm="0">
                                          <p:val>
                                            <p:fltVal val="0"/>
                                          </p:val>
                                        </p:tav>
                                        <p:tav tm="100000">
                                          <p:val>
                                            <p:strVal val="#ppt_w"/>
                                          </p:val>
                                        </p:tav>
                                      </p:tavLst>
                                    </p:anim>
                                    <p:anim calcmode="lin" valueType="num">
                                      <p:cBhvr>
                                        <p:cTn id="38" dur="1000" fill="hold"/>
                                        <p:tgtEl>
                                          <p:spTgt spid="10"/>
                                        </p:tgtEl>
                                        <p:attrNameLst>
                                          <p:attrName>ppt_h</p:attrName>
                                        </p:attrNameLst>
                                      </p:cBhvr>
                                      <p:tavLst>
                                        <p:tav tm="0">
                                          <p:val>
                                            <p:fltVal val="0"/>
                                          </p:val>
                                        </p:tav>
                                        <p:tav tm="100000">
                                          <p:val>
                                            <p:strVal val="#ppt_h"/>
                                          </p:val>
                                        </p:tav>
                                      </p:tavLst>
                                    </p:anim>
                                    <p:anim calcmode="lin" valueType="num">
                                      <p:cBhvr>
                                        <p:cTn id="39" dur="1000" fill="hold"/>
                                        <p:tgtEl>
                                          <p:spTgt spid="10"/>
                                        </p:tgtEl>
                                        <p:attrNameLst>
                                          <p:attrName>style.rotation</p:attrName>
                                        </p:attrNameLst>
                                      </p:cBhvr>
                                      <p:tavLst>
                                        <p:tav tm="0">
                                          <p:val>
                                            <p:fltVal val="90"/>
                                          </p:val>
                                        </p:tav>
                                        <p:tav tm="100000">
                                          <p:val>
                                            <p:fltVal val="0"/>
                                          </p:val>
                                        </p:tav>
                                      </p:tavLst>
                                    </p:anim>
                                    <p:animEffect transition="in" filter="fade">
                                      <p:cBhvr>
                                        <p:cTn id="40" dur="10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14">
                                            <p:bg/>
                                          </p:spTgt>
                                        </p:tgtEl>
                                        <p:attrNameLst>
                                          <p:attrName>style.visibility</p:attrName>
                                        </p:attrNameLst>
                                      </p:cBhvr>
                                      <p:to>
                                        <p:strVal val="visible"/>
                                      </p:to>
                                    </p:set>
                                    <p:animEffect transition="in" filter="barn(inVertical)">
                                      <p:cBhvr>
                                        <p:cTn id="45" dur="500"/>
                                        <p:tgtEl>
                                          <p:spTgt spid="14">
                                            <p:bg/>
                                          </p:spTgt>
                                        </p:tgtEl>
                                      </p:cBhvr>
                                    </p:animEffect>
                                  </p:childTnLst>
                                </p:cTn>
                              </p:par>
                              <p:par>
                                <p:cTn id="46" presetID="16" presetClass="entr" presetSubtype="21" fill="hold" grpId="0" nodeType="withEffect">
                                  <p:stCondLst>
                                    <p:cond delay="0"/>
                                  </p:stCondLst>
                                  <p:childTnLst>
                                    <p:set>
                                      <p:cBhvr>
                                        <p:cTn id="47" dur="1" fill="hold">
                                          <p:stCondLst>
                                            <p:cond delay="0"/>
                                          </p:stCondLst>
                                        </p:cTn>
                                        <p:tgtEl>
                                          <p:spTgt spid="14">
                                            <p:txEl>
                                              <p:pRg st="0" end="0"/>
                                            </p:txEl>
                                          </p:spTgt>
                                        </p:tgtEl>
                                        <p:attrNameLst>
                                          <p:attrName>style.visibility</p:attrName>
                                        </p:attrNameLst>
                                      </p:cBhvr>
                                      <p:to>
                                        <p:strVal val="visible"/>
                                      </p:to>
                                    </p:set>
                                    <p:animEffect transition="in" filter="barn(inVertical)">
                                      <p:cBhvr>
                                        <p:cTn id="48"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12" grpId="0" animBg="1"/>
      <p:bldP spid="23" grpId="0" animBg="1"/>
      <p:bldP spid="25" grpId="0" animBg="1"/>
      <p:bldP spid="14" grpId="0" build="allAtOnce"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9595"/>
            <a:ext cx="12192000" cy="1325563"/>
          </a:xfrm>
        </p:spPr>
        <p:txBody>
          <a:bodyPr/>
          <a:lstStyle/>
          <a:p>
            <a:pPr algn="ctr">
              <a:defRPr sz="3200" b="1"/>
            </a:pPr>
            <a:r>
              <a:rPr lang="en-US" dirty="0"/>
              <a:t>Why We Used NASA Satellite Data with IoT Sensors in DIFMS</a:t>
            </a:r>
          </a:p>
        </p:txBody>
      </p:sp>
      <p:sp>
        <p:nvSpPr>
          <p:cNvPr id="3" name="TextBox 2"/>
          <p:cNvSpPr txBox="1"/>
          <p:nvPr/>
        </p:nvSpPr>
        <p:spPr>
          <a:xfrm>
            <a:off x="906235" y="1034141"/>
            <a:ext cx="5344886" cy="1754326"/>
          </a:xfrm>
          <a:prstGeom prst="rect">
            <a:avLst/>
          </a:prstGeom>
          <a:noFill/>
        </p:spPr>
        <p:txBody>
          <a:bodyPr wrap="square">
            <a:spAutoFit/>
          </a:bodyPr>
          <a:lstStyle/>
          <a:p>
            <a:r>
              <a:rPr lang="en-IN" b="1" dirty="0"/>
              <a:t>🌍 NASA Satellite Data</a:t>
            </a:r>
          </a:p>
          <a:p>
            <a:r>
              <a:rPr lang="en-IN" dirty="0"/>
              <a:t>Provides large-scale environmental insights including:</a:t>
            </a:r>
            <a:br>
              <a:rPr lang="en-IN" dirty="0"/>
            </a:br>
            <a:r>
              <a:rPr lang="en-IN" dirty="0"/>
              <a:t>✅ Soil moisture and temperature</a:t>
            </a:r>
            <a:br>
              <a:rPr lang="en-IN" dirty="0"/>
            </a:br>
            <a:r>
              <a:rPr lang="en-IN" dirty="0"/>
              <a:t>✅ Weather patterns and rainfall data</a:t>
            </a:r>
            <a:br>
              <a:rPr lang="en-IN" dirty="0"/>
            </a:br>
            <a:r>
              <a:rPr lang="en-IN" dirty="0"/>
              <a:t>✅ Vegetation health (NDVI, chlorophyll index)</a:t>
            </a:r>
          </a:p>
        </p:txBody>
      </p:sp>
      <p:sp>
        <p:nvSpPr>
          <p:cNvPr id="4" name="TextBox 3"/>
          <p:cNvSpPr txBox="1"/>
          <p:nvPr/>
        </p:nvSpPr>
        <p:spPr>
          <a:xfrm>
            <a:off x="6564085" y="1034141"/>
            <a:ext cx="5072743" cy="1754326"/>
          </a:xfrm>
          <a:prstGeom prst="rect">
            <a:avLst/>
          </a:prstGeom>
          <a:noFill/>
        </p:spPr>
        <p:txBody>
          <a:bodyPr wrap="square">
            <a:spAutoFit/>
          </a:bodyPr>
          <a:lstStyle/>
          <a:p>
            <a:r>
              <a:rPr lang="en-US" b="1" dirty="0"/>
              <a:t>🌱 IoT Sensor Data</a:t>
            </a:r>
          </a:p>
          <a:p>
            <a:r>
              <a:rPr lang="en-US" dirty="0"/>
              <a:t>Collects precise, on-ground measurements such as:</a:t>
            </a:r>
            <a:br>
              <a:rPr lang="en-US" dirty="0"/>
            </a:br>
            <a:r>
              <a:rPr lang="en-US" dirty="0"/>
              <a:t>✅ Soil pH, temperature, and humidity</a:t>
            </a:r>
            <a:br>
              <a:rPr lang="en-US" dirty="0"/>
            </a:br>
            <a:r>
              <a:rPr lang="en-US" dirty="0"/>
              <a:t>✅ Local air temperature and CO₂ levels</a:t>
            </a:r>
            <a:br>
              <a:rPr lang="en-US" dirty="0"/>
            </a:br>
            <a:r>
              <a:rPr lang="en-US" dirty="0"/>
              <a:t>✅ Real-time irrigation and fertilizer data</a:t>
            </a:r>
          </a:p>
        </p:txBody>
      </p:sp>
      <p:sp>
        <p:nvSpPr>
          <p:cNvPr id="5" name="TextBox 4"/>
          <p:cNvSpPr txBox="1"/>
          <p:nvPr/>
        </p:nvSpPr>
        <p:spPr>
          <a:xfrm>
            <a:off x="108857" y="5996929"/>
            <a:ext cx="12192000" cy="400110"/>
          </a:xfrm>
          <a:prstGeom prst="rect">
            <a:avLst/>
          </a:prstGeom>
          <a:noFill/>
        </p:spPr>
        <p:txBody>
          <a:bodyPr wrap="square">
            <a:spAutoFit/>
          </a:bodyPr>
          <a:lstStyle/>
          <a:p>
            <a:r>
              <a:rPr lang="en-US" sz="2000" dirty="0"/>
              <a:t>NASA Satellite Data 🌍 + IoT Sensor Comparison 🌱 → Highly Accurate, Real-Time Smart Farming Decisions</a:t>
            </a:r>
          </a:p>
        </p:txBody>
      </p:sp>
      <p:sp>
        <p:nvSpPr>
          <p:cNvPr id="7" name="TextBox 6">
            <a:extLst>
              <a:ext uri="{FF2B5EF4-FFF2-40B4-BE49-F238E27FC236}">
                <a16:creationId xmlns:a16="http://schemas.microsoft.com/office/drawing/2014/main" id="{C4B940D6-059A-3263-1E62-88966CCDDEF9}"/>
              </a:ext>
            </a:extLst>
          </p:cNvPr>
          <p:cNvSpPr txBox="1"/>
          <p:nvPr/>
        </p:nvSpPr>
        <p:spPr>
          <a:xfrm>
            <a:off x="108857" y="2961537"/>
            <a:ext cx="5704114" cy="2862322"/>
          </a:xfrm>
          <a:prstGeom prst="rect">
            <a:avLst/>
          </a:prstGeom>
          <a:noFill/>
        </p:spPr>
        <p:txBody>
          <a:bodyPr wrap="square">
            <a:spAutoFit/>
          </a:bodyPr>
          <a:lstStyle/>
          <a:p>
            <a:pPr>
              <a:buNone/>
            </a:pPr>
            <a:r>
              <a:rPr lang="en-IN" b="1" dirty="0"/>
              <a:t>🔍 Comparison &amp; Integration</a:t>
            </a:r>
          </a:p>
          <a:p>
            <a:pPr>
              <a:buNone/>
            </a:pPr>
            <a:r>
              <a:rPr lang="en-IN" dirty="0"/>
              <a:t>Instead of simply combining the two datasets, the system </a:t>
            </a:r>
            <a:r>
              <a:rPr lang="en-IN" b="1" dirty="0"/>
              <a:t>compares NASA satellite data with IoT sensor data</a:t>
            </a:r>
            <a:r>
              <a:rPr lang="en-IN" dirty="0"/>
              <a:t> to identify:</a:t>
            </a:r>
            <a:br>
              <a:rPr lang="en-IN" dirty="0"/>
            </a:br>
            <a:r>
              <a:rPr lang="en-IN" dirty="0"/>
              <a:t>✅ Deviations between remote-sensing estimates and real field conditions</a:t>
            </a:r>
            <a:br>
              <a:rPr lang="en-IN" dirty="0"/>
            </a:br>
            <a:r>
              <a:rPr lang="en-IN" dirty="0"/>
              <a:t>✅ Micro-level variations missed by satellite data</a:t>
            </a:r>
            <a:br>
              <a:rPr lang="en-IN" dirty="0"/>
            </a:br>
            <a:r>
              <a:rPr lang="en-IN" dirty="0"/>
              <a:t>✅ Accuracy improvements through cross-verification</a:t>
            </a:r>
            <a:br>
              <a:rPr lang="en-IN" dirty="0"/>
            </a:br>
            <a:r>
              <a:rPr lang="en-IN" dirty="0"/>
              <a:t>✅ Real-time decision support for farmers based on consistent, validated data</a:t>
            </a:r>
          </a:p>
        </p:txBody>
      </p:sp>
      <p:sp>
        <p:nvSpPr>
          <p:cNvPr id="9" name="TextBox 8">
            <a:extLst>
              <a:ext uri="{FF2B5EF4-FFF2-40B4-BE49-F238E27FC236}">
                <a16:creationId xmlns:a16="http://schemas.microsoft.com/office/drawing/2014/main" id="{8E5C8957-A746-FD52-4A5B-404EFA6FE9EC}"/>
              </a:ext>
            </a:extLst>
          </p:cNvPr>
          <p:cNvSpPr txBox="1"/>
          <p:nvPr/>
        </p:nvSpPr>
        <p:spPr>
          <a:xfrm>
            <a:off x="6379031" y="3743282"/>
            <a:ext cx="5704112" cy="1477328"/>
          </a:xfrm>
          <a:prstGeom prst="rect">
            <a:avLst/>
          </a:prstGeom>
          <a:noFill/>
        </p:spPr>
        <p:txBody>
          <a:bodyPr wrap="square">
            <a:spAutoFit/>
          </a:bodyPr>
          <a:lstStyle/>
          <a:p>
            <a:pPr>
              <a:buNone/>
            </a:pPr>
            <a:r>
              <a:rPr lang="en-IN" b="1" dirty="0"/>
              <a:t>🚀 Outcome</a:t>
            </a:r>
          </a:p>
          <a:p>
            <a:pPr>
              <a:buNone/>
            </a:pPr>
            <a:r>
              <a:rPr lang="en-IN" dirty="0"/>
              <a:t>By </a:t>
            </a:r>
            <a:r>
              <a:rPr lang="en-IN" b="1" dirty="0"/>
              <a:t>comparing</a:t>
            </a:r>
            <a:r>
              <a:rPr lang="en-IN" dirty="0"/>
              <a:t> IoT ground truth with </a:t>
            </a:r>
            <a:r>
              <a:rPr lang="en-IN" b="1" dirty="0"/>
              <a:t>satellite-scale environmental data</a:t>
            </a:r>
            <a:r>
              <a:rPr lang="en-IN" dirty="0"/>
              <a:t>, the model enhances accuracy, detects anomalies faster, and delivers </a:t>
            </a:r>
            <a:r>
              <a:rPr lang="en-IN" b="1" dirty="0"/>
              <a:t>reliable, data-driven smart farming recommendations</a:t>
            </a:r>
            <a:r>
              <a:rPr lang="en-IN" dirty="0"/>
              <a: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BEB28155-84C5-DD44-A0E0-BA5C150A8BF3}"/>
              </a:ext>
            </a:extLst>
          </p:cNvPr>
          <p:cNvSpPr/>
          <p:nvPr/>
        </p:nvSpPr>
        <p:spPr>
          <a:xfrm rot="2681974">
            <a:off x="5304738" y="901135"/>
            <a:ext cx="4302774" cy="2135874"/>
          </a:xfrm>
          <a:custGeom>
            <a:avLst/>
            <a:gdLst>
              <a:gd name="connsiteX0" fmla="*/ 0 w 4302774"/>
              <a:gd name="connsiteY0" fmla="*/ 904926 h 2135874"/>
              <a:gd name="connsiteX1" fmla="*/ 46631 w 4302774"/>
              <a:gd name="connsiteY1" fmla="*/ 860947 h 2135874"/>
              <a:gd name="connsiteX2" fmla="*/ 4297942 w 4302774"/>
              <a:gd name="connsiteY2" fmla="*/ 773868 h 2135874"/>
              <a:gd name="connsiteX3" fmla="*/ 4302774 w 4302774"/>
              <a:gd name="connsiteY3" fmla="*/ 778498 h 2135874"/>
              <a:gd name="connsiteX4" fmla="*/ 2931087 w 4302774"/>
              <a:gd name="connsiteY4" fmla="*/ 2135874 h 2135874"/>
              <a:gd name="connsiteX5" fmla="*/ 1218107 w 4302774"/>
              <a:gd name="connsiteY5" fmla="*/ 2135874 h 2135874"/>
              <a:gd name="connsiteX6" fmla="*/ 0 w 4302774"/>
              <a:gd name="connsiteY6" fmla="*/ 904926 h 213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774" h="2135874">
                <a:moveTo>
                  <a:pt x="0" y="904926"/>
                </a:moveTo>
                <a:lnTo>
                  <a:pt x="46631" y="860947"/>
                </a:lnTo>
                <a:cubicBezTo>
                  <a:pt x="1285971" y="-252732"/>
                  <a:pt x="3126068" y="-290422"/>
                  <a:pt x="4297942" y="773868"/>
                </a:cubicBezTo>
                <a:lnTo>
                  <a:pt x="4302774" y="778498"/>
                </a:lnTo>
                <a:lnTo>
                  <a:pt x="2931087" y="2135874"/>
                </a:lnTo>
                <a:lnTo>
                  <a:pt x="1218107" y="2135874"/>
                </a:lnTo>
                <a:lnTo>
                  <a:pt x="0" y="904926"/>
                </a:lnTo>
                <a:close/>
              </a:path>
            </a:pathLst>
          </a:custGeom>
        </p:spPr>
        <p:style>
          <a:lnRef idx="1">
            <a:schemeClr val="accent6"/>
          </a:lnRef>
          <a:fillRef idx="2">
            <a:schemeClr val="accent6"/>
          </a:fillRef>
          <a:effectRef idx="1">
            <a:schemeClr val="accent6"/>
          </a:effectRef>
          <a:fontRef idx="minor">
            <a:schemeClr val="dk1"/>
          </a:fontRef>
        </p:style>
        <p:txBody>
          <a:bodyPr wrap="square" rtlCol="0" anchor="ctr">
            <a:noAutofit/>
          </a:bodyPr>
          <a:lstStyle/>
          <a:p>
            <a:pPr algn="ctr"/>
            <a:endParaRPr lang="en-IN" dirty="0"/>
          </a:p>
        </p:txBody>
      </p:sp>
      <p:sp>
        <p:nvSpPr>
          <p:cNvPr id="19" name="Freeform: Shape 18">
            <a:extLst>
              <a:ext uri="{FF2B5EF4-FFF2-40B4-BE49-F238E27FC236}">
                <a16:creationId xmlns:a16="http://schemas.microsoft.com/office/drawing/2014/main" id="{3D73C6A5-3E98-2957-7D02-42228295806B}"/>
              </a:ext>
            </a:extLst>
          </p:cNvPr>
          <p:cNvSpPr/>
          <p:nvPr/>
        </p:nvSpPr>
        <p:spPr>
          <a:xfrm rot="2681974">
            <a:off x="3354338" y="-187367"/>
            <a:ext cx="2126653" cy="4301210"/>
          </a:xfrm>
          <a:custGeom>
            <a:avLst/>
            <a:gdLst>
              <a:gd name="connsiteX0" fmla="*/ 928782 w 2126653"/>
              <a:gd name="connsiteY0" fmla="*/ 0 h 4301210"/>
              <a:gd name="connsiteX1" fmla="*/ 2126653 w 2126653"/>
              <a:gd name="connsiteY1" fmla="*/ 1210500 h 4301210"/>
              <a:gd name="connsiteX2" fmla="*/ 2126653 w 2126653"/>
              <a:gd name="connsiteY2" fmla="*/ 2946083 h 4301210"/>
              <a:gd name="connsiteX3" fmla="*/ 757240 w 2126653"/>
              <a:gd name="connsiteY3" fmla="*/ 4301210 h 4301210"/>
              <a:gd name="connsiteX4" fmla="*/ 752660 w 2126653"/>
              <a:gd name="connsiteY4" fmla="*/ 4296329 h 4301210"/>
              <a:gd name="connsiteX5" fmla="*/ 884318 w 2126653"/>
              <a:gd name="connsiteY5" fmla="*/ 46166 h 4301210"/>
              <a:gd name="connsiteX6" fmla="*/ 928782 w 2126653"/>
              <a:gd name="connsiteY6" fmla="*/ 0 h 4301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653" h="4301210">
                <a:moveTo>
                  <a:pt x="928782" y="0"/>
                </a:moveTo>
                <a:lnTo>
                  <a:pt x="2126653" y="1210500"/>
                </a:lnTo>
                <a:lnTo>
                  <a:pt x="2126653" y="2946083"/>
                </a:lnTo>
                <a:lnTo>
                  <a:pt x="757240" y="4301210"/>
                </a:lnTo>
                <a:lnTo>
                  <a:pt x="752660" y="4296329"/>
                </a:lnTo>
                <a:cubicBezTo>
                  <a:pt x="-299282" y="3113360"/>
                  <a:pt x="-242297" y="1273759"/>
                  <a:pt x="884318" y="46166"/>
                </a:cubicBezTo>
                <a:lnTo>
                  <a:pt x="928782" y="0"/>
                </a:lnTo>
                <a:close/>
              </a:path>
            </a:pathLst>
          </a:custGeom>
        </p:spPr>
        <p:style>
          <a:lnRef idx="1">
            <a:schemeClr val="accent4"/>
          </a:lnRef>
          <a:fillRef idx="2">
            <a:schemeClr val="accent4"/>
          </a:fillRef>
          <a:effectRef idx="1">
            <a:schemeClr val="accent4"/>
          </a:effectRef>
          <a:fontRef idx="minor">
            <a:schemeClr val="dk1"/>
          </a:fontRef>
        </p:style>
        <p:txBody>
          <a:bodyPr wrap="square" rtlCol="0" anchor="ctr">
            <a:noAutofit/>
          </a:bodyPr>
          <a:lstStyle/>
          <a:p>
            <a:pPr algn="ctr"/>
            <a:endParaRPr lang="en-IN" dirty="0"/>
          </a:p>
        </p:txBody>
      </p:sp>
      <p:sp>
        <p:nvSpPr>
          <p:cNvPr id="13" name="Freeform: Shape 12">
            <a:extLst>
              <a:ext uri="{FF2B5EF4-FFF2-40B4-BE49-F238E27FC236}">
                <a16:creationId xmlns:a16="http://schemas.microsoft.com/office/drawing/2014/main" id="{F4C5BAE8-5033-6D0D-C57D-621F45142E07}"/>
              </a:ext>
            </a:extLst>
          </p:cNvPr>
          <p:cNvSpPr/>
          <p:nvPr/>
        </p:nvSpPr>
        <p:spPr>
          <a:xfrm rot="2681974">
            <a:off x="2268803" y="3820990"/>
            <a:ext cx="4302771" cy="2135874"/>
          </a:xfrm>
          <a:custGeom>
            <a:avLst/>
            <a:gdLst>
              <a:gd name="connsiteX0" fmla="*/ 0 w 4302771"/>
              <a:gd name="connsiteY0" fmla="*/ 1357376 h 2135874"/>
              <a:gd name="connsiteX1" fmla="*/ 1371686 w 4302771"/>
              <a:gd name="connsiteY1" fmla="*/ 0 h 2135874"/>
              <a:gd name="connsiteX2" fmla="*/ 3084664 w 4302771"/>
              <a:gd name="connsiteY2" fmla="*/ 0 h 2135874"/>
              <a:gd name="connsiteX3" fmla="*/ 4302771 w 4302771"/>
              <a:gd name="connsiteY3" fmla="*/ 1230949 h 2135874"/>
              <a:gd name="connsiteX4" fmla="*/ 4256142 w 4302771"/>
              <a:gd name="connsiteY4" fmla="*/ 1274927 h 2135874"/>
              <a:gd name="connsiteX5" fmla="*/ 4832 w 4302771"/>
              <a:gd name="connsiteY5" fmla="*/ 1362006 h 2135874"/>
              <a:gd name="connsiteX6" fmla="*/ 0 w 4302771"/>
              <a:gd name="connsiteY6" fmla="*/ 1357376 h 2135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2771" h="2135874">
                <a:moveTo>
                  <a:pt x="0" y="1357376"/>
                </a:moveTo>
                <a:lnTo>
                  <a:pt x="1371686" y="0"/>
                </a:lnTo>
                <a:lnTo>
                  <a:pt x="3084664" y="0"/>
                </a:lnTo>
                <a:lnTo>
                  <a:pt x="4302771" y="1230949"/>
                </a:lnTo>
                <a:lnTo>
                  <a:pt x="4256142" y="1274927"/>
                </a:lnTo>
                <a:cubicBezTo>
                  <a:pt x="3016802" y="2388606"/>
                  <a:pt x="1176705" y="2426296"/>
                  <a:pt x="4832" y="1362006"/>
                </a:cubicBezTo>
                <a:lnTo>
                  <a:pt x="0" y="1357376"/>
                </a:lnTo>
                <a:close/>
              </a:path>
            </a:pathLst>
          </a:custGeom>
        </p:spPr>
        <p:style>
          <a:lnRef idx="1">
            <a:schemeClr val="accent2"/>
          </a:lnRef>
          <a:fillRef idx="2">
            <a:schemeClr val="accent2"/>
          </a:fillRef>
          <a:effectRef idx="1">
            <a:schemeClr val="accent2"/>
          </a:effectRef>
          <a:fontRef idx="minor">
            <a:schemeClr val="dk1"/>
          </a:fontRef>
        </p:style>
        <p:txBody>
          <a:bodyPr wrap="square" rtlCol="0" anchor="ctr">
            <a:noAutofit/>
          </a:bodyPr>
          <a:lstStyle/>
          <a:p>
            <a:pPr algn="ctr"/>
            <a:endParaRPr lang="en-IN" dirty="0"/>
          </a:p>
        </p:txBody>
      </p:sp>
      <p:sp>
        <p:nvSpPr>
          <p:cNvPr id="11" name="Freeform: Shape 10">
            <a:extLst>
              <a:ext uri="{FF2B5EF4-FFF2-40B4-BE49-F238E27FC236}">
                <a16:creationId xmlns:a16="http://schemas.microsoft.com/office/drawing/2014/main" id="{F3627ECB-557C-891C-CC1B-0E4684FDF84D}"/>
              </a:ext>
            </a:extLst>
          </p:cNvPr>
          <p:cNvSpPr/>
          <p:nvPr/>
        </p:nvSpPr>
        <p:spPr>
          <a:xfrm rot="2681974">
            <a:off x="6395320" y="2744157"/>
            <a:ext cx="2126654" cy="4301211"/>
          </a:xfrm>
          <a:custGeom>
            <a:avLst/>
            <a:gdLst>
              <a:gd name="connsiteX0" fmla="*/ 0 w 2126654"/>
              <a:gd name="connsiteY0" fmla="*/ 1355128 h 4301211"/>
              <a:gd name="connsiteX1" fmla="*/ 1369415 w 2126654"/>
              <a:gd name="connsiteY1" fmla="*/ 0 h 4301211"/>
              <a:gd name="connsiteX2" fmla="*/ 1373994 w 2126654"/>
              <a:gd name="connsiteY2" fmla="*/ 4881 h 4301211"/>
              <a:gd name="connsiteX3" fmla="*/ 1242337 w 2126654"/>
              <a:gd name="connsiteY3" fmla="*/ 4255044 h 4301211"/>
              <a:gd name="connsiteX4" fmla="*/ 1197871 w 2126654"/>
              <a:gd name="connsiteY4" fmla="*/ 4301211 h 4301211"/>
              <a:gd name="connsiteX5" fmla="*/ 0 w 2126654"/>
              <a:gd name="connsiteY5" fmla="*/ 3090712 h 4301211"/>
              <a:gd name="connsiteX6" fmla="*/ 0 w 2126654"/>
              <a:gd name="connsiteY6" fmla="*/ 1355128 h 4301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6654" h="4301211">
                <a:moveTo>
                  <a:pt x="0" y="1355128"/>
                </a:moveTo>
                <a:lnTo>
                  <a:pt x="1369415" y="0"/>
                </a:lnTo>
                <a:lnTo>
                  <a:pt x="1373994" y="4881"/>
                </a:lnTo>
                <a:cubicBezTo>
                  <a:pt x="2425936" y="1187851"/>
                  <a:pt x="2368951" y="3027451"/>
                  <a:pt x="1242337" y="4255044"/>
                </a:cubicBezTo>
                <a:lnTo>
                  <a:pt x="1197871" y="4301211"/>
                </a:lnTo>
                <a:lnTo>
                  <a:pt x="0" y="3090712"/>
                </a:lnTo>
                <a:lnTo>
                  <a:pt x="0" y="1355128"/>
                </a:lnTo>
                <a:close/>
              </a:path>
            </a:pathLst>
          </a:custGeom>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IN" dirty="0"/>
          </a:p>
        </p:txBody>
      </p:sp>
      <p:sp>
        <p:nvSpPr>
          <p:cNvPr id="32" name="TextBox 31">
            <a:extLst>
              <a:ext uri="{FF2B5EF4-FFF2-40B4-BE49-F238E27FC236}">
                <a16:creationId xmlns:a16="http://schemas.microsoft.com/office/drawing/2014/main" id="{1A8465A7-2727-12A0-CCF8-8374922BD24B}"/>
              </a:ext>
            </a:extLst>
          </p:cNvPr>
          <p:cNvSpPr txBox="1"/>
          <p:nvPr/>
        </p:nvSpPr>
        <p:spPr>
          <a:xfrm>
            <a:off x="226868" y="528370"/>
            <a:ext cx="2928093" cy="2165145"/>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600" b="1" dirty="0"/>
              <a:t>IoT Hardware:</a:t>
            </a:r>
            <a:r>
              <a:rPr lang="en-US" sz="1600" dirty="0"/>
              <a:t> Arduino </a:t>
            </a:r>
          </a:p>
          <a:p>
            <a:pPr>
              <a:lnSpc>
                <a:spcPct val="90000"/>
              </a:lnSpc>
              <a:spcAft>
                <a:spcPts val="600"/>
              </a:spcAft>
            </a:pPr>
            <a:r>
              <a:rPr lang="en-US" sz="1600" dirty="0"/>
              <a:t>UNO / ESP32, ESP8266, Soil Moisture Sensor, DHT11, Relay Module, LoRa modules, Raspberry Pi, GPS modules – for environmental sensing, device control, long-range communication, and geolocation tracking.</a:t>
            </a:r>
          </a:p>
        </p:txBody>
      </p:sp>
      <p:sp>
        <p:nvSpPr>
          <p:cNvPr id="34" name="TextBox 33">
            <a:extLst>
              <a:ext uri="{FF2B5EF4-FFF2-40B4-BE49-F238E27FC236}">
                <a16:creationId xmlns:a16="http://schemas.microsoft.com/office/drawing/2014/main" id="{119D67FC-1B09-8E73-1BD2-195C6556B426}"/>
              </a:ext>
            </a:extLst>
          </p:cNvPr>
          <p:cNvSpPr txBox="1"/>
          <p:nvPr/>
        </p:nvSpPr>
        <p:spPr>
          <a:xfrm>
            <a:off x="-5442" y="4239831"/>
            <a:ext cx="3211122" cy="1201804"/>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600" b="1" dirty="0"/>
              <a:t>Database / Storage:</a:t>
            </a:r>
            <a:r>
              <a:rPr lang="en-US" sz="1600" dirty="0"/>
              <a:t> PostgreSQL, Firebase, </a:t>
            </a:r>
            <a:r>
              <a:rPr lang="en-US" sz="1600" dirty="0" err="1"/>
              <a:t>PostGIS</a:t>
            </a:r>
            <a:r>
              <a:rPr lang="en-US" sz="1600" dirty="0"/>
              <a:t>, MongoDB, AWS S3 – for structured, geospatial, real-time, and unstructured data storage.</a:t>
            </a:r>
          </a:p>
        </p:txBody>
      </p:sp>
      <p:sp>
        <p:nvSpPr>
          <p:cNvPr id="36" name="TextBox 35">
            <a:extLst>
              <a:ext uri="{FF2B5EF4-FFF2-40B4-BE49-F238E27FC236}">
                <a16:creationId xmlns:a16="http://schemas.microsoft.com/office/drawing/2014/main" id="{55F7B8AB-6163-DCC5-8633-F22129F13E29}"/>
              </a:ext>
            </a:extLst>
          </p:cNvPr>
          <p:cNvSpPr txBox="1"/>
          <p:nvPr/>
        </p:nvSpPr>
        <p:spPr>
          <a:xfrm>
            <a:off x="9110369" y="1703493"/>
            <a:ext cx="3222171" cy="1423403"/>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600" b="1" dirty="0"/>
              <a:t>Frontend:</a:t>
            </a:r>
            <a:r>
              <a:rPr lang="en-US" sz="1600" dirty="0"/>
              <a:t> React.js / Flutter, Leaflet.js, Plotly.js, D3.js, React.js</a:t>
            </a:r>
            <a:r>
              <a:rPr lang="en-US" sz="1600"/>
              <a:t>, Node.js </a:t>
            </a:r>
            <a:r>
              <a:rPr lang="en-US" sz="1600" dirty="0"/>
              <a:t>– for interactive web/mobile interfaces, mapping, data visualization, and 3D visualizations.</a:t>
            </a:r>
          </a:p>
        </p:txBody>
      </p:sp>
      <p:sp>
        <p:nvSpPr>
          <p:cNvPr id="38" name="TextBox 37">
            <a:extLst>
              <a:ext uri="{FF2B5EF4-FFF2-40B4-BE49-F238E27FC236}">
                <a16:creationId xmlns:a16="http://schemas.microsoft.com/office/drawing/2014/main" id="{8F9573D5-9F97-FF7F-FA43-377A07241AA5}"/>
              </a:ext>
            </a:extLst>
          </p:cNvPr>
          <p:cNvSpPr txBox="1"/>
          <p:nvPr/>
        </p:nvSpPr>
        <p:spPr>
          <a:xfrm>
            <a:off x="-42747" y="5554161"/>
            <a:ext cx="4125686" cy="1091133"/>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800" b="1" dirty="0"/>
              <a:t>Data Processing / Analytics:</a:t>
            </a:r>
            <a:r>
              <a:rPr lang="en-US" sz="1800" dirty="0"/>
              <a:t> Pandas, NumPy, Apache Spark, Airflow – for data manipulation, analytics, and orchestrating data pipelines.</a:t>
            </a:r>
          </a:p>
        </p:txBody>
      </p:sp>
      <p:sp>
        <p:nvSpPr>
          <p:cNvPr id="40" name="TextBox 39">
            <a:extLst>
              <a:ext uri="{FF2B5EF4-FFF2-40B4-BE49-F238E27FC236}">
                <a16:creationId xmlns:a16="http://schemas.microsoft.com/office/drawing/2014/main" id="{25C05971-CAA8-1918-6A67-0FA3A854098A}"/>
              </a:ext>
            </a:extLst>
          </p:cNvPr>
          <p:cNvSpPr txBox="1"/>
          <p:nvPr/>
        </p:nvSpPr>
        <p:spPr>
          <a:xfrm>
            <a:off x="8512629" y="102035"/>
            <a:ext cx="3770131" cy="1645002"/>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600" b="1" dirty="0"/>
              <a:t>Backend / AI:</a:t>
            </a:r>
            <a:r>
              <a:rPr lang="en-US" sz="1600" dirty="0"/>
              <a:t> Python, </a:t>
            </a:r>
            <a:r>
              <a:rPr lang="en-US" sz="1600" dirty="0" err="1"/>
              <a:t>FastAPI</a:t>
            </a:r>
            <a:r>
              <a:rPr lang="en-US" sz="1600" dirty="0"/>
              <a:t> / Flask, scikit-learn, TensorFlow, </a:t>
            </a:r>
            <a:r>
              <a:rPr lang="en-US" sz="1600" dirty="0" err="1"/>
              <a:t>PyTorch</a:t>
            </a:r>
            <a:r>
              <a:rPr lang="en-US" sz="1600" dirty="0"/>
              <a:t>, OpenCV, PostgreSQL / </a:t>
            </a:r>
            <a:r>
              <a:rPr lang="en-US" sz="1600" dirty="0" err="1"/>
              <a:t>PostGIS</a:t>
            </a:r>
            <a:r>
              <a:rPr lang="en-US" sz="1600" dirty="0"/>
              <a:t>, Node.js – for building APIs, running AI/ML models, image processing, and managing relational/geospatial databases.</a:t>
            </a:r>
          </a:p>
        </p:txBody>
      </p:sp>
      <p:sp>
        <p:nvSpPr>
          <p:cNvPr id="42" name="TextBox 41">
            <a:extLst>
              <a:ext uri="{FF2B5EF4-FFF2-40B4-BE49-F238E27FC236}">
                <a16:creationId xmlns:a16="http://schemas.microsoft.com/office/drawing/2014/main" id="{A22DC8EA-D794-F67E-34CD-126247B40B9E}"/>
              </a:ext>
            </a:extLst>
          </p:cNvPr>
          <p:cNvSpPr txBox="1"/>
          <p:nvPr/>
        </p:nvSpPr>
        <p:spPr>
          <a:xfrm>
            <a:off x="9110369" y="4207173"/>
            <a:ext cx="3075394" cy="1423403"/>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600" b="1" dirty="0"/>
              <a:t>Visualization / Mapping:</a:t>
            </a:r>
            <a:r>
              <a:rPr lang="en-US" sz="1600" dirty="0"/>
              <a:t> Folium, </a:t>
            </a:r>
            <a:r>
              <a:rPr lang="en-US" sz="1600" dirty="0" err="1"/>
              <a:t>Plotly</a:t>
            </a:r>
            <a:r>
              <a:rPr lang="en-US" sz="1600" dirty="0"/>
              <a:t>, Recharts, </a:t>
            </a:r>
            <a:r>
              <a:rPr lang="en-US" sz="1600" dirty="0" err="1"/>
              <a:t>Mapbox</a:t>
            </a:r>
            <a:r>
              <a:rPr lang="en-US" sz="1600" dirty="0"/>
              <a:t>, Kepler.gl, Tableau – for interactive maps, charts, dashboards, and advanced geospatial visualizations.</a:t>
            </a:r>
          </a:p>
        </p:txBody>
      </p:sp>
      <p:sp>
        <p:nvSpPr>
          <p:cNvPr id="44" name="TextBox 43">
            <a:extLst>
              <a:ext uri="{FF2B5EF4-FFF2-40B4-BE49-F238E27FC236}">
                <a16:creationId xmlns:a16="http://schemas.microsoft.com/office/drawing/2014/main" id="{85DA35DF-26A5-D09F-4AE5-4A7CDD3591A5}"/>
              </a:ext>
            </a:extLst>
          </p:cNvPr>
          <p:cNvSpPr txBox="1"/>
          <p:nvPr/>
        </p:nvSpPr>
        <p:spPr>
          <a:xfrm>
            <a:off x="8125431" y="5554161"/>
            <a:ext cx="3853543" cy="1201804"/>
          </a:xfrm>
          <a:prstGeom prst="rect">
            <a:avLst/>
          </a:prstGeom>
          <a:noFill/>
        </p:spPr>
        <p:txBody>
          <a:bodyPr wrap="square">
            <a:spAutoFit/>
          </a:bodyPr>
          <a:lstStyle/>
          <a:p>
            <a:pPr indent="-228600">
              <a:lnSpc>
                <a:spcPct val="90000"/>
              </a:lnSpc>
              <a:spcAft>
                <a:spcPts val="600"/>
              </a:spcAft>
              <a:buFont typeface="Arial" panose="020B0604020202020204" pitchFamily="34" charset="0"/>
              <a:buChar char="•"/>
            </a:pPr>
            <a:r>
              <a:rPr lang="en-US" sz="1600" b="1" dirty="0"/>
              <a:t>Cloud Hosting / DevOps:</a:t>
            </a:r>
            <a:r>
              <a:rPr lang="en-US" sz="1600" dirty="0"/>
              <a:t> Render, Heroku, AWS, Firebase, Docker, Kubernetes, GitHub Actions – for deployment, scaling, containerization, CI/CD, and managing backend services.</a:t>
            </a:r>
          </a:p>
        </p:txBody>
      </p:sp>
      <p:pic>
        <p:nvPicPr>
          <p:cNvPr id="3074" name="Picture 2" descr="Iot smart PowerPoint templates, Slides and Graphics">
            <a:extLst>
              <a:ext uri="{FF2B5EF4-FFF2-40B4-BE49-F238E27FC236}">
                <a16:creationId xmlns:a16="http://schemas.microsoft.com/office/drawing/2014/main" id="{88B2B6FA-24ED-9DB9-B7A9-211377CF7D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4956" y="1283411"/>
            <a:ext cx="1912256" cy="107564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3076" name="Picture 4" descr="Data processing with gear cloud and map pin icons | Premium AI-generated  vector">
            <a:extLst>
              <a:ext uri="{FF2B5EF4-FFF2-40B4-BE49-F238E27FC236}">
                <a16:creationId xmlns:a16="http://schemas.microsoft.com/office/drawing/2014/main" id="{6CA15260-1228-C1C2-FA25-797AC2815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7220" y="4066824"/>
            <a:ext cx="1367729" cy="136772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3078" name="Picture 6" descr="Frontend vs Backend - WEQ Technologies">
            <a:extLst>
              <a:ext uri="{FF2B5EF4-FFF2-40B4-BE49-F238E27FC236}">
                <a16:creationId xmlns:a16="http://schemas.microsoft.com/office/drawing/2014/main" id="{5BDA405D-1F47-A2A3-2909-4144E7A540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6990" y="1347722"/>
            <a:ext cx="1876903" cy="105106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pic>
        <p:nvPicPr>
          <p:cNvPr id="3080" name="Picture 8" descr="Global network connections data flow world map dark background website  banner | Premium AI-generated image">
            <a:extLst>
              <a:ext uri="{FF2B5EF4-FFF2-40B4-BE49-F238E27FC236}">
                <a16:creationId xmlns:a16="http://schemas.microsoft.com/office/drawing/2014/main" id="{297CEF40-3263-7FA7-54C1-378058BAF1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1784" y="4207173"/>
            <a:ext cx="1843054" cy="103340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91C293CF-5A19-00A5-43EA-E0F1575AE261}"/>
              </a:ext>
            </a:extLst>
          </p:cNvPr>
          <p:cNvSpPr txBox="1"/>
          <p:nvPr/>
        </p:nvSpPr>
        <p:spPr>
          <a:xfrm>
            <a:off x="4597903" y="2728042"/>
            <a:ext cx="2700417" cy="1421928"/>
          </a:xfrm>
          <a:prstGeom prst="rect">
            <a:avLst/>
          </a:prstGeom>
          <a:noFill/>
        </p:spPr>
        <p:txBody>
          <a:bodyPr wrap="square">
            <a:spAutoFit/>
          </a:bodyPr>
          <a:lstStyle/>
          <a:p>
            <a:pPr algn="ctr">
              <a:lnSpc>
                <a:spcPct val="90000"/>
              </a:lnSpc>
              <a:spcBef>
                <a:spcPct val="0"/>
              </a:spcBef>
              <a:spcAft>
                <a:spcPts val="600"/>
              </a:spcAft>
            </a:pPr>
            <a:r>
              <a:rPr lang="en-US" sz="4800" kern="1200" dirty="0">
                <a:solidFill>
                  <a:srgbClr val="FFC000"/>
                </a:solidFill>
                <a:latin typeface="Algerian" panose="04020705040A02060702" pitchFamily="82" charset="0"/>
                <a:ea typeface="+mj-ea"/>
                <a:cs typeface="+mj-cs"/>
              </a:rPr>
              <a:t>Tech</a:t>
            </a:r>
            <a:r>
              <a:rPr lang="en-US" sz="4800" kern="1200" dirty="0">
                <a:latin typeface="Algerian" panose="04020705040A02060702" pitchFamily="82" charset="0"/>
                <a:ea typeface="+mj-ea"/>
                <a:cs typeface="+mj-cs"/>
              </a:rPr>
              <a:t> </a:t>
            </a:r>
            <a:r>
              <a:rPr lang="en-US" sz="4800" kern="1200" dirty="0">
                <a:solidFill>
                  <a:srgbClr val="FF0000"/>
                </a:solidFill>
                <a:latin typeface="Algerian" panose="04020705040A02060702" pitchFamily="82" charset="0"/>
                <a:ea typeface="+mj-ea"/>
                <a:cs typeface="+mj-cs"/>
              </a:rPr>
              <a:t>Stack</a:t>
            </a:r>
          </a:p>
        </p:txBody>
      </p:sp>
    </p:spTree>
    <p:extLst>
      <p:ext uri="{BB962C8B-B14F-4D97-AF65-F5344CB8AC3E}">
        <p14:creationId xmlns:p14="http://schemas.microsoft.com/office/powerpoint/2010/main" val="1253284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1312</TotalTime>
  <Words>1977</Words>
  <Application>Microsoft Office PowerPoint</Application>
  <PresentationFormat>Widescreen</PresentationFormat>
  <Paragraphs>122</Paragraphs>
  <Slides>12</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Aptos</vt:lpstr>
      <vt:lpstr>Aptos Display</vt:lpstr>
      <vt:lpstr>Arial</vt:lpstr>
      <vt:lpstr>Bradley Hand ITC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We Used NASA Satellite Data with IoT Sensors in DIFMS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Yalamanchili Dinesh</dc:creator>
  <cp:lastModifiedBy>Yalamanchili Dinesh</cp:lastModifiedBy>
  <cp:revision>1</cp:revision>
  <dcterms:created xsi:type="dcterms:W3CDTF">2025-10-04T06:58:17Z</dcterms:created>
  <dcterms:modified xsi:type="dcterms:W3CDTF">2025-10-05T10:17:17Z</dcterms:modified>
</cp:coreProperties>
</file>