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Fredoka" charset="1" panose="02000000000000000000"/>
      <p:regular r:id="rId16"/>
    </p:embeddedFont>
    <p:embeddedFont>
      <p:font typeface="Raleway" charset="1" panose="020B0503030101060003"/>
      <p:regular r:id="rId17"/>
    </p:embeddedFont>
    <p:embeddedFont>
      <p:font typeface="Raleway Bold" charset="1" panose="020B080303010106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527495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74950" cy="2674622"/>
            </a:xfrm>
            <a:custGeom>
              <a:avLst/>
              <a:gdLst/>
              <a:ahLst/>
              <a:cxnLst/>
              <a:rect r="r" b="b" t="t" l="l"/>
              <a:pathLst>
                <a:path h="2674622" w="527495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2336" y="4497921"/>
            <a:ext cx="4362220" cy="6254078"/>
          </a:xfrm>
          <a:custGeom>
            <a:avLst/>
            <a:gdLst/>
            <a:ahLst/>
            <a:cxnLst/>
            <a:rect r="r" b="b" t="t" l="l"/>
            <a:pathLst>
              <a:path h="6254078" w="4362220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94548" y="7591603"/>
            <a:ext cx="818754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Dataset : Spanish Cities</a:t>
            </a:r>
          </a:p>
          <a:p>
            <a:pPr algn="r">
              <a:lnSpc>
                <a:spcPts val="51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16336" y="1892823"/>
            <a:ext cx="13737250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BENFORD'S LAW</a:t>
            </a:r>
          </a:p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&amp;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39810" y="6114591"/>
            <a:ext cx="4782352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By : Data-Refiners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86889" y="6281115"/>
            <a:ext cx="10871937" cy="229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49803" y="1028829"/>
            <a:ext cx="9788393" cy="8229600"/>
            <a:chOff x="0" y="0"/>
            <a:chExt cx="3181230" cy="26746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1230" cy="2674622"/>
            </a:xfrm>
            <a:custGeom>
              <a:avLst/>
              <a:gdLst/>
              <a:ahLst/>
              <a:cxnLst/>
              <a:rect r="r" b="b" t="t" l="l"/>
              <a:pathLst>
                <a:path h="2674622" w="3181230">
                  <a:moveTo>
                    <a:pt x="39546" y="0"/>
                  </a:moveTo>
                  <a:lnTo>
                    <a:pt x="3141684" y="0"/>
                  </a:lnTo>
                  <a:cubicBezTo>
                    <a:pt x="3152172" y="0"/>
                    <a:pt x="3162231" y="4166"/>
                    <a:pt x="3169648" y="11583"/>
                  </a:cubicBezTo>
                  <a:cubicBezTo>
                    <a:pt x="3177064" y="18999"/>
                    <a:pt x="3181230" y="29058"/>
                    <a:pt x="3181230" y="39546"/>
                  </a:cubicBezTo>
                  <a:lnTo>
                    <a:pt x="3181230" y="2635076"/>
                  </a:lnTo>
                  <a:cubicBezTo>
                    <a:pt x="3181230" y="2656917"/>
                    <a:pt x="3163525" y="2674622"/>
                    <a:pt x="3141684" y="2674622"/>
                  </a:cubicBezTo>
                  <a:lnTo>
                    <a:pt x="39546" y="2674622"/>
                  </a:lnTo>
                  <a:cubicBezTo>
                    <a:pt x="17706" y="2674622"/>
                    <a:pt x="0" y="2656917"/>
                    <a:pt x="0" y="2635076"/>
                  </a:cubicBezTo>
                  <a:lnTo>
                    <a:pt x="0" y="39546"/>
                  </a:lnTo>
                  <a:cubicBezTo>
                    <a:pt x="0" y="17706"/>
                    <a:pt x="17706" y="0"/>
                    <a:pt x="3954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81230" cy="2722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39100" y="5143371"/>
            <a:ext cx="5357186" cy="7966076"/>
          </a:xfrm>
          <a:custGeom>
            <a:avLst/>
            <a:gdLst/>
            <a:ahLst/>
            <a:cxnLst/>
            <a:rect r="r" b="b" t="t" l="l"/>
            <a:pathLst>
              <a:path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88796" y="1714339"/>
            <a:ext cx="8189397" cy="4157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8"/>
              </a:lnSpc>
            </a:pPr>
            <a:r>
              <a:rPr lang="en-US" sz="118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10800000">
            <a:off x="13565525" y="-2822446"/>
            <a:ext cx="5357186" cy="7966076"/>
          </a:xfrm>
          <a:custGeom>
            <a:avLst/>
            <a:gdLst/>
            <a:ahLst/>
            <a:cxnLst/>
            <a:rect r="r" b="b" t="t" l="l"/>
            <a:pathLst>
              <a:path h="7966076" w="5357186">
                <a:moveTo>
                  <a:pt x="0" y="0"/>
                </a:moveTo>
                <a:lnTo>
                  <a:pt x="5357186" y="0"/>
                </a:lnTo>
                <a:lnTo>
                  <a:pt x="5357186" y="7966075"/>
                </a:lnTo>
                <a:lnTo>
                  <a:pt x="0" y="7966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00546" y="6549079"/>
            <a:ext cx="9365896" cy="226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3"/>
              </a:lnSpc>
              <a:spcBef>
                <a:spcPct val="0"/>
              </a:spcBef>
            </a:pP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DATA-REFINE</a:t>
            </a: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RS SIGNING OFF </a:t>
            </a:r>
          </a:p>
          <a:p>
            <a:pPr algn="ctr">
              <a:lnSpc>
                <a:spcPts val="6033"/>
              </a:lnSpc>
              <a:spcBef>
                <a:spcPct val="0"/>
              </a:spcBef>
            </a:pP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UNTIL NEXT TIME,</a:t>
            </a:r>
          </a:p>
          <a:p>
            <a:pPr algn="ctr">
              <a:lnSpc>
                <a:spcPts val="6033"/>
              </a:lnSpc>
              <a:spcBef>
                <a:spcPct val="0"/>
              </a:spcBef>
            </a:pPr>
            <a:r>
              <a:rPr lang="en-US" sz="430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CONTINUE REFINING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85140" y="521870"/>
            <a:ext cx="15974160" cy="9243002"/>
            <a:chOff x="0" y="0"/>
            <a:chExt cx="5191607" cy="30039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91607" cy="3003978"/>
            </a:xfrm>
            <a:custGeom>
              <a:avLst/>
              <a:gdLst/>
              <a:ahLst/>
              <a:cxnLst/>
              <a:rect r="r" b="b" t="t" l="l"/>
              <a:pathLst>
                <a:path h="3003978" w="5191607">
                  <a:moveTo>
                    <a:pt x="24233" y="0"/>
                  </a:moveTo>
                  <a:lnTo>
                    <a:pt x="5167374" y="0"/>
                  </a:lnTo>
                  <a:cubicBezTo>
                    <a:pt x="5173801" y="0"/>
                    <a:pt x="5179965" y="2553"/>
                    <a:pt x="5184509" y="7098"/>
                  </a:cubicBezTo>
                  <a:cubicBezTo>
                    <a:pt x="5189054" y="11642"/>
                    <a:pt x="5191607" y="17806"/>
                    <a:pt x="5191607" y="24233"/>
                  </a:cubicBezTo>
                  <a:lnTo>
                    <a:pt x="5191607" y="2979745"/>
                  </a:lnTo>
                  <a:cubicBezTo>
                    <a:pt x="5191607" y="2986172"/>
                    <a:pt x="5189054" y="2992336"/>
                    <a:pt x="5184509" y="2996880"/>
                  </a:cubicBezTo>
                  <a:cubicBezTo>
                    <a:pt x="5179965" y="3001425"/>
                    <a:pt x="5173801" y="3003978"/>
                    <a:pt x="5167374" y="3003978"/>
                  </a:cubicBezTo>
                  <a:lnTo>
                    <a:pt x="24233" y="3003978"/>
                  </a:lnTo>
                  <a:cubicBezTo>
                    <a:pt x="17806" y="3003978"/>
                    <a:pt x="11642" y="3001425"/>
                    <a:pt x="7098" y="2996880"/>
                  </a:cubicBezTo>
                  <a:cubicBezTo>
                    <a:pt x="2553" y="2992336"/>
                    <a:pt x="0" y="2986172"/>
                    <a:pt x="0" y="2979745"/>
                  </a:cubicBezTo>
                  <a:lnTo>
                    <a:pt x="0" y="24233"/>
                  </a:lnTo>
                  <a:cubicBezTo>
                    <a:pt x="0" y="17806"/>
                    <a:pt x="2553" y="11642"/>
                    <a:pt x="7098" y="7098"/>
                  </a:cubicBezTo>
                  <a:cubicBezTo>
                    <a:pt x="11642" y="2553"/>
                    <a:pt x="17806" y="0"/>
                    <a:pt x="2423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191607" cy="3051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926310" y="7580412"/>
            <a:ext cx="1455032" cy="1322756"/>
          </a:xfrm>
          <a:custGeom>
            <a:avLst/>
            <a:gdLst/>
            <a:ahLst/>
            <a:cxnLst/>
            <a:rect r="r" b="b" t="t" l="l"/>
            <a:pathLst>
              <a:path h="1322756" w="1455032">
                <a:moveTo>
                  <a:pt x="0" y="0"/>
                </a:moveTo>
                <a:lnTo>
                  <a:pt x="1455032" y="0"/>
                </a:lnTo>
                <a:lnTo>
                  <a:pt x="1455032" y="1322756"/>
                </a:lnTo>
                <a:lnTo>
                  <a:pt x="0" y="13227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26310" y="5609754"/>
            <a:ext cx="1370583" cy="1094358"/>
          </a:xfrm>
          <a:custGeom>
            <a:avLst/>
            <a:gdLst/>
            <a:ahLst/>
            <a:cxnLst/>
            <a:rect r="r" b="b" t="t" l="l"/>
            <a:pathLst>
              <a:path h="1094358" w="1370583">
                <a:moveTo>
                  <a:pt x="0" y="0"/>
                </a:moveTo>
                <a:lnTo>
                  <a:pt x="1370583" y="0"/>
                </a:lnTo>
                <a:lnTo>
                  <a:pt x="1370583" y="1094358"/>
                </a:lnTo>
                <a:lnTo>
                  <a:pt x="0" y="10943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63098" y="1122389"/>
            <a:ext cx="1421824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DID YOU KNOW ??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63098" y="2732072"/>
            <a:ext cx="14663766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Most natural datasets, the number 1 appears as the first digit six times more often than the number 9? Today we'll explore this fascinating mathematical pattern in Spanish city populations.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88223" y="6875446"/>
            <a:ext cx="6875086" cy="180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6"/>
              </a:lnSpc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Ipython</a:t>
            </a: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 Notebook 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Vamshi Krishna Pendyala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Sravanth Varri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17045" y="6777165"/>
            <a:ext cx="6875086" cy="180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6"/>
              </a:lnSpc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Presentation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Uday Kumar Choudhary</a:t>
            </a:r>
          </a:p>
          <a:p>
            <a:pPr algn="just" marL="749002" indent="-374501" lvl="1">
              <a:lnSpc>
                <a:spcPts val="4856"/>
              </a:lnSpc>
              <a:buFont typeface="Arial"/>
              <a:buChar char="•"/>
            </a:pPr>
            <a:r>
              <a:rPr lang="en-US" sz="346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 Sai Praneeth Sharma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63098" y="5216827"/>
            <a:ext cx="13666036" cy="86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TEAM CONTRIBUTION 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78818" y="461080"/>
            <a:ext cx="17223935" cy="9524483"/>
            <a:chOff x="0" y="0"/>
            <a:chExt cx="5597784" cy="30954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97784" cy="3095460"/>
            </a:xfrm>
            <a:custGeom>
              <a:avLst/>
              <a:gdLst/>
              <a:ahLst/>
              <a:cxnLst/>
              <a:rect r="r" b="b" t="t" l="l"/>
              <a:pathLst>
                <a:path h="3095460" w="5597784">
                  <a:moveTo>
                    <a:pt x="22474" y="0"/>
                  </a:moveTo>
                  <a:lnTo>
                    <a:pt x="5575309" y="0"/>
                  </a:lnTo>
                  <a:cubicBezTo>
                    <a:pt x="5587721" y="0"/>
                    <a:pt x="5597784" y="10062"/>
                    <a:pt x="5597784" y="22474"/>
                  </a:cubicBezTo>
                  <a:lnTo>
                    <a:pt x="5597784" y="3072985"/>
                  </a:lnTo>
                  <a:cubicBezTo>
                    <a:pt x="5597784" y="3085397"/>
                    <a:pt x="5587721" y="3095460"/>
                    <a:pt x="5575309" y="3095460"/>
                  </a:cubicBezTo>
                  <a:lnTo>
                    <a:pt x="22474" y="3095460"/>
                  </a:lnTo>
                  <a:cubicBezTo>
                    <a:pt x="10062" y="3095460"/>
                    <a:pt x="0" y="3085397"/>
                    <a:pt x="0" y="3072985"/>
                  </a:cubicBezTo>
                  <a:lnTo>
                    <a:pt x="0" y="22474"/>
                  </a:lnTo>
                  <a:cubicBezTo>
                    <a:pt x="0" y="10062"/>
                    <a:pt x="10062" y="0"/>
                    <a:pt x="2247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597784" cy="3152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21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557344" y="1068603"/>
            <a:ext cx="13898748" cy="284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WHAT IS BENFORD'S LAW? </a:t>
            </a:r>
          </a:p>
          <a:p>
            <a:pPr algn="ctr">
              <a:lnSpc>
                <a:spcPts val="8260"/>
              </a:lnSpc>
            </a:pPr>
          </a:p>
          <a:p>
            <a:pPr algn="ctr">
              <a:lnSpc>
                <a:spcPts val="826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1730042" y="5725810"/>
            <a:ext cx="13898748" cy="237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WHAT IS BENFORD'S LAW? 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85140" y="2338602"/>
            <a:ext cx="15786925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Mathematical phenomen</a:t>
            </a: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 where the first digits in many real-world numerical datasets follow a predictable pattern</a:t>
            </a:r>
          </a:p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digit "1" appears as the first digit about 30.1% of the time</a:t>
            </a:r>
          </a:p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Each subsequent digit (2-9) appears with decreasing frequency</a:t>
            </a:r>
          </a:p>
          <a:p>
            <a:pPr algn="l" marL="690877" indent="-345439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digit "9" appears only about 4.6% of the time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85140" y="6887860"/>
            <a:ext cx="1629333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Acts as a "natural fingerprint" for authentic data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Deviations can signal p</a:t>
            </a: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otential data manipulation or anomalies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Applied in fraud detection, data verification, and quality control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Provides insights into the natural growth patterns of cities and populations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2161" y="585118"/>
            <a:ext cx="16943679" cy="9116506"/>
            <a:chOff x="0" y="0"/>
            <a:chExt cx="5506700" cy="29628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06700" cy="2962867"/>
            </a:xfrm>
            <a:custGeom>
              <a:avLst/>
              <a:gdLst/>
              <a:ahLst/>
              <a:cxnLst/>
              <a:rect r="r" b="b" t="t" l="l"/>
              <a:pathLst>
                <a:path h="2962867" w="5506700">
                  <a:moveTo>
                    <a:pt x="22846" y="0"/>
                  </a:moveTo>
                  <a:lnTo>
                    <a:pt x="5483854" y="0"/>
                  </a:lnTo>
                  <a:cubicBezTo>
                    <a:pt x="5489913" y="0"/>
                    <a:pt x="5495724" y="2407"/>
                    <a:pt x="5500009" y="6691"/>
                  </a:cubicBezTo>
                  <a:cubicBezTo>
                    <a:pt x="5504293" y="10976"/>
                    <a:pt x="5506700" y="16787"/>
                    <a:pt x="5506700" y="22846"/>
                  </a:cubicBezTo>
                  <a:lnTo>
                    <a:pt x="5506700" y="2940021"/>
                  </a:lnTo>
                  <a:cubicBezTo>
                    <a:pt x="5506700" y="2952639"/>
                    <a:pt x="5496472" y="2962867"/>
                    <a:pt x="5483854" y="2962867"/>
                  </a:cubicBezTo>
                  <a:lnTo>
                    <a:pt x="22846" y="2962867"/>
                  </a:lnTo>
                  <a:cubicBezTo>
                    <a:pt x="16787" y="2962867"/>
                    <a:pt x="10976" y="2960460"/>
                    <a:pt x="6691" y="2956176"/>
                  </a:cubicBezTo>
                  <a:cubicBezTo>
                    <a:pt x="2407" y="2951891"/>
                    <a:pt x="0" y="2946080"/>
                    <a:pt x="0" y="2940021"/>
                  </a:cubicBezTo>
                  <a:lnTo>
                    <a:pt x="0" y="22846"/>
                  </a:lnTo>
                  <a:cubicBezTo>
                    <a:pt x="0" y="10229"/>
                    <a:pt x="10229" y="0"/>
                    <a:pt x="2284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06700" cy="3010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406280"/>
            <a:ext cx="13584494" cy="685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9"/>
              </a:lnSpc>
            </a:pPr>
            <a:r>
              <a:rPr lang="en-US" sz="3235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Dataset Specifications: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Comprehensive collection of 250+ Spanish cities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Includes geographic coordinates (latitude/longitude)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Administrative information (capital status, region)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Two distinct population measurements</a:t>
            </a:r>
          </a:p>
          <a:p>
            <a:pPr algn="l">
              <a:lnSpc>
                <a:spcPts val="4529"/>
              </a:lnSpc>
            </a:pPr>
            <a:r>
              <a:rPr lang="en-US" sz="3235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Population Metrics Explained: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Population: Total metropolitan area population (including suburbs)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Population_proper: City limits population (administrative boundaries)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Range from major metropolises (Madrid: 6.2M) to small towns (under 2,000)</a:t>
            </a:r>
          </a:p>
          <a:p>
            <a:pPr algn="l" marL="698531" indent="-349266" lvl="1">
              <a:lnSpc>
                <a:spcPts val="4529"/>
              </a:lnSpc>
              <a:buAutoNum type="arabicPeriod" startAt="1"/>
            </a:pPr>
            <a:r>
              <a:rPr lang="en-US" sz="323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Diverse geographic distribution across 17 autonomous communities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6117" y="904875"/>
            <a:ext cx="13666036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DATASET : SPANISH CITIES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4404560" y="5143371"/>
            <a:ext cx="3883440" cy="5143629"/>
          </a:xfrm>
          <a:custGeom>
            <a:avLst/>
            <a:gdLst/>
            <a:ahLst/>
            <a:cxnLst/>
            <a:rect r="r" b="b" t="t" l="l"/>
            <a:pathLst>
              <a:path h="5143629" w="3883440">
                <a:moveTo>
                  <a:pt x="3883440" y="0"/>
                </a:moveTo>
                <a:lnTo>
                  <a:pt x="0" y="0"/>
                </a:lnTo>
                <a:lnTo>
                  <a:pt x="0" y="5143629"/>
                </a:lnTo>
                <a:lnTo>
                  <a:pt x="3883440" y="5143629"/>
                </a:lnTo>
                <a:lnTo>
                  <a:pt x="388344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47932" y="452082"/>
            <a:ext cx="17392135" cy="9382578"/>
            <a:chOff x="0" y="0"/>
            <a:chExt cx="5652449" cy="3049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52449" cy="3049340"/>
            </a:xfrm>
            <a:custGeom>
              <a:avLst/>
              <a:gdLst/>
              <a:ahLst/>
              <a:cxnLst/>
              <a:rect r="r" b="b" t="t" l="l"/>
              <a:pathLst>
                <a:path h="3049340" w="5652449">
                  <a:moveTo>
                    <a:pt x="22257" y="0"/>
                  </a:moveTo>
                  <a:lnTo>
                    <a:pt x="5630192" y="0"/>
                  </a:lnTo>
                  <a:cubicBezTo>
                    <a:pt x="5636095" y="0"/>
                    <a:pt x="5641756" y="2345"/>
                    <a:pt x="5645930" y="6519"/>
                  </a:cubicBezTo>
                  <a:cubicBezTo>
                    <a:pt x="5650104" y="10693"/>
                    <a:pt x="5652449" y="16354"/>
                    <a:pt x="5652449" y="22257"/>
                  </a:cubicBezTo>
                  <a:lnTo>
                    <a:pt x="5652449" y="3027083"/>
                  </a:lnTo>
                  <a:cubicBezTo>
                    <a:pt x="5652449" y="3032986"/>
                    <a:pt x="5650104" y="3038647"/>
                    <a:pt x="5645930" y="3042821"/>
                  </a:cubicBezTo>
                  <a:cubicBezTo>
                    <a:pt x="5641756" y="3046995"/>
                    <a:pt x="5636095" y="3049340"/>
                    <a:pt x="5630192" y="3049340"/>
                  </a:cubicBezTo>
                  <a:lnTo>
                    <a:pt x="22257" y="3049340"/>
                  </a:lnTo>
                  <a:cubicBezTo>
                    <a:pt x="16354" y="3049340"/>
                    <a:pt x="10693" y="3046995"/>
                    <a:pt x="6519" y="3042821"/>
                  </a:cubicBezTo>
                  <a:cubicBezTo>
                    <a:pt x="2345" y="3038647"/>
                    <a:pt x="0" y="3032986"/>
                    <a:pt x="0" y="3027083"/>
                  </a:cubicBezTo>
                  <a:lnTo>
                    <a:pt x="0" y="22257"/>
                  </a:lnTo>
                  <a:cubicBezTo>
                    <a:pt x="0" y="16354"/>
                    <a:pt x="2345" y="10693"/>
                    <a:pt x="6519" y="6519"/>
                  </a:cubicBezTo>
                  <a:cubicBezTo>
                    <a:pt x="10693" y="2345"/>
                    <a:pt x="16354" y="0"/>
                    <a:pt x="222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52449" cy="3096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886925" y="3116927"/>
            <a:ext cx="7547725" cy="5264464"/>
          </a:xfrm>
          <a:custGeom>
            <a:avLst/>
            <a:gdLst/>
            <a:ahLst/>
            <a:cxnLst/>
            <a:rect r="r" b="b" t="t" l="l"/>
            <a:pathLst>
              <a:path h="5264464" w="7547725">
                <a:moveTo>
                  <a:pt x="0" y="0"/>
                </a:moveTo>
                <a:lnTo>
                  <a:pt x="7547725" y="0"/>
                </a:lnTo>
                <a:lnTo>
                  <a:pt x="7547725" y="5264463"/>
                </a:lnTo>
                <a:lnTo>
                  <a:pt x="0" y="5264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0678" y="2426827"/>
            <a:ext cx="9057308" cy="6644662"/>
          </a:xfrm>
          <a:custGeom>
            <a:avLst/>
            <a:gdLst/>
            <a:ahLst/>
            <a:cxnLst/>
            <a:rect r="r" b="b" t="t" l="l"/>
            <a:pathLst>
              <a:path h="6644662" w="9057308">
                <a:moveTo>
                  <a:pt x="0" y="0"/>
                </a:moveTo>
                <a:lnTo>
                  <a:pt x="9057308" y="0"/>
                </a:lnTo>
                <a:lnTo>
                  <a:pt x="9057308" y="6644663"/>
                </a:lnTo>
                <a:lnTo>
                  <a:pt x="0" y="6644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23925"/>
            <a:ext cx="16616884" cy="92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RESULTS VISUALIZATION FOR GIVEN DATASET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47932" y="452082"/>
            <a:ext cx="17392135" cy="9382578"/>
            <a:chOff x="0" y="0"/>
            <a:chExt cx="5652449" cy="3049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52449" cy="3049340"/>
            </a:xfrm>
            <a:custGeom>
              <a:avLst/>
              <a:gdLst/>
              <a:ahLst/>
              <a:cxnLst/>
              <a:rect r="r" b="b" t="t" l="l"/>
              <a:pathLst>
                <a:path h="3049340" w="5652449">
                  <a:moveTo>
                    <a:pt x="22257" y="0"/>
                  </a:moveTo>
                  <a:lnTo>
                    <a:pt x="5630192" y="0"/>
                  </a:lnTo>
                  <a:cubicBezTo>
                    <a:pt x="5636095" y="0"/>
                    <a:pt x="5641756" y="2345"/>
                    <a:pt x="5645930" y="6519"/>
                  </a:cubicBezTo>
                  <a:cubicBezTo>
                    <a:pt x="5650104" y="10693"/>
                    <a:pt x="5652449" y="16354"/>
                    <a:pt x="5652449" y="22257"/>
                  </a:cubicBezTo>
                  <a:lnTo>
                    <a:pt x="5652449" y="3027083"/>
                  </a:lnTo>
                  <a:cubicBezTo>
                    <a:pt x="5652449" y="3032986"/>
                    <a:pt x="5650104" y="3038647"/>
                    <a:pt x="5645930" y="3042821"/>
                  </a:cubicBezTo>
                  <a:cubicBezTo>
                    <a:pt x="5641756" y="3046995"/>
                    <a:pt x="5636095" y="3049340"/>
                    <a:pt x="5630192" y="3049340"/>
                  </a:cubicBezTo>
                  <a:lnTo>
                    <a:pt x="22257" y="3049340"/>
                  </a:lnTo>
                  <a:cubicBezTo>
                    <a:pt x="16354" y="3049340"/>
                    <a:pt x="10693" y="3046995"/>
                    <a:pt x="6519" y="3042821"/>
                  </a:cubicBezTo>
                  <a:cubicBezTo>
                    <a:pt x="2345" y="3038647"/>
                    <a:pt x="0" y="3032986"/>
                    <a:pt x="0" y="3027083"/>
                  </a:cubicBezTo>
                  <a:lnTo>
                    <a:pt x="0" y="22257"/>
                  </a:lnTo>
                  <a:cubicBezTo>
                    <a:pt x="0" y="16354"/>
                    <a:pt x="2345" y="10693"/>
                    <a:pt x="6519" y="6519"/>
                  </a:cubicBezTo>
                  <a:cubicBezTo>
                    <a:pt x="10693" y="2345"/>
                    <a:pt x="16354" y="0"/>
                    <a:pt x="2225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52449" cy="3096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274893" y="1991077"/>
            <a:ext cx="11576959" cy="7695388"/>
          </a:xfrm>
          <a:custGeom>
            <a:avLst/>
            <a:gdLst/>
            <a:ahLst/>
            <a:cxnLst/>
            <a:rect r="r" b="b" t="t" l="l"/>
            <a:pathLst>
              <a:path h="7695388" w="11576959">
                <a:moveTo>
                  <a:pt x="0" y="0"/>
                </a:moveTo>
                <a:lnTo>
                  <a:pt x="11576959" y="0"/>
                </a:lnTo>
                <a:lnTo>
                  <a:pt x="11576959" y="7695389"/>
                </a:lnTo>
                <a:lnTo>
                  <a:pt x="0" y="7695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" r="0" b="-1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8316" y="923925"/>
            <a:ext cx="16811368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RESULTS VISUALIZATION FOR GIVEN 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5866" y="387842"/>
            <a:ext cx="17776268" cy="9511058"/>
            <a:chOff x="0" y="0"/>
            <a:chExt cx="5777292" cy="30910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77292" cy="3091096"/>
            </a:xfrm>
            <a:custGeom>
              <a:avLst/>
              <a:gdLst/>
              <a:ahLst/>
              <a:cxnLst/>
              <a:rect r="r" b="b" t="t" l="l"/>
              <a:pathLst>
                <a:path h="3091096" w="5777292">
                  <a:moveTo>
                    <a:pt x="21776" y="0"/>
                  </a:moveTo>
                  <a:lnTo>
                    <a:pt x="5755517" y="0"/>
                  </a:lnTo>
                  <a:cubicBezTo>
                    <a:pt x="5761292" y="0"/>
                    <a:pt x="5766831" y="2294"/>
                    <a:pt x="5770914" y="6378"/>
                  </a:cubicBezTo>
                  <a:cubicBezTo>
                    <a:pt x="5774998" y="10462"/>
                    <a:pt x="5777292" y="16001"/>
                    <a:pt x="5777292" y="21776"/>
                  </a:cubicBezTo>
                  <a:lnTo>
                    <a:pt x="5777292" y="3069320"/>
                  </a:lnTo>
                  <a:cubicBezTo>
                    <a:pt x="5777292" y="3075096"/>
                    <a:pt x="5774998" y="3080635"/>
                    <a:pt x="5770914" y="3084718"/>
                  </a:cubicBezTo>
                  <a:cubicBezTo>
                    <a:pt x="5766831" y="3088802"/>
                    <a:pt x="5761292" y="3091096"/>
                    <a:pt x="5755517" y="3091096"/>
                  </a:cubicBezTo>
                  <a:lnTo>
                    <a:pt x="21776" y="3091096"/>
                  </a:lnTo>
                  <a:cubicBezTo>
                    <a:pt x="16001" y="3091096"/>
                    <a:pt x="10462" y="3088802"/>
                    <a:pt x="6378" y="3084718"/>
                  </a:cubicBezTo>
                  <a:cubicBezTo>
                    <a:pt x="2294" y="3080635"/>
                    <a:pt x="0" y="3075096"/>
                    <a:pt x="0" y="3069320"/>
                  </a:cubicBezTo>
                  <a:lnTo>
                    <a:pt x="0" y="21776"/>
                  </a:lnTo>
                  <a:cubicBezTo>
                    <a:pt x="0" y="16001"/>
                    <a:pt x="2294" y="10462"/>
                    <a:pt x="6378" y="6378"/>
                  </a:cubicBezTo>
                  <a:cubicBezTo>
                    <a:pt x="10462" y="2294"/>
                    <a:pt x="16001" y="0"/>
                    <a:pt x="2177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77292" cy="3138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11732" y="2207518"/>
            <a:ext cx="16491129" cy="807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Missing Capital Data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The 'capital' column initially had 245 missing values. These were imputed using the mode (most frequent value, which is 'admin').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Benford's Law Analysis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A Chi-squared test comparing the observed first-digit frequencies of the 'population' data against the expected frequencies based on Benford's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Law res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ul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ted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p-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alu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0.999999986. This indicates that the pop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 da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does no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signif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cantly de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iat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from Benford's Law.</a:t>
            </a:r>
          </a:p>
          <a:p>
            <a:pPr algn="l">
              <a:lnSpc>
                <a:spcPts val="4899"/>
              </a:lnSpc>
            </a:pP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 significant deviations from Benford's Law were found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The analysis did not reveal 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y digi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 w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 devi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ati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ons greater than 0.01 from th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expected frequencies based on Benford's Law, f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 supporting the conclusion of no signific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at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anomal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ie</a:t>
            </a: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s.</a:t>
            </a:r>
          </a:p>
          <a:p>
            <a:pPr algn="l">
              <a:lnSpc>
                <a:spcPts val="53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10982" y="773508"/>
            <a:ext cx="13666036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ANALYSIS KEY FINDINGS</a:t>
            </a:r>
          </a:p>
          <a:p>
            <a:pPr algn="ctr">
              <a:lnSpc>
                <a:spcPts val="91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5631315" y="5898827"/>
            <a:ext cx="3313265" cy="4388431"/>
          </a:xfrm>
          <a:custGeom>
            <a:avLst/>
            <a:gdLst/>
            <a:ahLst/>
            <a:cxnLst/>
            <a:rect r="r" b="b" t="t" l="l"/>
            <a:pathLst>
              <a:path h="4388431" w="3313265">
                <a:moveTo>
                  <a:pt x="3313265" y="0"/>
                </a:moveTo>
                <a:lnTo>
                  <a:pt x="0" y="0"/>
                </a:lnTo>
                <a:lnTo>
                  <a:pt x="0" y="4388431"/>
                </a:lnTo>
                <a:lnTo>
                  <a:pt x="3313265" y="4388431"/>
                </a:lnTo>
                <a:lnTo>
                  <a:pt x="33132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90969" y="714360"/>
            <a:ext cx="16962501" cy="8661234"/>
            <a:chOff x="0" y="0"/>
            <a:chExt cx="5512818" cy="28149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12818" cy="2814904"/>
            </a:xfrm>
            <a:custGeom>
              <a:avLst/>
              <a:gdLst/>
              <a:ahLst/>
              <a:cxnLst/>
              <a:rect r="r" b="b" t="t" l="l"/>
              <a:pathLst>
                <a:path h="2814904" w="5512818">
                  <a:moveTo>
                    <a:pt x="22821" y="0"/>
                  </a:moveTo>
                  <a:lnTo>
                    <a:pt x="5489997" y="0"/>
                  </a:lnTo>
                  <a:cubicBezTo>
                    <a:pt x="5496049" y="0"/>
                    <a:pt x="5501854" y="2404"/>
                    <a:pt x="5506134" y="6684"/>
                  </a:cubicBezTo>
                  <a:cubicBezTo>
                    <a:pt x="5510413" y="10964"/>
                    <a:pt x="5512818" y="16768"/>
                    <a:pt x="5512818" y="22821"/>
                  </a:cubicBezTo>
                  <a:lnTo>
                    <a:pt x="5512818" y="2792083"/>
                  </a:lnTo>
                  <a:cubicBezTo>
                    <a:pt x="5512818" y="2798135"/>
                    <a:pt x="5510413" y="2803940"/>
                    <a:pt x="5506134" y="2808219"/>
                  </a:cubicBezTo>
                  <a:cubicBezTo>
                    <a:pt x="5501854" y="2812499"/>
                    <a:pt x="5496049" y="2814904"/>
                    <a:pt x="5489997" y="2814904"/>
                  </a:cubicBezTo>
                  <a:lnTo>
                    <a:pt x="22821" y="2814904"/>
                  </a:lnTo>
                  <a:cubicBezTo>
                    <a:pt x="10217" y="2814904"/>
                    <a:pt x="0" y="2804686"/>
                    <a:pt x="0" y="2792083"/>
                  </a:cubicBezTo>
                  <a:lnTo>
                    <a:pt x="0" y="22821"/>
                  </a:lnTo>
                  <a:cubicBezTo>
                    <a:pt x="0" y="16768"/>
                    <a:pt x="2404" y="10964"/>
                    <a:pt x="6684" y="6684"/>
                  </a:cubicBezTo>
                  <a:cubicBezTo>
                    <a:pt x="10964" y="2404"/>
                    <a:pt x="16768" y="0"/>
                    <a:pt x="2282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12818" cy="2862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94626" y="1086893"/>
            <a:ext cx="13898748" cy="2474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BENFORD'S LAW ANALYSIS:</a:t>
            </a:r>
          </a:p>
          <a:p>
            <a:pPr algn="ctr">
              <a:lnSpc>
                <a:spcPts val="5880"/>
              </a:lnSpc>
            </a:pP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85140" y="2361383"/>
            <a:ext cx="15974160" cy="701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analysis aimed to determine if the 'population' data in the Spain cities dataset follows Benford's Law, which describes the expected distribution of first digits in naturally occurring datasets.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Chi-squared test, used to compare the observed and expected frequencies of first digits, resulted in a high p-value (0.9999999752236586).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high p-value indicates that the deviations from Benford's Law for the population data are not statistically significant.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There is </a:t>
            </a:r>
            <a:r>
              <a:rPr lang="en-US" b="true" sz="35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no</a:t>
            </a:r>
            <a:r>
              <a:rPr lang="en-US" sz="35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strong evidence of data anomalies or manipulations based on Benford's Law analysis for this specific dataset.</a:t>
            </a: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95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807" y="-309859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49053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8668" y="-309601"/>
            <a:ext cx="7868385" cy="10906460"/>
          </a:xfrm>
          <a:custGeom>
            <a:avLst/>
            <a:gdLst/>
            <a:ahLst/>
            <a:cxnLst/>
            <a:rect r="r" b="b" t="t" l="l"/>
            <a:pathLst>
              <a:path h="10906460" w="7868385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25" r="-10116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1732" y="465828"/>
            <a:ext cx="15033398" cy="9355602"/>
            <a:chOff x="0" y="0"/>
            <a:chExt cx="4885858" cy="30405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85858" cy="3040573"/>
            </a:xfrm>
            <a:custGeom>
              <a:avLst/>
              <a:gdLst/>
              <a:ahLst/>
              <a:cxnLst/>
              <a:rect r="r" b="b" t="t" l="l"/>
              <a:pathLst>
                <a:path h="3040573" w="4885858">
                  <a:moveTo>
                    <a:pt x="25749" y="0"/>
                  </a:moveTo>
                  <a:lnTo>
                    <a:pt x="4860109" y="0"/>
                  </a:lnTo>
                  <a:cubicBezTo>
                    <a:pt x="4874330" y="0"/>
                    <a:pt x="4885858" y="11528"/>
                    <a:pt x="4885858" y="25749"/>
                  </a:cubicBezTo>
                  <a:lnTo>
                    <a:pt x="4885858" y="3014824"/>
                  </a:lnTo>
                  <a:cubicBezTo>
                    <a:pt x="4885858" y="3029045"/>
                    <a:pt x="4874330" y="3040573"/>
                    <a:pt x="4860109" y="3040573"/>
                  </a:cubicBezTo>
                  <a:lnTo>
                    <a:pt x="25749" y="3040573"/>
                  </a:lnTo>
                  <a:cubicBezTo>
                    <a:pt x="11528" y="3040573"/>
                    <a:pt x="0" y="3029045"/>
                    <a:pt x="0" y="3014824"/>
                  </a:cubicBezTo>
                  <a:lnTo>
                    <a:pt x="0" y="25749"/>
                  </a:lnTo>
                  <a:cubicBezTo>
                    <a:pt x="0" y="11528"/>
                    <a:pt x="11528" y="0"/>
                    <a:pt x="257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85858" cy="3088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776038" y="4085547"/>
            <a:ext cx="5150029" cy="6699225"/>
          </a:xfrm>
          <a:custGeom>
            <a:avLst/>
            <a:gdLst/>
            <a:ahLst/>
            <a:cxnLst/>
            <a:rect r="r" b="b" t="t" l="l"/>
            <a:pathLst>
              <a:path h="6699225" w="5150029">
                <a:moveTo>
                  <a:pt x="0" y="0"/>
                </a:moveTo>
                <a:lnTo>
                  <a:pt x="5150030" y="0"/>
                </a:lnTo>
                <a:lnTo>
                  <a:pt x="5150030" y="6699225"/>
                </a:lnTo>
                <a:lnTo>
                  <a:pt x="0" y="6699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732" y="2100941"/>
            <a:ext cx="13233989" cy="803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population data in the Spain cities dataset appears to be consistent with what would be expected by random chance, according to Benford's Law.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This suggests that the data is likely authentic and not subject to significant manipulation or fabrication related to population figures.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However, further data quality checks might be necessary to ensure overall data integrity, including examining other numeric features for outliers or inconsistencies.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Exploring other features in the dataset (e.g., latitude, longitude) could reveal additional patterns or insights about the distribution of cities in Spain.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192235" y="783033"/>
            <a:ext cx="1051497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OVERALL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DAGmfFre78A</dc:identifier>
  <dcterms:modified xsi:type="dcterms:W3CDTF">2011-08-01T06:04:30Z</dcterms:modified>
  <cp:revision>1</cp:revision>
  <dc:title>Data Collection &amp; Analysis Educational Presentation in Pink and Blue Lined Style</dc:title>
</cp:coreProperties>
</file>