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4" r:id="rId5"/>
    <p:sldId id="265" r:id="rId6"/>
    <p:sldId id="266" r:id="rId7"/>
    <p:sldId id="267" r:id="rId8"/>
    <p:sldId id="262" r:id="rId9"/>
    <p:sldId id="261" r:id="rId10"/>
    <p:sldId id="269" r:id="rId11"/>
    <p:sldId id="270" r:id="rId12"/>
    <p:sldId id="26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22246b2b6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22246b2b6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22246b2b6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22246b2b6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2514600"/>
            <a:ext cx="8686800" cy="20574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895600" y="4572000"/>
            <a:ext cx="2895600" cy="570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4572000"/>
            <a:ext cx="2895600" cy="570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791200" y="4572000"/>
            <a:ext cx="2895600" cy="57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2514600" y="4057650"/>
            <a:ext cx="60198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2514600" y="28575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" name="Google Shape;22;p2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76200" y="2514600"/>
            <a:ext cx="2057400" cy="14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/>
        </p:nvSpPr>
        <p:spPr>
          <a:xfrm>
            <a:off x="-76200" y="3943350"/>
            <a:ext cx="220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</a:pPr>
            <a:r>
              <a:rPr lang="en" sz="2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"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24" name="Google Shape;24;p2"/>
          <p:cNvSpPr txBox="1"/>
          <p:nvPr/>
        </p:nvSpPr>
        <p:spPr>
          <a:xfrm>
            <a:off x="152400" y="4249951"/>
            <a:ext cx="19050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276600" y="48577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 type="fourObj">
  <p:cSld name="FOUR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762000" y="171450"/>
            <a:ext cx="77169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381000" y="1085850"/>
            <a:ext cx="41529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2"/>
          </p:nvPr>
        </p:nvSpPr>
        <p:spPr>
          <a:xfrm>
            <a:off x="4686300" y="1085850"/>
            <a:ext cx="41529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3"/>
          </p:nvPr>
        </p:nvSpPr>
        <p:spPr>
          <a:xfrm>
            <a:off x="381000" y="3057525"/>
            <a:ext cx="41529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4"/>
          </p:nvPr>
        </p:nvSpPr>
        <p:spPr>
          <a:xfrm>
            <a:off x="4686300" y="3057525"/>
            <a:ext cx="41529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276600" y="48577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" descr="\\Server\D\jyoti\FI023_BITS_v1\styleguide img\IMG_5627_b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/>
          <p:nvPr/>
        </p:nvSpPr>
        <p:spPr>
          <a:xfrm>
            <a:off x="0" y="3211637"/>
            <a:ext cx="9144000" cy="193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BAC1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3" descr="Picture 7.png"/>
          <p:cNvPicPr preferRelativeResize="0"/>
          <p:nvPr/>
        </p:nvPicPr>
        <p:blipFill rotWithShape="1">
          <a:blip r:embed="rId3">
            <a:alphaModFix/>
          </a:blip>
          <a:srcRect l="1923" b="5335"/>
          <a:stretch/>
        </p:blipFill>
        <p:spPr>
          <a:xfrm>
            <a:off x="6629400" y="-1"/>
            <a:ext cx="2193193" cy="51952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304800" y="3486150"/>
            <a:ext cx="84582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2882900" y="5081588"/>
            <a:ext cx="2895600" cy="570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-12700" y="5081588"/>
            <a:ext cx="2895600" cy="570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5778500" y="5081588"/>
            <a:ext cx="2895600" cy="57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6858000" y="571500"/>
            <a:ext cx="220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</a:pPr>
            <a:r>
              <a:rPr lang="en" sz="2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"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086600" y="878101"/>
            <a:ext cx="19050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395536" y="205978"/>
            <a:ext cx="61206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159604" y="864349"/>
            <a:ext cx="8833800" cy="3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532440" y="4677984"/>
            <a:ext cx="6117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04800" y="112037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2514603" y="2857502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59604" y="113702"/>
            <a:ext cx="6526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81000" y="1085850"/>
            <a:ext cx="41529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686300" y="1085850"/>
            <a:ext cx="41529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276600" y="48577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59604" y="113702"/>
            <a:ext cx="6526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276600" y="48577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762000" y="171450"/>
            <a:ext cx="77169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81000" y="1085850"/>
            <a:ext cx="41529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686300" y="1085850"/>
            <a:ext cx="41529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86300" y="3057525"/>
            <a:ext cx="41529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276600" y="48577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762000" y="171450"/>
            <a:ext cx="77169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381000" y="1085850"/>
            <a:ext cx="41529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4686300" y="1085850"/>
            <a:ext cx="4152900" cy="3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276600" y="48577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246615" y="27940"/>
            <a:ext cx="670500" cy="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9604" y="864349"/>
            <a:ext cx="8833800" cy="3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59604" y="113702"/>
            <a:ext cx="6526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-12" y="5089466"/>
            <a:ext cx="9143919" cy="54121"/>
            <a:chOff x="1998227" y="6500996"/>
            <a:chExt cx="7153187" cy="46500"/>
          </a:xfrm>
        </p:grpSpPr>
        <p:sp>
          <p:nvSpPr>
            <p:cNvPr id="10" name="Google Shape;10;p1"/>
            <p:cNvSpPr/>
            <p:nvPr/>
          </p:nvSpPr>
          <p:spPr>
            <a:xfrm>
              <a:off x="4408551" y="6500996"/>
              <a:ext cx="2376000" cy="465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3125" tIns="46550" rIns="93125" bIns="46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1998227" y="6500996"/>
              <a:ext cx="2410200" cy="465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3125" tIns="46550" rIns="93125" bIns="46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6775414" y="6500996"/>
              <a:ext cx="2376000" cy="465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3125" tIns="46550" rIns="93125" bIns="465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" name="Google Shape;13;p1" descr="BITS_university_logo_whitevert.png"/>
          <p:cNvPicPr preferRelativeResize="0"/>
          <p:nvPr/>
        </p:nvPicPr>
        <p:blipFill rotWithShape="1">
          <a:blip r:embed="rId13">
            <a:alphaModFix/>
          </a:blip>
          <a:srcRect t="2" b="28592"/>
          <a:stretch/>
        </p:blipFill>
        <p:spPr>
          <a:xfrm>
            <a:off x="8138322" y="17284"/>
            <a:ext cx="939004" cy="67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8095553" y="631313"/>
            <a:ext cx="1024500" cy="1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2514600" y="4057650"/>
            <a:ext cx="60198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 </a:t>
            </a:r>
            <a:r>
              <a:rPr lang="en-IN" dirty="0" err="1"/>
              <a:t>Dr.</a:t>
            </a:r>
            <a:r>
              <a:rPr lang="en-IN" dirty="0"/>
              <a:t> Navneet Goyal, Department of Computer Science and Information Systems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2514600" y="2571750"/>
            <a:ext cx="60198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Machine Translation of Sanskrit Texts into English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309F-EB6F-47C5-98D1-3C09C482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Required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C4A57-0AFF-4A4D-9276-1C9610834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The following slide discusses the types of hardware required.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The hardware used in one of the papers, analysing CBMT is quoted in the following statements.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571500" indent="-342900">
              <a:buFont typeface="+mj-lt"/>
              <a:buAutoNum type="arabicPeriod"/>
            </a:pPr>
            <a:r>
              <a:rPr lang="en-IN" dirty="0" err="1"/>
              <a:t>Keras</a:t>
            </a:r>
            <a:r>
              <a:rPr lang="en-IN" dirty="0"/>
              <a:t> Sequential Model is used to process the data.</a:t>
            </a:r>
          </a:p>
          <a:p>
            <a:pPr marL="571500" indent="-342900">
              <a:buFont typeface="+mj-lt"/>
              <a:buAutoNum type="arabicPeriod"/>
            </a:pPr>
            <a:r>
              <a:rPr lang="en-IN" dirty="0"/>
              <a:t>The model was processed through highly configured core GPU with 32 GB RAM to achieve a high speed of approximately 2500 words per second.</a:t>
            </a:r>
          </a:p>
          <a:p>
            <a:pPr marL="571500" indent="-342900">
              <a:buFont typeface="+mj-lt"/>
              <a:buAutoNum type="arabicPeriod"/>
            </a:pPr>
            <a:r>
              <a:rPr lang="en-IN" dirty="0"/>
              <a:t>As per the article, the use of highly configured GPU along with NVIDIA </a:t>
            </a:r>
            <a:r>
              <a:rPr lang="en-IN" dirty="0" err="1"/>
              <a:t>Geforce</a:t>
            </a:r>
            <a:r>
              <a:rPr lang="en-IN" dirty="0"/>
              <a:t> GTX 980 GPU was preferred. </a:t>
            </a:r>
          </a:p>
        </p:txBody>
      </p:sp>
    </p:spTree>
    <p:extLst>
      <p:ext uri="{BB962C8B-B14F-4D97-AF65-F5344CB8AC3E}">
        <p14:creationId xmlns:p14="http://schemas.microsoft.com/office/powerpoint/2010/main" val="4218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BA99-1F2A-4795-98C8-C6713684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99619-2CD0-4365-88D6-CC4A63DD5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Not much papers are available translating Sanskrit into any language of common use.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The methods of translations used have been tested into other translations, for example English to Hindi Translations.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A huge dataset would be required to make an efficient mechanism which could translate Sanskrit texts into English or any Indian Devanagari Language.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Efficient and sophisticated </a:t>
            </a:r>
            <a:r>
              <a:rPr lang="en-IN" dirty="0" err="1"/>
              <a:t>hardwares</a:t>
            </a:r>
            <a:r>
              <a:rPr lang="en-IN" dirty="0"/>
              <a:t> and </a:t>
            </a:r>
            <a:r>
              <a:rPr lang="en-IN" dirty="0" err="1"/>
              <a:t>softwares</a:t>
            </a:r>
            <a:r>
              <a:rPr lang="en-IN" dirty="0"/>
              <a:t> should be used to translate.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Personal Opinion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Vedic texts are written by </a:t>
            </a:r>
            <a:r>
              <a:rPr lang="en-IN" dirty="0" err="1"/>
              <a:t>Srila</a:t>
            </a:r>
            <a:r>
              <a:rPr lang="en-IN" dirty="0"/>
              <a:t> Veda Vyasa, an advanced personality.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It is said that he has encapsulated immense knowledge in each verse, and each verse of Vedas can be sung in a different meter.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Before starting to translate Vedic texts, other texts should be used and tested.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I recommend using authentic texts for translations.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Some texts which should be considered while forming the corpus are mentioned below.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IN" dirty="0"/>
              <a:t>Bhagavad Gita As It Is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IN" dirty="0" err="1"/>
              <a:t>Srimad</a:t>
            </a:r>
            <a:r>
              <a:rPr lang="en-IN" dirty="0"/>
              <a:t> Bhagavatam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IN" dirty="0"/>
              <a:t>Sri </a:t>
            </a:r>
            <a:r>
              <a:rPr lang="en-IN" dirty="0" err="1"/>
              <a:t>Isopanisad</a:t>
            </a:r>
            <a:endParaRPr lang="en-IN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These texts have been translated by A.C. </a:t>
            </a:r>
            <a:r>
              <a:rPr lang="en-IN" dirty="0" err="1"/>
              <a:t>Bhaktivedanta</a:t>
            </a:r>
            <a:r>
              <a:rPr lang="en-IN" dirty="0"/>
              <a:t> Swami </a:t>
            </a:r>
            <a:r>
              <a:rPr lang="en-IN" dirty="0" err="1"/>
              <a:t>Prabhupada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010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F663-080F-4E01-A8C3-5CE7EF39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75" y="2347950"/>
            <a:ext cx="6526200" cy="447600"/>
          </a:xfrm>
        </p:spPr>
        <p:txBody>
          <a:bodyPr/>
          <a:lstStyle/>
          <a:p>
            <a:pPr algn="ctr"/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001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95536" y="205978"/>
            <a:ext cx="61206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Machine Translation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159604" y="864348"/>
            <a:ext cx="8833800" cy="4073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Transforming text from one language to another by using computer systems automatically or with little human intervention is called Machine Translation Systems (MTS).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Divergence among natural languages in a multilingual environment makes MT a difficult and challenging task.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MT approach used by Google, Amazon, Facebook, and Microsoft is Neural Machine Translation (NMT), which requires a large corpus and high computing systems.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1AFD9-C6AE-48CA-81F9-36AA732DABB8}"/>
              </a:ext>
            </a:extLst>
          </p:cNvPr>
          <p:cNvSpPr txBox="1"/>
          <p:nvPr/>
        </p:nvSpPr>
        <p:spPr>
          <a:xfrm>
            <a:off x="5841665" y="3116688"/>
            <a:ext cx="3142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common machine translator, translating texts from English to Hindi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3390C5-B882-4D6C-BB57-877A0E31F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4" y="2235908"/>
            <a:ext cx="5588403" cy="280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06B7-F06E-4C82-AD6A-B2179630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5" y="205978"/>
            <a:ext cx="7068347" cy="637500"/>
          </a:xfrm>
        </p:spPr>
        <p:txBody>
          <a:bodyPr/>
          <a:lstStyle/>
          <a:p>
            <a:r>
              <a:rPr lang="en-IN" dirty="0"/>
              <a:t>Approaches of Machine Translation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77C6C-5A07-4BF8-AA62-B3DCD6509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There are five main approaches of Machine Translation.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Direct Based Machine Translation (DBMT)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Rule Based Machine Translation (RBMT)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Knowledge Based Machine Translation (KBMT)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Corpus Based Machine Translation (CBMT)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Hybrid Based Machine Translation (HBMT)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93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28B0-D38C-4F2D-9AC5-C59E459B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05978"/>
            <a:ext cx="6488484" cy="637500"/>
          </a:xfrm>
        </p:spPr>
        <p:txBody>
          <a:bodyPr/>
          <a:lstStyle/>
          <a:p>
            <a:r>
              <a:rPr lang="en-IN" dirty="0"/>
              <a:t>Direct Based Machine Translation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9FEA4-A1B2-4552-AAB7-5717AC20C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procedure involves word by word translation with the help of a bilingual dictionary.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It is followed by syntactic rearrangement of the words.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There is no intermediate representation of codes.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process is only possible in the case for bilingual translation.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It requires little analysis of text and without parsing.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process is :-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Source Language text goes through morphological analysis and dictionary look up.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Then the text is re-ordered to produce the Target Language Text.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87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912F-2498-4783-945F-65D648A0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Based Machine Translation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E0CB4-D6D2-4EED-984E-6EC641614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intermediate representation of the code may be produced like parse tree.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It relies on rules of morphology, syntax, lexical selection and transfer, semantic analysis, and generation.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It is of two types – Transfer based Machine Translation (TBMT) and Interlingua Based Machine Translation (IBMT) </a:t>
            </a:r>
          </a:p>
          <a:p>
            <a:pPr marL="800100" lvl="1">
              <a:buFont typeface="+mj-lt"/>
              <a:buAutoNum type="arabicPeriod"/>
            </a:pPr>
            <a:r>
              <a:rPr lang="en-IN" dirty="0"/>
              <a:t>Interlingua Based Machine Translation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The method uses multiple Source Language Analysers.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They feed there data into a Neural Network, which eventually gives the target language.</a:t>
            </a:r>
          </a:p>
          <a:p>
            <a:pPr marL="800100" lvl="1">
              <a:buFont typeface="+mj-lt"/>
              <a:buAutoNum type="arabicPeriod"/>
            </a:pPr>
            <a:r>
              <a:rPr lang="en-IN" dirty="0"/>
              <a:t>Transfer Based Machine Translation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Firstly Semantic and Syntactic Analysis of Source Language Text is done, which produces the format of the source language.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Then transfer methodology is applied, which converts Source Language Format into Target Language format.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Further semantic and syntactic analysis of the format of target language gives the target language text.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77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6F0C-4341-4D3A-9D8A-CCED6883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05978"/>
            <a:ext cx="6622298" cy="637500"/>
          </a:xfrm>
        </p:spPr>
        <p:txBody>
          <a:bodyPr/>
          <a:lstStyle/>
          <a:p>
            <a:r>
              <a:rPr lang="en-IN" dirty="0"/>
              <a:t>Corpus Based Machine Translation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32F8B-E813-48B2-BCDF-3B76F108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method requires sentence aligned parallel text for each language pair.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It cant </a:t>
            </a:r>
            <a:r>
              <a:rPr lang="en-IN"/>
              <a:t>be used </a:t>
            </a:r>
            <a:r>
              <a:rPr lang="en-IN" dirty="0"/>
              <a:t>for language pairs for which corpora does not exist.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It is of two types – Statistical Machine Translation (SMT) and Example-based Machine Translation (EBMT).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Neural Machine Translation (NMT) is an extension of Statistical Machine Translation (SMT).</a:t>
            </a:r>
          </a:p>
          <a:p>
            <a:pPr marL="800100" lvl="1">
              <a:buFont typeface="+mj-lt"/>
              <a:buAutoNum type="arabicPeriod"/>
            </a:pPr>
            <a:r>
              <a:rPr lang="en-IN" dirty="0"/>
              <a:t>Example Based Machine Translation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Firstly source language sentence is analysed.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Simultaneously data of Source to Target Language Example Base is analysed.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The data from both ends are fed into Matcher Module.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The Matcher Module is connected to Source to Target language Example Base, which refines the accuracy of the Matcher Module.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The Matcher Module analyses the data and then synthesize the Target Language Sentence.</a:t>
            </a:r>
          </a:p>
          <a:p>
            <a:pPr marL="800100" lvl="1">
              <a:buFont typeface="+mj-lt"/>
              <a:buAutoNum type="arabicPeriod"/>
            </a:pPr>
            <a:r>
              <a:rPr lang="en-IN" dirty="0"/>
              <a:t>Statistical Machine Translation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Firstly the source language sentence is pre-processed.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Simultaneously Monolingual data is used to create the language model.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Bilingual aligned corpus is used to make a translation model.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The pre-processed data, language model, and translation model are fed into the translation mechanism, which gives the Target Language Text.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62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977D-1FDC-4CCE-BB67-41122D95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5" y="205978"/>
            <a:ext cx="7291371" cy="637500"/>
          </a:xfrm>
        </p:spPr>
        <p:txBody>
          <a:bodyPr/>
          <a:lstStyle/>
          <a:p>
            <a:r>
              <a:rPr lang="en-IN" dirty="0"/>
              <a:t>Knowledge Based Machine Translation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4BA9-DB98-4307-AC25-41A951F28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process requires an extensive knowledge base that includes both ontological and lexical knowledge.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It includes basic AI approaches including semantic parsing, lexical decomposition into semantic networks, and resolving ambiguities.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process is :-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Firstly Source Language Sentences are analysed.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Simultaneously data of Knowledge Base used to store Extracted Information is analysed.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Both the data is fed into Knowledge Extraction Module.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The Knowledge Extraction Module is connected to the Knowledge Base which refines the accuracy of the Knowledge Extraction Module.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The Knowledge Extraction Module analyses the data and then synthesize the Target Language Sentence.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9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E405-AEA5-492C-8991-38695923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AC3D5-B24E-4953-97DF-FA7B83E33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93718-EB8A-48D2-AA04-5B8AB2D40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8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D79C-1BE0-4A17-BD94-B9A53C83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of MT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296E4-7042-4DAB-AFC7-878FDE433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Machine Translation Systems (MTS) are broadly conducted in two steps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Decoding: Where the meaning of the text is decoded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Re-encoding: Where the decoded text is re-encoded into the target language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IN" dirty="0"/>
              <a:t>The solution which is proposed by the Algorithm is rated on two parameters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Bilingual Evaluation Understudy (BLEU) score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Word Error Rate (WER)</a:t>
            </a:r>
          </a:p>
          <a:p>
            <a:pPr marL="571500" indent="-342900">
              <a:buFont typeface="+mj-lt"/>
              <a:buAutoNum type="arabicPeriod"/>
            </a:pPr>
            <a:r>
              <a:rPr lang="en-IN" dirty="0"/>
              <a:t>Word Error Rate (WER)</a:t>
            </a:r>
          </a:p>
          <a:p>
            <a:pPr marL="1028700" lvl="1"/>
            <a:r>
              <a:rPr lang="en-IN" dirty="0"/>
              <a:t>It is used to compute the error rate by comparing machine translated output with the human translated output.</a:t>
            </a:r>
          </a:p>
          <a:p>
            <a:pPr marL="1028700" lvl="1"/>
            <a:r>
              <a:rPr lang="en-IN" dirty="0"/>
              <a:t>Less the WER is, better the model is.</a:t>
            </a:r>
          </a:p>
          <a:p>
            <a:pPr marL="571500" indent="-342900">
              <a:buFont typeface="+mj-lt"/>
              <a:buAutoNum type="arabicPeriod"/>
            </a:pPr>
            <a:r>
              <a:rPr lang="en-IN" dirty="0"/>
              <a:t>Bilingual Evaluation Understudy (BLEU) score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It is used for calculating the accuracy of translated sentences compared to the generated reference translations.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It </a:t>
            </a:r>
            <a:r>
              <a:rPr lang="en-IN"/>
              <a:t>is not </a:t>
            </a:r>
            <a:r>
              <a:rPr lang="en-IN" dirty="0"/>
              <a:t>good for short translations but it provides accurate results for long sentences.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dirty="0"/>
              <a:t>The higher the BLEU score, the more accurate the model is.</a:t>
            </a:r>
          </a:p>
        </p:txBody>
      </p:sp>
    </p:spTree>
    <p:extLst>
      <p:ext uri="{BB962C8B-B14F-4D97-AF65-F5344CB8AC3E}">
        <p14:creationId xmlns:p14="http://schemas.microsoft.com/office/powerpoint/2010/main" val="4215487167"/>
      </p:ext>
    </p:extLst>
  </p:cSld>
  <p:clrMapOvr>
    <a:masterClrMapping/>
  </p:clrMapOvr>
</p:sld>
</file>

<file path=ppt/theme/theme1.xml><?xml version="1.0" encoding="utf-8"?>
<a:theme xmlns:a="http://schemas.openxmlformats.org/drawingml/2006/main" name="8_Blank">
  <a:themeElements>
    <a:clrScheme name="Bits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FCB017"/>
      </a:accent1>
      <a:accent2>
        <a:srgbClr val="76C2E5"/>
      </a:accent2>
      <a:accent3>
        <a:srgbClr val="FF0000"/>
      </a:accent3>
      <a:accent4>
        <a:srgbClr val="002960"/>
      </a:accent4>
      <a:accent5>
        <a:srgbClr val="FF6600"/>
      </a:accent5>
      <a:accent6>
        <a:srgbClr val="808080"/>
      </a:accent6>
      <a:hlink>
        <a:srgbClr val="FF0000"/>
      </a:hlink>
      <a:folHlink>
        <a:srgbClr val="0029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1091</Words>
  <Application>Microsoft Office PowerPoint</Application>
  <PresentationFormat>On-screen Show (16:9)</PresentationFormat>
  <Paragraphs>100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8_Blank</vt:lpstr>
      <vt:lpstr>Machine Translation of Sanskrit Texts into English</vt:lpstr>
      <vt:lpstr>Machine Translation</vt:lpstr>
      <vt:lpstr>Approaches of Machine Translation</vt:lpstr>
      <vt:lpstr>Direct Based Machine Translation</vt:lpstr>
      <vt:lpstr>Rule Based Machine Translation</vt:lpstr>
      <vt:lpstr>Corpus Based Machine Translation</vt:lpstr>
      <vt:lpstr>Knowledge Based Machine Translation </vt:lpstr>
      <vt:lpstr>PowerPoint Presentation</vt:lpstr>
      <vt:lpstr>Steps of MT</vt:lpstr>
      <vt:lpstr>Hardware Required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Uday  Mittal</cp:lastModifiedBy>
  <cp:revision>23</cp:revision>
  <dcterms:modified xsi:type="dcterms:W3CDTF">2022-04-05T09:35:04Z</dcterms:modified>
</cp:coreProperties>
</file>