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1"/>
  </p:notesMasterIdLst>
  <p:sldIdLst>
    <p:sldId id="257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70" r:id="rId10"/>
    <p:sldId id="268" r:id="rId11"/>
    <p:sldId id="271" r:id="rId12"/>
    <p:sldId id="272" r:id="rId13"/>
    <p:sldId id="273" r:id="rId14"/>
    <p:sldId id="276" r:id="rId15"/>
    <p:sldId id="274" r:id="rId16"/>
    <p:sldId id="275" r:id="rId17"/>
    <p:sldId id="262" r:id="rId18"/>
    <p:sldId id="277" r:id="rId19"/>
    <p:sldId id="269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22246b2b6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22246b2b6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2514600"/>
            <a:ext cx="8686800" cy="20574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895600" y="4572000"/>
            <a:ext cx="2895600" cy="570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0" y="4572000"/>
            <a:ext cx="2895600" cy="570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5791200" y="4572000"/>
            <a:ext cx="2895600" cy="57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1"/>
          </p:nvPr>
        </p:nvSpPr>
        <p:spPr>
          <a:xfrm>
            <a:off x="2514600" y="4057650"/>
            <a:ext cx="60198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title"/>
          </p:nvPr>
        </p:nvSpPr>
        <p:spPr>
          <a:xfrm>
            <a:off x="2514600" y="28575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2" name="Google Shape;22;p2" descr="BITS_university_logo_whitevert.png"/>
          <p:cNvPicPr preferRelativeResize="0"/>
          <p:nvPr/>
        </p:nvPicPr>
        <p:blipFill rotWithShape="1">
          <a:blip r:embed="rId3">
            <a:alphaModFix/>
          </a:blip>
          <a:srcRect t="2" b="28592"/>
          <a:stretch/>
        </p:blipFill>
        <p:spPr>
          <a:xfrm>
            <a:off x="76200" y="2514600"/>
            <a:ext cx="2057400" cy="148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 txBox="1"/>
          <p:nvPr/>
        </p:nvSpPr>
        <p:spPr>
          <a:xfrm>
            <a:off x="-76200" y="3943350"/>
            <a:ext cx="2209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</a:pPr>
            <a:r>
              <a:rPr lang="en" sz="2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"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  <p:sp>
        <p:nvSpPr>
          <p:cNvPr id="24" name="Google Shape;24;p2"/>
          <p:cNvSpPr txBox="1"/>
          <p:nvPr/>
        </p:nvSpPr>
        <p:spPr>
          <a:xfrm>
            <a:off x="152400" y="4249951"/>
            <a:ext cx="19050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ntent" type="fourObj">
  <p:cSld name="FOUR_OBJEC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762000" y="171450"/>
            <a:ext cx="77169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>
            <a:off x="381000" y="1085850"/>
            <a:ext cx="41529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2"/>
          </p:nvPr>
        </p:nvSpPr>
        <p:spPr>
          <a:xfrm>
            <a:off x="4686300" y="1085850"/>
            <a:ext cx="41529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3"/>
          </p:nvPr>
        </p:nvSpPr>
        <p:spPr>
          <a:xfrm>
            <a:off x="381000" y="3057525"/>
            <a:ext cx="41529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4"/>
          </p:nvPr>
        </p:nvSpPr>
        <p:spPr>
          <a:xfrm>
            <a:off x="4686300" y="3057525"/>
            <a:ext cx="41529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276600" y="4857750"/>
            <a:ext cx="28956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72390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395536" y="205978"/>
            <a:ext cx="61206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159604" y="864349"/>
            <a:ext cx="8833800" cy="3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532440" y="4677984"/>
            <a:ext cx="611700" cy="2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04800" y="1120378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304800" y="114300"/>
            <a:ext cx="6324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2514603" y="2857502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59604" y="113702"/>
            <a:ext cx="65262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381000" y="1085850"/>
            <a:ext cx="4152900" cy="3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686300" y="1085850"/>
            <a:ext cx="4152900" cy="3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276600" y="4857750"/>
            <a:ext cx="28956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72390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159604" y="113702"/>
            <a:ext cx="65262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276600" y="4857750"/>
            <a:ext cx="28956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72390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762000" y="171450"/>
            <a:ext cx="77169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81000" y="1085850"/>
            <a:ext cx="4152900" cy="3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686300" y="1085850"/>
            <a:ext cx="41529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4686300" y="3057525"/>
            <a:ext cx="41529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3276600" y="4857750"/>
            <a:ext cx="28956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72390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762000" y="171450"/>
            <a:ext cx="77169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381000" y="1085850"/>
            <a:ext cx="4152900" cy="3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2"/>
          </p:nvPr>
        </p:nvSpPr>
        <p:spPr>
          <a:xfrm>
            <a:off x="4686300" y="1085850"/>
            <a:ext cx="4152900" cy="3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276600" y="4857750"/>
            <a:ext cx="28956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72390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3276600" y="4857750"/>
            <a:ext cx="28956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72390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246615" y="27940"/>
            <a:ext cx="670500" cy="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9604" y="864349"/>
            <a:ext cx="8833800" cy="3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▫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59604" y="113702"/>
            <a:ext cx="65262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-12" y="5089466"/>
            <a:ext cx="9143919" cy="54121"/>
            <a:chOff x="1998227" y="6500996"/>
            <a:chExt cx="7153187" cy="46500"/>
          </a:xfrm>
        </p:grpSpPr>
        <p:sp>
          <p:nvSpPr>
            <p:cNvPr id="10" name="Google Shape;10;p1"/>
            <p:cNvSpPr/>
            <p:nvPr/>
          </p:nvSpPr>
          <p:spPr>
            <a:xfrm>
              <a:off x="4408551" y="6500996"/>
              <a:ext cx="2376000" cy="465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3125" tIns="46550" rIns="93125" bIns="465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1998227" y="6500996"/>
              <a:ext cx="2410200" cy="465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3125" tIns="46550" rIns="93125" bIns="465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6775414" y="6500996"/>
              <a:ext cx="2376000" cy="465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3125" tIns="46550" rIns="93125" bIns="465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" name="Google Shape;13;p1" descr="BITS_university_logo_whitevert.png"/>
          <p:cNvPicPr preferRelativeResize="0"/>
          <p:nvPr/>
        </p:nvPicPr>
        <p:blipFill rotWithShape="1">
          <a:blip r:embed="rId12">
            <a:alphaModFix/>
          </a:blip>
          <a:srcRect t="2" b="28592"/>
          <a:stretch/>
        </p:blipFill>
        <p:spPr>
          <a:xfrm>
            <a:off x="8138322" y="17284"/>
            <a:ext cx="939004" cy="67775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8095553" y="631313"/>
            <a:ext cx="1024500" cy="1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Solar_zenith_angle" TargetMode="Externa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ellowhaze.in/solar-irradianc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day-Mi/Study-Projec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simdkalman.readthedocs.io/en/latest/" TargetMode="External"/><Relationship Id="rId3" Type="http://schemas.openxmlformats.org/officeDocument/2006/relationships/hyperlink" Target="https://land.copernicus.eu/global/products/SA#:~:text=The%20surface%20albedo%20quantifies%20the%20fraction%20of%20the,of%20the%20bi-directional%20reflectance%20over%20the%20viewing%20hemisphere." TargetMode="External"/><Relationship Id="rId7" Type="http://schemas.openxmlformats.org/officeDocument/2006/relationships/hyperlink" Target="https://arxiv.org/ftp/arxiv/papers/1204/1204.0375.pdf" TargetMode="External"/><Relationship Id="rId2" Type="http://schemas.openxmlformats.org/officeDocument/2006/relationships/hyperlink" Target="https://maps.nrel.gov/nsrdb-viewer/?aL=x8CI3i%255Bv%255D%3Dt%26Jea8x6%255Bv%255D%3Dt%26Jea8x6%255Bd%255D%3D1%26VRLt_G%255Bv%255D%3Dt%26VRLt_G%255Bd%255D%3D2%26mcQtmw%255Bv%255D%3Dt%26mcQtmw%255Bd%255D%3D3&amp;bL=clight&amp;cE=0&amp;lR=0&amp;mC=4.740675384778373%2C22.8515625&amp;zL=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labbe/Kalman-and-Bayesian-Filters-in-Python/blob/master/07-Kalman-Filter-Math.ipynb" TargetMode="External"/><Relationship Id="rId5" Type="http://schemas.openxmlformats.org/officeDocument/2006/relationships/hyperlink" Target="https://www.yellowhaze.in/solar-irradiance/" TargetMode="External"/><Relationship Id="rId4" Type="http://schemas.openxmlformats.org/officeDocument/2006/relationships/hyperlink" Target="https://en.wikipedia.org/wiki/Solar_zenith_angle" TargetMode="External"/><Relationship Id="rId9" Type="http://schemas.openxmlformats.org/officeDocument/2006/relationships/hyperlink" Target="https://www.kaggle.com/code/emaerthin/demonstration-of-the-kalman-filter/noteboo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aps.nrel.gov/nsrdb-viewer/?aL=x8CI3i%255Bv%255D%3Dt%26Jea8x6%255Bv%255D%3Dt%26Jea8x6%255Bd%255D%3D1%26VRLt_G%255Bv%255D%3Dt%26VRLt_G%255Bd%255D%3D2%26mcQtmw%255Bv%255D%3Dt%26mcQtmw%255Bd%255D%3D3&amp;bL=clight&amp;cE=0&amp;lR=0&amp;mC=4.740675384778373%2C22.8515625&amp;zL=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nd.copernicus.eu/global/products/SA#:~:text=The%20surface%20albedo%20quantifies%20the%20fraction%20of%20the,of%20the%20bi-directional%20reflectance%20over%20the%20viewing%20hemisphere.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2514600" y="4250938"/>
            <a:ext cx="60198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To </a:t>
            </a:r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Sumanta</a:t>
            </a:r>
            <a:r>
              <a:rPr lang="en-IN" dirty="0"/>
              <a:t> </a:t>
            </a:r>
            <a:r>
              <a:rPr lang="en-IN" dirty="0" err="1"/>
              <a:t>Pasari</a:t>
            </a:r>
            <a:r>
              <a:rPr lang="en-IN" dirty="0"/>
              <a:t>, Department of Mathematics, BITS </a:t>
            </a:r>
            <a:r>
              <a:rPr lang="en-IN" dirty="0" err="1"/>
              <a:t>Pilani</a:t>
            </a:r>
            <a:r>
              <a:rPr lang="en-IN" dirty="0"/>
              <a:t>, </a:t>
            </a:r>
            <a:r>
              <a:rPr lang="en-IN" dirty="0" err="1"/>
              <a:t>Pilani</a:t>
            </a:r>
            <a:r>
              <a:rPr lang="en-IN" dirty="0"/>
              <a:t> Campus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By Uday Mittal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2019B4A70662P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2514600" y="2508095"/>
            <a:ext cx="60198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Hybrid Solar Irradiance using Kalman Filter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A5128-FC5F-45F9-81D4-176BC4E4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Interesting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1760E-7A43-4CBE-8655-5834554488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/>
              <a:t>Solar Zenith Angle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3CBC7-ED94-4004-8F77-B714901B7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81459"/>
            <a:ext cx="3718882" cy="2438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48C6FD-AA3A-4B50-8180-D08DECF417F5}"/>
              </a:ext>
            </a:extLst>
          </p:cNvPr>
          <p:cNvSpPr txBox="1"/>
          <p:nvPr/>
        </p:nvSpPr>
        <p:spPr>
          <a:xfrm>
            <a:off x="485625" y="3640941"/>
            <a:ext cx="4086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 Classified Based on Hour, in the whole year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B9039D-479B-46EB-ADD5-750EB1BAE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102" y="4056813"/>
            <a:ext cx="2415749" cy="4572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BEB379-C102-4742-979E-6B48913C1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182" y="1181458"/>
            <a:ext cx="3787468" cy="24386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8F6EDF-08B8-4BE0-953E-EB909943C91B}"/>
              </a:ext>
            </a:extLst>
          </p:cNvPr>
          <p:cNvSpPr txBox="1"/>
          <p:nvPr/>
        </p:nvSpPr>
        <p:spPr>
          <a:xfrm>
            <a:off x="5107799" y="3620069"/>
            <a:ext cx="2811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Monthly Classification of the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C13053-D4E8-4C1F-99A6-828B52DBCB69}"/>
              </a:ext>
            </a:extLst>
          </p:cNvPr>
          <p:cNvSpPr txBox="1"/>
          <p:nvPr/>
        </p:nvSpPr>
        <p:spPr>
          <a:xfrm>
            <a:off x="276590" y="4422467"/>
            <a:ext cx="7305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Solar Zenith Angle is the angle between the sun’s rays and the vertical direction. </a:t>
            </a:r>
          </a:p>
          <a:p>
            <a:r>
              <a:rPr lang="en-IN" dirty="0"/>
              <a:t>It does not depend on the day, rather it depends only on the hour at which it is calculated.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BE22E1-6B39-4CA6-BB85-C6D652B51581}"/>
              </a:ext>
            </a:extLst>
          </p:cNvPr>
          <p:cNvSpPr txBox="1"/>
          <p:nvPr/>
        </p:nvSpPr>
        <p:spPr>
          <a:xfrm>
            <a:off x="285253" y="4816426"/>
            <a:ext cx="2553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5"/>
              </a:rPr>
              <a:t>Solar zenith angle - Wikipedia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2808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995B1-92EA-454A-902F-F1E748AF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DC9AC-C996-4F46-89B0-DE80CA134C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/>
              <a:t>DHI – Diffuse Horizontal Irradiance - </a:t>
            </a:r>
            <a:r>
              <a:rPr lang="en-US" dirty="0"/>
              <a:t>The solar radiation that does not arrive on a direct path from the sun but has scattered by the clouds and particles in the atmosphere and comes equally from all directions.</a:t>
            </a:r>
            <a:endParaRPr lang="en-IN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DNI - Direct Normal Irradiance - The amount of light that is coming perpendicular to a surface. This type of irradiance belongs to rays that come in a straight line from the direction of the sun at its current position in the sky.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GHI - Global Horizontal Irradiance - Total amount of shortwave radiation received from above by a surface which is horizontal (parallel) to the ground. 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GHI = DNI * cos(Solar Zenith Angle) + DHI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https://www.yellowhaze.in/solar-irradiance/</a:t>
            </a:r>
            <a:endParaRPr lang="en-IN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2255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18CB6-F894-44B0-A21B-193590ED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Kalman Filter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29A2D-6549-44D3-863E-124F73033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100" y="854332"/>
            <a:ext cx="8833800" cy="37578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/>
              <a:t>Kalman Filtering is carried out in two steps: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IN" dirty="0"/>
              <a:t>Prediction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IN" dirty="0"/>
              <a:t>Update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/>
              <a:t>Kalman filter is a mathematical tool used for stochastic estimation from noisy sensor measurements. 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/>
              <a:t>The Kalman filter is a set of mathematical equations that implement a predictor-corrector type estimator that is optimal in the sense that it minimizes the estimated error covariance when some presumed conditions are met. 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6858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8449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AE70-A172-4961-8BFA-FC6EEDA8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Kalman Filter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7BF2B-767E-4A91-80A8-C096145B85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/>
              <a:t>To implement Kalman Filter, I used Python.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/>
              <a:t>Python has two libraries available to implement Kalman Filter. 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/>
              <a:t>They are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IN" dirty="0" err="1"/>
              <a:t>simdkalman</a:t>
            </a:r>
            <a:r>
              <a:rPr lang="en-IN" dirty="0"/>
              <a:t>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IN" dirty="0" err="1"/>
              <a:t>filterpy.kalman</a:t>
            </a:r>
            <a:endParaRPr lang="en-IN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/>
              <a:t>Parameters used –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IN" dirty="0"/>
              <a:t>X – The mean state estimate of the previous step (k-1)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IN" dirty="0"/>
              <a:t>P – The state covariance of previous step (k-1)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IN" dirty="0"/>
              <a:t>A – The transition </a:t>
            </a:r>
            <a:r>
              <a:rPr lang="en-IN" dirty="0" err="1"/>
              <a:t>nxn</a:t>
            </a:r>
            <a:r>
              <a:rPr lang="en-IN" dirty="0"/>
              <a:t> matrix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IN" dirty="0"/>
              <a:t>Q – The process noise covariance matrix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IN" dirty="0"/>
              <a:t>B – The input effect matrix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IN" dirty="0"/>
              <a:t>U – The control input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6790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FFF43-790A-4AC3-9F05-4F9D8C6B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D51C2-43BB-4029-BDCC-C6502D0BA9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35BF2-E366-4F2B-B3C8-C84DD6102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" y="261654"/>
            <a:ext cx="8214360" cy="426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13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4748B-6034-4D6E-AFE7-DDF0008E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F4C9B-FDB4-448A-B43A-F1316C47A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B9C3EC-5AC4-48B9-B19A-960B95DC8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7" y="297181"/>
            <a:ext cx="7735004" cy="36715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CB3CE4-B6EC-4537-ADA2-64DE834830DA}"/>
              </a:ext>
            </a:extLst>
          </p:cNvPr>
          <p:cNvSpPr txBox="1"/>
          <p:nvPr/>
        </p:nvSpPr>
        <p:spPr>
          <a:xfrm>
            <a:off x="1809636" y="4279151"/>
            <a:ext cx="4423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Error Encountered while implementing </a:t>
            </a:r>
            <a:r>
              <a:rPr lang="en-IN" dirty="0" err="1"/>
              <a:t>filterpy.kalman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0007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8D3AC-E69C-4A71-B2FD-6291D0D0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A1C40-E655-423A-B274-FE1E8DD939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9E628-C67F-48D5-8752-3AE8755EE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00" y="662809"/>
            <a:ext cx="7963590" cy="20804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D27264-5069-48A7-8F99-DD23E5584239}"/>
              </a:ext>
            </a:extLst>
          </p:cNvPr>
          <p:cNvSpPr txBox="1"/>
          <p:nvPr/>
        </p:nvSpPr>
        <p:spPr>
          <a:xfrm>
            <a:off x="1033346" y="3204117"/>
            <a:ext cx="7157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Error Encountered when trying to implement the Kalman Filter, without using any library.</a:t>
            </a:r>
          </a:p>
          <a:p>
            <a:r>
              <a:rPr lang="en-IN" dirty="0"/>
              <a:t>Just using pure programming knowledge to implement the algorithm</a:t>
            </a:r>
          </a:p>
        </p:txBody>
      </p:sp>
    </p:spTree>
    <p:extLst>
      <p:ext uri="{BB962C8B-B14F-4D97-AF65-F5344CB8AC3E}">
        <p14:creationId xmlns:p14="http://schemas.microsoft.com/office/powerpoint/2010/main" val="224257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3F5C-91E0-4F18-A46E-166DB730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Faced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84EB4-13A7-4958-924A-CBCD09D12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/>
              <a:t>The research work was done under the Ministry of Science and Technology, Taiwan under the project code 104-2221-E-008-083.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/>
              <a:t>The code is not publicly available, due to being the government project.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/>
              <a:t>Several attempts to contact the author failed as no reply from her side was obtained regarding making the code available.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/>
              <a:t>Several attempts to implement the Kalman filter on python failed, due to several reasons, at all times.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/>
              <a:t>No proper code is written from my end, implementing the Kalman filter on Indian Dataset.</a:t>
            </a:r>
          </a:p>
        </p:txBody>
      </p:sp>
    </p:spTree>
    <p:extLst>
      <p:ext uri="{BB962C8B-B14F-4D97-AF65-F5344CB8AC3E}">
        <p14:creationId xmlns:p14="http://schemas.microsoft.com/office/powerpoint/2010/main" val="3203931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E608-B232-472A-8BF9-C5A9EF0B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35E13-867C-4427-845F-0D4519AE1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/>
              <a:t>The future work would majorly consist of few things. They are indicated below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IN" dirty="0"/>
              <a:t>Application of Kalman filter in MATLAB and R, instead of Python.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IN" dirty="0"/>
              <a:t>Modifying the code which has been written by me, and trying if it can work further.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IN" dirty="0"/>
              <a:t>Trying contacting the author for some insight and code.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IN" dirty="0"/>
              <a:t>I have open sourced my work, along with my failures.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IN" dirty="0"/>
              <a:t>The link for the </a:t>
            </a:r>
            <a:r>
              <a:rPr lang="en-IN" dirty="0" err="1"/>
              <a:t>github</a:t>
            </a:r>
            <a:r>
              <a:rPr lang="en-IN" dirty="0"/>
              <a:t> profile is </a:t>
            </a:r>
            <a:r>
              <a:rPr lang="en-IN" dirty="0">
                <a:hlinkClick r:id="rId2"/>
              </a:rPr>
              <a:t>Uday-Mi/Study-Project (github.com)</a:t>
            </a:r>
            <a:endParaRPr lang="en-IN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IN" dirty="0"/>
              <a:t>The future researchers can use this code and can further modify it.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8628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BB00-497E-46A7-9CE6-BEB6D705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89E63-702E-4359-9164-1A0DC94715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NSRDB Data Viewer (nrel.gov)</a:t>
            </a:r>
            <a:endParaRPr lang="en-IN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Surface Albedo | Copernicus Global Land Service</a:t>
            </a:r>
            <a:endParaRPr lang="en-IN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Solar zenith angle – Wikipedia</a:t>
            </a:r>
            <a:endParaRPr lang="en-IN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5"/>
              </a:rPr>
              <a:t>https://www.yellowhaze.in/solar-irradiance/</a:t>
            </a:r>
            <a:endParaRPr lang="en-IN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6"/>
              </a:rPr>
              <a:t>https://github.com/rlabbe/Kalman-and-Bayesian-Filters-in-Python/blob/master/07-Kalman-Filter-Math.ipynb</a:t>
            </a:r>
            <a:endParaRPr lang="en-IN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7"/>
              </a:rPr>
              <a:t>https://arxiv.org/ftp/arxiv/papers/1204/1204.0375.pdf</a:t>
            </a:r>
            <a:endParaRPr lang="en-IN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8"/>
              </a:rPr>
              <a:t>https://simdkalman.readthedocs.io/en/latest/</a:t>
            </a:r>
            <a:endParaRPr lang="en-IN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9"/>
              </a:rPr>
              <a:t>https://www.kaggle.com/code/emaerthin/demonstration-of-the-kalman-filter/notebook</a:t>
            </a:r>
            <a:endParaRPr lang="en-IN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066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45B9-E334-44B3-A395-2A3FBA36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Done Till Mid-semester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F04F9-0A66-4A42-BFA4-18A2C8AC94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/>
              <a:t>Got a thorough understanding of the Research paper provided by </a:t>
            </a:r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Sumanta</a:t>
            </a:r>
            <a:r>
              <a:rPr lang="en-IN" dirty="0"/>
              <a:t> </a:t>
            </a:r>
            <a:r>
              <a:rPr lang="en-IN" dirty="0" err="1"/>
              <a:t>Pasari</a:t>
            </a:r>
            <a:r>
              <a:rPr lang="en-IN" dirty="0"/>
              <a:t> “Hybrid solar irradiance now-casting by fusing Kalman filter and regressor,” presented by </a:t>
            </a:r>
            <a:r>
              <a:rPr lang="en-IN" dirty="0" err="1"/>
              <a:t>Dr.</a:t>
            </a:r>
            <a:r>
              <a:rPr lang="en-IN" dirty="0"/>
              <a:t> Hsu-Yung-Cheng, Department of Computer Science and Information Engineering, National Central University, Taiwan.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/>
              <a:t>Got a thorough understanding of the working of Kalman Filter, </a:t>
            </a:r>
            <a:r>
              <a:rPr lang="en-IN" dirty="0" err="1"/>
              <a:t>theorietically</a:t>
            </a:r>
            <a:r>
              <a:rPr lang="en-IN" dirty="0"/>
              <a:t>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229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EA480-320F-42EE-A964-75AF9560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 Goals After Mid-semester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FD18F-1020-4D2C-8454-9D60E297E0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/>
              <a:t>Try finding the code for the research article, written by the author.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/>
              <a:t>Modify the code, so as to make it compatible with the Indian Dataset.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/>
              <a:t>Implementation of the Kalman Filter on the Indian dataset downloaded from the National Solar Radiation Database (NSRDB) website </a:t>
            </a:r>
            <a:r>
              <a:rPr lang="en-IN" dirty="0">
                <a:hlinkClick r:id="rId2"/>
              </a:rPr>
              <a:t>NSRDB Data Viewer (nrel.gov)</a:t>
            </a:r>
            <a:r>
              <a:rPr lang="en-IN" dirty="0"/>
              <a:t> 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268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DA4B-E082-46DA-91B9-5116DD8B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Indian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1F58C-7429-418C-9BB8-ED8F85888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/>
              <a:t>The location ID of the data is 37992.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/>
              <a:t>The data is from Uttar Pradesh, India.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/>
              <a:t>The latitude of the data is 28.57, and the longitude is 77.46.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/>
              <a:t>The snapshot of the data is attached below.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B1A2C-FB2B-4B21-BE41-06263982C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8427"/>
            <a:ext cx="9144000" cy="248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0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6BB9E-11C7-41A3-9521-E98217BE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72128-11E4-43D0-AFD8-E8CB6BCF9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/>
              <a:t>The data is not fit to be used as it is. 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/>
              <a:t>It has to be cleaned, and certain unique values has to be added, so that the distinction between the different data points could be made.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/>
              <a:t>A unique key has been added into the data, which identifies the data points, named “Time”.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/>
              <a:t>It is made by concatenating Year, Month, Day, Hour, and Minute, to form the unique key.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/>
              <a:t>Additionally the data of the location, SI values, etc. has also been removed.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/>
              <a:t>A snapshot of the processed data has been attached.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F66A4-15EB-4E2D-A207-1B8ABDD44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0443"/>
            <a:ext cx="9144000" cy="243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8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70233-DF02-41BE-A058-24F5A74E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BA7E5-AFBF-49F5-BCB3-EFE1495DC6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/>
              <a:t>The next task was to analyse the data, and to get an insight of the what the data looks like.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/>
              <a:t>For this, I plotted certain curves, depicting the nature of data, and how much data is related to each other.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/>
              <a:t>First some data sets are plotted, which remains constant for all hours, in a day. 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1A4A86-6F6B-49E2-B360-462C8FC6E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4" y="1901505"/>
            <a:ext cx="3711262" cy="2377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D4DC7D-E066-479B-A0F6-E7EA71BE9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67" y="4404960"/>
            <a:ext cx="2270957" cy="4343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E39975-A11E-444D-8CCF-910C8E1FA242}"/>
              </a:ext>
            </a:extLst>
          </p:cNvPr>
          <p:cNvSpPr txBox="1"/>
          <p:nvPr/>
        </p:nvSpPr>
        <p:spPr>
          <a:xfrm>
            <a:off x="1497140" y="4783633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Pressure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39A183-8F0D-49BF-AC1D-ABE3B5B1E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339" y="1791245"/>
            <a:ext cx="3909399" cy="24233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AD104D-E21C-435C-9FC1-25CCC726F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7318" y="4256384"/>
            <a:ext cx="2301439" cy="4419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4C7BE9-1E78-45CB-A309-B32A91762FFC}"/>
              </a:ext>
            </a:extLst>
          </p:cNvPr>
          <p:cNvSpPr txBox="1"/>
          <p:nvPr/>
        </p:nvSpPr>
        <p:spPr>
          <a:xfrm>
            <a:off x="5646938" y="4688113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Dew Point</a:t>
            </a:r>
          </a:p>
        </p:txBody>
      </p:sp>
    </p:spTree>
    <p:extLst>
      <p:ext uri="{BB962C8B-B14F-4D97-AF65-F5344CB8AC3E}">
        <p14:creationId xmlns:p14="http://schemas.microsoft.com/office/powerpoint/2010/main" val="1834250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44144-55BA-467F-AB82-AC7AC538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2C1FE-DE81-4C38-9273-C17885A70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1337AC-0F7B-4B29-B007-CCD972A9F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0" y="681343"/>
            <a:ext cx="3756986" cy="2453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4BF876-BB8D-4406-8267-E6CCA7FDF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58" y="3202158"/>
            <a:ext cx="2377646" cy="434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297116-60CF-4CCC-85E7-B52E7D6A3328}"/>
              </a:ext>
            </a:extLst>
          </p:cNvPr>
          <p:cNvSpPr txBox="1"/>
          <p:nvPr/>
        </p:nvSpPr>
        <p:spPr>
          <a:xfrm>
            <a:off x="1138077" y="3630186"/>
            <a:ext cx="1648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Precipitable Water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51C97E-EF8F-41AA-9B83-023D1E791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005" y="755058"/>
            <a:ext cx="4130398" cy="23852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554166-88C1-4346-991A-92E32A341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9865" y="3195808"/>
            <a:ext cx="2606266" cy="4343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657AE16-2D6F-4A5E-AC06-1FE1F7BA75C4}"/>
              </a:ext>
            </a:extLst>
          </p:cNvPr>
          <p:cNvSpPr txBox="1"/>
          <p:nvPr/>
        </p:nvSpPr>
        <p:spPr>
          <a:xfrm>
            <a:off x="5716177" y="3575175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Ozone</a:t>
            </a:r>
          </a:p>
        </p:txBody>
      </p:sp>
    </p:spTree>
    <p:extLst>
      <p:ext uri="{BB962C8B-B14F-4D97-AF65-F5344CB8AC3E}">
        <p14:creationId xmlns:p14="http://schemas.microsoft.com/office/powerpoint/2010/main" val="4219978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F18F-A448-46D7-9053-E6FDE5A6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B5AC5-3B2F-4532-A4EC-401A0BF1E3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DAB02-1447-4DBC-A739-10752CAE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96" y="948122"/>
            <a:ext cx="3795089" cy="2370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51F619-9384-43D1-A114-370D2018F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45" y="3369721"/>
            <a:ext cx="2872989" cy="3581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A2F30A-9E83-44FF-9A8F-5435EC5572BC}"/>
              </a:ext>
            </a:extLst>
          </p:cNvPr>
          <p:cNvSpPr txBox="1"/>
          <p:nvPr/>
        </p:nvSpPr>
        <p:spPr>
          <a:xfrm>
            <a:off x="1343459" y="3748763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Surface Albedo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E54D05-284C-4D43-B8AE-4D7543DD1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09087"/>
            <a:ext cx="3566469" cy="23090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C38F89-6AAD-4A70-A029-1AF6A0ACAA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8278" y="3331618"/>
            <a:ext cx="2255715" cy="3962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B50315-16CC-4DB2-9CB5-F95A7643BA31}"/>
              </a:ext>
            </a:extLst>
          </p:cNvPr>
          <p:cNvSpPr txBox="1"/>
          <p:nvPr/>
        </p:nvSpPr>
        <p:spPr>
          <a:xfrm>
            <a:off x="5912444" y="3708463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Temperature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AC989E-10AB-4387-B2CC-7D359B5B46AC}"/>
              </a:ext>
            </a:extLst>
          </p:cNvPr>
          <p:cNvSpPr txBox="1"/>
          <p:nvPr/>
        </p:nvSpPr>
        <p:spPr>
          <a:xfrm>
            <a:off x="210562" y="4085308"/>
            <a:ext cx="6909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Surface Albedo quantifies the fraction of sunlight reflected by the surface of the Earth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951768-0823-4BFC-8393-8C277748A2BE}"/>
              </a:ext>
            </a:extLst>
          </p:cNvPr>
          <p:cNvSpPr txBox="1"/>
          <p:nvPr/>
        </p:nvSpPr>
        <p:spPr>
          <a:xfrm>
            <a:off x="210562" y="4353729"/>
            <a:ext cx="4123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Surface Albedo | Copernicus Global Land 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096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088C-C56D-4B4E-B6D4-9F54615E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0FBCC-8076-469F-86B5-C17DB6F17D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/>
              <a:t>The data parameters plotted above remain almost constant at a particular time, for all the hourly classification. 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/>
              <a:t>They can therefore be used to set a reference for the further experiments which has to be conducted.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/>
              <a:t>The best among them is Surface Albedo, as it remains constant for a long duration of time, and the width of the line in the graph is less, meaning that the difference in the values between different times is very-very less.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/>
              <a:t>Below is the Surface Albedo plot, classified on hourly basis, for the month of January.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/>
              <a:t>The data is smooth, except for a single point, and is constant as well.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CF3025-CCDC-42F1-A76C-FA1D542E5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846" y="2743249"/>
            <a:ext cx="3856054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63951"/>
      </p:ext>
    </p:extLst>
  </p:cSld>
  <p:clrMapOvr>
    <a:masterClrMapping/>
  </p:clrMapOvr>
</p:sld>
</file>

<file path=ppt/theme/theme1.xml><?xml version="1.0" encoding="utf-8"?>
<a:theme xmlns:a="http://schemas.openxmlformats.org/drawingml/2006/main" name="8_Blank">
  <a:themeElements>
    <a:clrScheme name="Bits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FCB017"/>
      </a:accent1>
      <a:accent2>
        <a:srgbClr val="76C2E5"/>
      </a:accent2>
      <a:accent3>
        <a:srgbClr val="FF0000"/>
      </a:accent3>
      <a:accent4>
        <a:srgbClr val="002960"/>
      </a:accent4>
      <a:accent5>
        <a:srgbClr val="FF6600"/>
      </a:accent5>
      <a:accent6>
        <a:srgbClr val="808080"/>
      </a:accent6>
      <a:hlink>
        <a:srgbClr val="FF0000"/>
      </a:hlink>
      <a:folHlink>
        <a:srgbClr val="0029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1163</Words>
  <Application>Microsoft Office PowerPoint</Application>
  <PresentationFormat>On-screen Show (16:9)</PresentationFormat>
  <Paragraphs>96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8_Blank</vt:lpstr>
      <vt:lpstr>Hybrid Solar Irradiance using Kalman Filter</vt:lpstr>
      <vt:lpstr>Work Done Till Mid-semester </vt:lpstr>
      <vt:lpstr>My Goals After Mid-semester</vt:lpstr>
      <vt:lpstr>Indian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Interesting Plots</vt:lpstr>
      <vt:lpstr>PowerPoint Presentation</vt:lpstr>
      <vt:lpstr>Kalman Filter</vt:lpstr>
      <vt:lpstr>Kalman Filter Implementation</vt:lpstr>
      <vt:lpstr>PowerPoint Presentation</vt:lpstr>
      <vt:lpstr>PowerPoint Presentation</vt:lpstr>
      <vt:lpstr>PowerPoint Presentation</vt:lpstr>
      <vt:lpstr>Challenges Faced</vt:lpstr>
      <vt:lpstr>Future Work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Uday  Mittal</cp:lastModifiedBy>
  <cp:revision>14</cp:revision>
  <dcterms:modified xsi:type="dcterms:W3CDTF">2022-04-30T04:14:27Z</dcterms:modified>
</cp:coreProperties>
</file>