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7" r:id="rId2"/>
    <p:sldId id="258" r:id="rId3"/>
    <p:sldId id="275" r:id="rId4"/>
    <p:sldId id="259" r:id="rId5"/>
    <p:sldId id="276" r:id="rId6"/>
    <p:sldId id="260" r:id="rId7"/>
    <p:sldId id="271" r:id="rId8"/>
    <p:sldId id="278" r:id="rId9"/>
    <p:sldId id="272" r:id="rId10"/>
    <p:sldId id="273" r:id="rId11"/>
    <p:sldId id="274" r:id="rId12"/>
    <p:sldId id="27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22246b2b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22246b2b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22246b2b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22246b2b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2514600"/>
            <a:ext cx="8686800" cy="20574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2895600" y="4572000"/>
            <a:ext cx="2895600" cy="57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a:off x="0" y="4572000"/>
            <a:ext cx="2895600" cy="57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 name="Google Shape;19;p2"/>
          <p:cNvSpPr/>
          <p:nvPr/>
        </p:nvSpPr>
        <p:spPr>
          <a:xfrm>
            <a:off x="5791200" y="4572000"/>
            <a:ext cx="2895600" cy="57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0" name="Google Shape;20;p2"/>
          <p:cNvSpPr txBox="1">
            <a:spLocks noGrp="1"/>
          </p:cNvSpPr>
          <p:nvPr>
            <p:ph type="body" idx="1"/>
          </p:nvPr>
        </p:nvSpPr>
        <p:spPr>
          <a:xfrm>
            <a:off x="2514600" y="4057650"/>
            <a:ext cx="6019800" cy="399900"/>
          </a:xfrm>
          <a:prstGeom prst="rect">
            <a:avLst/>
          </a:prstGeom>
          <a:noFill/>
          <a:ln>
            <a:noFill/>
          </a:ln>
        </p:spPr>
        <p:txBody>
          <a:bodyPr spcFirstLastPara="1" wrap="square" lIns="91425" tIns="91425" rIns="91425" bIns="91425" anchor="b" anchorCtr="0">
            <a:noAutofit/>
          </a:bodyPr>
          <a:lstStyle>
            <a:lvl1pPr marL="457200" lvl="0" indent="-228600" algn="r">
              <a:lnSpc>
                <a:spcPct val="100000"/>
              </a:lnSpc>
              <a:spcBef>
                <a:spcPts val="0"/>
              </a:spcBef>
              <a:spcAft>
                <a:spcPts val="0"/>
              </a:spcAft>
              <a:buClr>
                <a:schemeClr val="lt1"/>
              </a:buClr>
              <a:buSzPts val="1800"/>
              <a:buFont typeface="Arial"/>
              <a:buNone/>
              <a:defRPr sz="1800">
                <a:solidFill>
                  <a:schemeClr val="lt1"/>
                </a:solidFill>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1" name="Google Shape;21;p2"/>
          <p:cNvSpPr txBox="1">
            <a:spLocks noGrp="1"/>
          </p:cNvSpPr>
          <p:nvPr>
            <p:ph type="title"/>
          </p:nvPr>
        </p:nvSpPr>
        <p:spPr>
          <a:xfrm>
            <a:off x="2514600" y="2857500"/>
            <a:ext cx="6019800" cy="1143000"/>
          </a:xfrm>
          <a:prstGeom prst="rect">
            <a:avLst/>
          </a:prstGeom>
          <a:noFill/>
          <a:ln>
            <a:noFill/>
          </a:ln>
        </p:spPr>
        <p:txBody>
          <a:bodyPr spcFirstLastPara="1" wrap="square" lIns="91425" tIns="91425" rIns="91425" bIns="91425"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2" name="Google Shape;22;p2" descr="BITS_university_logo_whitevert.png"/>
          <p:cNvPicPr preferRelativeResize="0"/>
          <p:nvPr/>
        </p:nvPicPr>
        <p:blipFill rotWithShape="1">
          <a:blip r:embed="rId3">
            <a:alphaModFix/>
          </a:blip>
          <a:srcRect t="2" b="28592"/>
          <a:stretch/>
        </p:blipFill>
        <p:spPr>
          <a:xfrm>
            <a:off x="76200" y="2514600"/>
            <a:ext cx="2057400" cy="1485000"/>
          </a:xfrm>
          <a:prstGeom prst="rect">
            <a:avLst/>
          </a:prstGeom>
          <a:noFill/>
          <a:ln>
            <a:noFill/>
          </a:ln>
        </p:spPr>
      </p:pic>
      <p:sp>
        <p:nvSpPr>
          <p:cNvPr id="23" name="Google Shape;23;p2"/>
          <p:cNvSpPr txBox="1"/>
          <p:nvPr/>
        </p:nvSpPr>
        <p:spPr>
          <a:xfrm>
            <a:off x="-76200" y="3943350"/>
            <a:ext cx="2209800" cy="415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900"/>
              <a:buFont typeface="Arial"/>
              <a:buNone/>
            </a:pPr>
            <a:r>
              <a:rPr lang="en" sz="2900" b="1" i="0" u="none" strike="noStrike" cap="none">
                <a:solidFill>
                  <a:srgbClr val="FFFFFF"/>
                </a:solidFill>
                <a:latin typeface="Arial"/>
                <a:ea typeface="Arial"/>
                <a:cs typeface="Arial"/>
                <a:sym typeface="Arial"/>
              </a:rPr>
              <a:t>BITS</a:t>
            </a:r>
            <a:r>
              <a:rPr lang="en" sz="2900" b="0" i="0" u="none" strike="noStrike" cap="none">
                <a:solidFill>
                  <a:srgbClr val="FFFFFF"/>
                </a:solidFill>
                <a:latin typeface="Arial"/>
                <a:ea typeface="Arial"/>
                <a:cs typeface="Arial"/>
                <a:sym typeface="Arial"/>
              </a:rPr>
              <a:t> Pilani</a:t>
            </a:r>
            <a:endParaRPr/>
          </a:p>
        </p:txBody>
      </p:sp>
      <p:sp>
        <p:nvSpPr>
          <p:cNvPr id="24" name="Google Shape;24;p2"/>
          <p:cNvSpPr txBox="1"/>
          <p:nvPr/>
        </p:nvSpPr>
        <p:spPr>
          <a:xfrm>
            <a:off x="152400" y="4249951"/>
            <a:ext cx="1905000" cy="20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 sz="1200" b="0" i="0" u="none" strike="noStrike" cap="none">
                <a:solidFill>
                  <a:srgbClr val="FFFFFF"/>
                </a:solidFill>
                <a:latin typeface="Arial"/>
                <a:ea typeface="Arial"/>
                <a:cs typeface="Arial"/>
                <a:sym typeface="Arial"/>
              </a:rPr>
              <a:t>Pilani Campus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762000" y="171450"/>
            <a:ext cx="7716900" cy="571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381000" y="1085850"/>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8" name="Google Shape;78;p12"/>
          <p:cNvSpPr txBox="1">
            <a:spLocks noGrp="1"/>
          </p:cNvSpPr>
          <p:nvPr>
            <p:ph type="body" idx="2"/>
          </p:nvPr>
        </p:nvSpPr>
        <p:spPr>
          <a:xfrm>
            <a:off x="4686300" y="1085850"/>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9" name="Google Shape;79;p12"/>
          <p:cNvSpPr txBox="1">
            <a:spLocks noGrp="1"/>
          </p:cNvSpPr>
          <p:nvPr>
            <p:ph type="body" idx="3"/>
          </p:nvPr>
        </p:nvSpPr>
        <p:spPr>
          <a:xfrm>
            <a:off x="381000" y="3057525"/>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80" name="Google Shape;80;p12"/>
          <p:cNvSpPr txBox="1">
            <a:spLocks noGrp="1"/>
          </p:cNvSpPr>
          <p:nvPr>
            <p:ph type="body" idx="4"/>
          </p:nvPr>
        </p:nvSpPr>
        <p:spPr>
          <a:xfrm>
            <a:off x="4686300" y="3057525"/>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81" name="Google Shape;81;p12"/>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5"/>
        <p:cNvGrpSpPr/>
        <p:nvPr/>
      </p:nvGrpSpPr>
      <p:grpSpPr>
        <a:xfrm>
          <a:off x="0" y="0"/>
          <a:ext cx="0" cy="0"/>
          <a:chOff x="0" y="0"/>
          <a:chExt cx="0" cy="0"/>
        </a:xfrm>
      </p:grpSpPr>
      <p:pic>
        <p:nvPicPr>
          <p:cNvPr id="26" name="Google Shape;26;p3" descr="\\Server\D\jyoti\FI023_BITS_v1\styleguide img\IMG_5627_b.jpg"/>
          <p:cNvPicPr preferRelativeResize="0"/>
          <p:nvPr/>
        </p:nvPicPr>
        <p:blipFill rotWithShape="1">
          <a:blip r:embed="rId2">
            <a:alphaModFix/>
          </a:blip>
          <a:srcRect/>
          <a:stretch/>
        </p:blipFill>
        <p:spPr>
          <a:xfrm>
            <a:off x="0" y="0"/>
            <a:ext cx="6858000" cy="5143500"/>
          </a:xfrm>
          <a:prstGeom prst="rect">
            <a:avLst/>
          </a:prstGeom>
          <a:noFill/>
          <a:ln>
            <a:noFill/>
          </a:ln>
        </p:spPr>
      </p:pic>
      <p:sp>
        <p:nvSpPr>
          <p:cNvPr id="27" name="Google Shape;27;p3"/>
          <p:cNvSpPr/>
          <p:nvPr/>
        </p:nvSpPr>
        <p:spPr>
          <a:xfrm>
            <a:off x="0" y="3211637"/>
            <a:ext cx="9144000" cy="1932000"/>
          </a:xfrm>
          <a:prstGeom prst="rect">
            <a:avLst/>
          </a:prstGeom>
          <a:solidFill>
            <a:schemeClr val="lt1"/>
          </a:solidFill>
          <a:ln w="9525" cap="flat" cmpd="sng">
            <a:solidFill>
              <a:srgbClr val="FBAC1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28" name="Google Shape;28;p3" descr="Picture 7.png"/>
          <p:cNvPicPr preferRelativeResize="0"/>
          <p:nvPr/>
        </p:nvPicPr>
        <p:blipFill rotWithShape="1">
          <a:blip r:embed="rId3">
            <a:alphaModFix/>
          </a:blip>
          <a:srcRect l="1923" b="5335"/>
          <a:stretch/>
        </p:blipFill>
        <p:spPr>
          <a:xfrm>
            <a:off x="6629400" y="-1"/>
            <a:ext cx="2193193" cy="519523"/>
          </a:xfrm>
          <a:prstGeom prst="rect">
            <a:avLst/>
          </a:prstGeom>
          <a:noFill/>
          <a:ln>
            <a:noFill/>
          </a:ln>
        </p:spPr>
      </p:pic>
      <p:sp>
        <p:nvSpPr>
          <p:cNvPr id="29" name="Google Shape;29;p3"/>
          <p:cNvSpPr txBox="1">
            <a:spLocks noGrp="1"/>
          </p:cNvSpPr>
          <p:nvPr>
            <p:ph type="body" idx="1"/>
          </p:nvPr>
        </p:nvSpPr>
        <p:spPr>
          <a:xfrm>
            <a:off x="304800" y="3486150"/>
            <a:ext cx="8458200" cy="1200000"/>
          </a:xfrm>
          <a:prstGeom prst="rect">
            <a:avLst/>
          </a:prstGeom>
          <a:noFill/>
          <a:ln>
            <a:noFill/>
          </a:ln>
        </p:spPr>
        <p:txBody>
          <a:bodyPr spcFirstLastPara="1" wrap="square" lIns="91425" tIns="91425" rIns="91425" bIns="91425" anchor="t" anchorCtr="0">
            <a:noAutofit/>
          </a:bodyPr>
          <a:lstStyle>
            <a:lvl1pPr marL="457200" lvl="0" indent="-228600" algn="l">
              <a:lnSpc>
                <a:spcPct val="104999"/>
              </a:lnSpc>
              <a:spcBef>
                <a:spcPts val="0"/>
              </a:spcBef>
              <a:spcAft>
                <a:spcPts val="0"/>
              </a:spcAft>
              <a:buClr>
                <a:srgbClr val="000000"/>
              </a:buClr>
              <a:buSzPts val="4000"/>
              <a:buFont typeface="Arial"/>
              <a:buNone/>
              <a:defRPr sz="4000" b="1">
                <a:latin typeface="Arial"/>
                <a:ea typeface="Arial"/>
                <a:cs typeface="Arial"/>
                <a:sym typeface="Arial"/>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0" name="Google Shape;30;p3"/>
          <p:cNvSpPr/>
          <p:nvPr/>
        </p:nvSpPr>
        <p:spPr>
          <a:xfrm>
            <a:off x="2882900" y="5081588"/>
            <a:ext cx="2895600" cy="57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 name="Google Shape;31;p3"/>
          <p:cNvSpPr/>
          <p:nvPr/>
        </p:nvSpPr>
        <p:spPr>
          <a:xfrm>
            <a:off x="-12700" y="5081588"/>
            <a:ext cx="2895600" cy="57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2" name="Google Shape;32;p3"/>
          <p:cNvSpPr/>
          <p:nvPr/>
        </p:nvSpPr>
        <p:spPr>
          <a:xfrm>
            <a:off x="5778500" y="5081588"/>
            <a:ext cx="2895600" cy="57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3" name="Google Shape;33;p3"/>
          <p:cNvSpPr txBox="1"/>
          <p:nvPr/>
        </p:nvSpPr>
        <p:spPr>
          <a:xfrm>
            <a:off x="6858000" y="571500"/>
            <a:ext cx="2209800" cy="415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900"/>
              <a:buFont typeface="Arial"/>
              <a:buNone/>
            </a:pPr>
            <a:r>
              <a:rPr lang="en" sz="2900" b="1" i="0" u="none" strike="noStrike" cap="none">
                <a:solidFill>
                  <a:srgbClr val="FFFFFF"/>
                </a:solidFill>
                <a:latin typeface="Arial"/>
                <a:ea typeface="Arial"/>
                <a:cs typeface="Arial"/>
                <a:sym typeface="Arial"/>
              </a:rPr>
              <a:t>BITS</a:t>
            </a:r>
            <a:r>
              <a:rPr lang="en" sz="2900" b="0" i="0" u="none" strike="noStrike" cap="none">
                <a:solidFill>
                  <a:srgbClr val="FFFFFF"/>
                </a:solidFill>
                <a:latin typeface="Arial"/>
                <a:ea typeface="Arial"/>
                <a:cs typeface="Arial"/>
                <a:sym typeface="Arial"/>
              </a:rPr>
              <a:t> Pilani</a:t>
            </a:r>
            <a:endParaRPr/>
          </a:p>
        </p:txBody>
      </p:sp>
      <p:sp>
        <p:nvSpPr>
          <p:cNvPr id="34" name="Google Shape;34;p3"/>
          <p:cNvSpPr txBox="1"/>
          <p:nvPr/>
        </p:nvSpPr>
        <p:spPr>
          <a:xfrm>
            <a:off x="7086600" y="878101"/>
            <a:ext cx="1905000" cy="20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 sz="1200" b="0" i="0" u="none" strike="noStrike" cap="none">
                <a:solidFill>
                  <a:srgbClr val="FFFFFF"/>
                </a:solidFill>
                <a:latin typeface="Arial"/>
                <a:ea typeface="Arial"/>
                <a:cs typeface="Arial"/>
                <a:sym typeface="Arial"/>
              </a:rPr>
              <a:t>Pilani Campus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395536" y="205978"/>
            <a:ext cx="6120600" cy="63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159604" y="864349"/>
            <a:ext cx="8833800" cy="37578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8" name="Google Shape;38;p4"/>
          <p:cNvSpPr txBox="1">
            <a:spLocks noGrp="1"/>
          </p:cNvSpPr>
          <p:nvPr>
            <p:ph type="sldNum" idx="12"/>
          </p:nvPr>
        </p:nvSpPr>
        <p:spPr>
          <a:xfrm>
            <a:off x="8532440" y="4677984"/>
            <a:ext cx="611700" cy="219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2514603" y="2857502"/>
            <a:ext cx="6019800" cy="1143000"/>
          </a:xfrm>
          <a:prstGeom prst="rect">
            <a:avLst/>
          </a:prstGeom>
          <a:noFill/>
          <a:ln>
            <a:noFill/>
          </a:ln>
        </p:spPr>
        <p:txBody>
          <a:bodyPr spcFirstLastPara="1" wrap="square" lIns="91425" tIns="91425" rIns="91425" bIns="91425" anchor="ctr" anchorCtr="0">
            <a:noAutofit/>
          </a:bodyPr>
          <a:lstStyle>
            <a:lvl1pPr lvl="0" algn="l">
              <a:lnSpc>
                <a:spcPct val="90909"/>
              </a:lnSpc>
              <a:spcBef>
                <a:spcPts val="0"/>
              </a:spcBef>
              <a:spcAft>
                <a:spcPts val="0"/>
              </a:spcAft>
              <a:buClr>
                <a:srgbClr val="000000"/>
              </a:buClr>
              <a:buSzPts val="14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59604" y="113702"/>
            <a:ext cx="6526200" cy="44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1000" y="1085850"/>
            <a:ext cx="4152900" cy="3828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2800"/>
              <a:buFont typeface="Arial"/>
              <a:buNone/>
              <a:defRPr sz="2800"/>
            </a:lvl1pPr>
            <a:lvl2pPr marL="914400" lvl="1" indent="-381000" algn="l">
              <a:lnSpc>
                <a:spcPct val="100000"/>
              </a:lnSpc>
              <a:spcBef>
                <a:spcPts val="0"/>
              </a:spcBef>
              <a:spcAft>
                <a:spcPts val="0"/>
              </a:spcAft>
              <a:buSzPts val="2400"/>
              <a:buChar char="▪"/>
              <a:defRPr sz="2400"/>
            </a:lvl2pPr>
            <a:lvl3pPr marL="1371600" lvl="2" indent="-355600" algn="l">
              <a:lnSpc>
                <a:spcPct val="100000"/>
              </a:lnSpc>
              <a:spcBef>
                <a:spcPts val="0"/>
              </a:spcBef>
              <a:spcAft>
                <a:spcPts val="0"/>
              </a:spcAft>
              <a:buSzPts val="2000"/>
              <a:buChar char="–"/>
              <a:defRPr sz="20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7" name="Google Shape;47;p7"/>
          <p:cNvSpPr txBox="1">
            <a:spLocks noGrp="1"/>
          </p:cNvSpPr>
          <p:nvPr>
            <p:ph type="body" idx="2"/>
          </p:nvPr>
        </p:nvSpPr>
        <p:spPr>
          <a:xfrm>
            <a:off x="4686300" y="1085850"/>
            <a:ext cx="4152900" cy="3828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2800"/>
              <a:buFont typeface="Arial"/>
              <a:buNone/>
              <a:defRPr sz="2800"/>
            </a:lvl1pPr>
            <a:lvl2pPr marL="914400" lvl="1" indent="-381000" algn="l">
              <a:lnSpc>
                <a:spcPct val="100000"/>
              </a:lnSpc>
              <a:spcBef>
                <a:spcPts val="0"/>
              </a:spcBef>
              <a:spcAft>
                <a:spcPts val="0"/>
              </a:spcAft>
              <a:buSzPts val="2400"/>
              <a:buChar char="▪"/>
              <a:defRPr sz="2400"/>
            </a:lvl2pPr>
            <a:lvl3pPr marL="1371600" lvl="2" indent="-355600" algn="l">
              <a:lnSpc>
                <a:spcPct val="100000"/>
              </a:lnSpc>
              <a:spcBef>
                <a:spcPts val="0"/>
              </a:spcBef>
              <a:spcAft>
                <a:spcPts val="0"/>
              </a:spcAft>
              <a:buSzPts val="2000"/>
              <a:buChar char="–"/>
              <a:defRPr sz="20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8" name="Google Shape;48;p7"/>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7"/>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 name="Google Shape;50;p7"/>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59604" y="113702"/>
            <a:ext cx="6526200" cy="44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8"/>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762000" y="171450"/>
            <a:ext cx="7716900" cy="571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81000" y="1085850"/>
            <a:ext cx="4152900" cy="3828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9" name="Google Shape;59;p9"/>
          <p:cNvSpPr txBox="1">
            <a:spLocks noGrp="1"/>
          </p:cNvSpPr>
          <p:nvPr>
            <p:ph type="body" idx="2"/>
          </p:nvPr>
        </p:nvSpPr>
        <p:spPr>
          <a:xfrm>
            <a:off x="4686300" y="1085850"/>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0" name="Google Shape;60;p9"/>
          <p:cNvSpPr txBox="1">
            <a:spLocks noGrp="1"/>
          </p:cNvSpPr>
          <p:nvPr>
            <p:ph type="body" idx="3"/>
          </p:nvPr>
        </p:nvSpPr>
        <p:spPr>
          <a:xfrm>
            <a:off x="4686300" y="3057525"/>
            <a:ext cx="4152900" cy="1857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1" name="Google Shape;61;p9"/>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9"/>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9"/>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762000" y="171450"/>
            <a:ext cx="7716900" cy="571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381000" y="1085850"/>
            <a:ext cx="4152900" cy="3828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7" name="Google Shape;67;p10"/>
          <p:cNvSpPr txBox="1">
            <a:spLocks noGrp="1"/>
          </p:cNvSpPr>
          <p:nvPr>
            <p:ph type="body" idx="2"/>
          </p:nvPr>
        </p:nvSpPr>
        <p:spPr>
          <a:xfrm>
            <a:off x="4686300" y="1085850"/>
            <a:ext cx="4152900" cy="3828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8" name="Google Shape;68;p10"/>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0"/>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Google Shape;70;p10"/>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txBox="1">
            <a:spLocks noGrp="1"/>
          </p:cNvSpPr>
          <p:nvPr>
            <p:ph type="dt" idx="10"/>
          </p:nvPr>
        </p:nvSpPr>
        <p:spPr>
          <a:xfrm>
            <a:off x="0" y="48006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1"/>
          <p:cNvSpPr txBox="1">
            <a:spLocks noGrp="1"/>
          </p:cNvSpPr>
          <p:nvPr>
            <p:ph type="ftr" idx="11"/>
          </p:nvPr>
        </p:nvSpPr>
        <p:spPr>
          <a:xfrm>
            <a:off x="3276600" y="4857750"/>
            <a:ext cx="2895600" cy="28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1"/>
          <p:cNvSpPr txBox="1">
            <a:spLocks noGrp="1"/>
          </p:cNvSpPr>
          <p:nvPr>
            <p:ph type="sldNum" idx="12"/>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246615" y="27940"/>
            <a:ext cx="670500" cy="93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body" idx="1"/>
          </p:nvPr>
        </p:nvSpPr>
        <p:spPr>
          <a:xfrm>
            <a:off x="159604" y="864349"/>
            <a:ext cx="8833800" cy="375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title"/>
          </p:nvPr>
        </p:nvSpPr>
        <p:spPr>
          <a:xfrm>
            <a:off x="159604" y="113702"/>
            <a:ext cx="6526200" cy="447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grpSp>
        <p:nvGrpSpPr>
          <p:cNvPr id="9" name="Google Shape;9;p1"/>
          <p:cNvGrpSpPr/>
          <p:nvPr/>
        </p:nvGrpSpPr>
        <p:grpSpPr>
          <a:xfrm>
            <a:off x="-12" y="5089466"/>
            <a:ext cx="9143919" cy="54121"/>
            <a:chOff x="1998227" y="6500996"/>
            <a:chExt cx="7153187" cy="46500"/>
          </a:xfrm>
        </p:grpSpPr>
        <p:sp>
          <p:nvSpPr>
            <p:cNvPr id="10" name="Google Shape;10;p1"/>
            <p:cNvSpPr/>
            <p:nvPr/>
          </p:nvSpPr>
          <p:spPr>
            <a:xfrm>
              <a:off x="4408551" y="6500996"/>
              <a:ext cx="2376000" cy="46500"/>
            </a:xfrm>
            <a:prstGeom prst="rect">
              <a:avLst/>
            </a:prstGeom>
            <a:solidFill>
              <a:srgbClr val="76C2E5"/>
            </a:solidFill>
            <a:ln>
              <a:noFill/>
            </a:ln>
          </p:spPr>
          <p:txBody>
            <a:bodyPr spcFirstLastPara="1" wrap="square" lIns="93125" tIns="46550" rIns="93125" bIns="465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sp>
          <p:nvSpPr>
            <p:cNvPr id="11" name="Google Shape;11;p1"/>
            <p:cNvSpPr/>
            <p:nvPr/>
          </p:nvSpPr>
          <p:spPr>
            <a:xfrm>
              <a:off x="1998227" y="6500996"/>
              <a:ext cx="2410200" cy="46500"/>
            </a:xfrm>
            <a:prstGeom prst="rect">
              <a:avLst/>
            </a:prstGeom>
            <a:solidFill>
              <a:srgbClr val="FCB017"/>
            </a:solidFill>
            <a:ln>
              <a:noFill/>
            </a:ln>
          </p:spPr>
          <p:txBody>
            <a:bodyPr spcFirstLastPara="1" wrap="square" lIns="93125" tIns="46550" rIns="93125" bIns="465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sp>
          <p:nvSpPr>
            <p:cNvPr id="12" name="Google Shape;12;p1"/>
            <p:cNvSpPr/>
            <p:nvPr/>
          </p:nvSpPr>
          <p:spPr>
            <a:xfrm>
              <a:off x="6775414" y="6500996"/>
              <a:ext cx="2376000" cy="46500"/>
            </a:xfrm>
            <a:prstGeom prst="rect">
              <a:avLst/>
            </a:prstGeom>
            <a:solidFill>
              <a:srgbClr val="FF0000"/>
            </a:solidFill>
            <a:ln>
              <a:noFill/>
            </a:ln>
          </p:spPr>
          <p:txBody>
            <a:bodyPr spcFirstLastPara="1" wrap="square" lIns="93125" tIns="46550" rIns="93125" bIns="465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grpSp>
      <p:pic>
        <p:nvPicPr>
          <p:cNvPr id="13" name="Google Shape;13;p1" descr="BITS_university_logo_whitevert.png"/>
          <p:cNvPicPr preferRelativeResize="0"/>
          <p:nvPr/>
        </p:nvPicPr>
        <p:blipFill rotWithShape="1">
          <a:blip r:embed="rId12">
            <a:alphaModFix/>
          </a:blip>
          <a:srcRect t="2" b="28592"/>
          <a:stretch/>
        </p:blipFill>
        <p:spPr>
          <a:xfrm>
            <a:off x="8138322" y="17284"/>
            <a:ext cx="939004" cy="677759"/>
          </a:xfrm>
          <a:prstGeom prst="rect">
            <a:avLst/>
          </a:prstGeom>
          <a:noFill/>
          <a:ln>
            <a:noFill/>
          </a:ln>
        </p:spPr>
      </p:pic>
      <p:sp>
        <p:nvSpPr>
          <p:cNvPr id="14" name="Google Shape;14;p1"/>
          <p:cNvSpPr txBox="1"/>
          <p:nvPr/>
        </p:nvSpPr>
        <p:spPr>
          <a:xfrm>
            <a:off x="8095553" y="631313"/>
            <a:ext cx="1024500" cy="198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
              <a:buFont typeface="Arial"/>
              <a:buNone/>
            </a:pPr>
            <a:r>
              <a:rPr lang="en" sz="1200" b="1" i="0" u="none" strike="noStrike" cap="none">
                <a:solidFill>
                  <a:schemeClr val="dk1"/>
                </a:solidFill>
                <a:latin typeface="Arial"/>
                <a:ea typeface="Arial"/>
                <a:cs typeface="Arial"/>
                <a:sym typeface="Arial"/>
              </a:rPr>
              <a:t>BITS</a:t>
            </a:r>
            <a:r>
              <a:rPr lang="en" sz="1200" b="0" i="0" u="none" strike="noStrike" cap="none">
                <a:solidFill>
                  <a:schemeClr val="dk1"/>
                </a:solidFill>
                <a:latin typeface="Arial"/>
                <a:ea typeface="Arial"/>
                <a:cs typeface="Arial"/>
                <a:sym typeface="Arial"/>
              </a:rPr>
              <a:t> Pilani</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maps.nrel.gov/nsrdb-viewer/?aL=x8CI3i%255Bv%255D%3Dt%26Jea8x6%255Bv%255D%3Dt%26Jea8x6%255Bd%255D%3D1%26VRLt_G%255Bv%255D%3Dt%26VRLt_G%255Bd%255D%3D2%26mcQtmw%255Bv%255D%3Dt%26mcQtmw%255Bd%255D%3D3&amp;bL=clight&amp;cE=0&amp;lR=0&amp;mC=4.740675384778373%2C22.8515625&amp;zL=2" TargetMode="External"/><Relationship Id="rId2" Type="http://schemas.openxmlformats.org/officeDocument/2006/relationships/hyperlink" Target="https://www.sciencedirect.com/science/article/pii/S0960148116300775?via%3Dihub" TargetMode="External"/><Relationship Id="rId1" Type="http://schemas.openxmlformats.org/officeDocument/2006/relationships/slideLayout" Target="../slideLayouts/slideLayout3.xml"/><Relationship Id="rId4" Type="http://schemas.openxmlformats.org/officeDocument/2006/relationships/hyperlink" Target="https://en.wikipedia.org/wiki/Kalman_fil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2007220" y="4280675"/>
            <a:ext cx="6527180" cy="39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To </a:t>
            </a:r>
            <a:r>
              <a:rPr lang="en-IN" dirty="0" err="1"/>
              <a:t>Dr.</a:t>
            </a:r>
            <a:r>
              <a:rPr lang="en-IN" dirty="0"/>
              <a:t> </a:t>
            </a:r>
            <a:r>
              <a:rPr lang="en-IN" dirty="0" err="1"/>
              <a:t>Sumanta</a:t>
            </a:r>
            <a:r>
              <a:rPr lang="en-IN" dirty="0"/>
              <a:t> </a:t>
            </a:r>
            <a:r>
              <a:rPr lang="en-IN" dirty="0" err="1"/>
              <a:t>Pasari</a:t>
            </a:r>
            <a:r>
              <a:rPr lang="en-IN" dirty="0"/>
              <a:t>, Department of Mathematics, BITS </a:t>
            </a:r>
            <a:r>
              <a:rPr lang="en-IN" dirty="0" err="1"/>
              <a:t>Pilani</a:t>
            </a:r>
            <a:r>
              <a:rPr lang="en-IN" dirty="0"/>
              <a:t>, </a:t>
            </a:r>
            <a:r>
              <a:rPr lang="en-IN" dirty="0" err="1"/>
              <a:t>Pilani</a:t>
            </a:r>
            <a:r>
              <a:rPr lang="en-IN" dirty="0"/>
              <a:t> Campus</a:t>
            </a:r>
          </a:p>
          <a:p>
            <a:pPr marL="0" lvl="0" indent="0" algn="r" rtl="0">
              <a:spcBef>
                <a:spcPts val="0"/>
              </a:spcBef>
              <a:spcAft>
                <a:spcPts val="0"/>
              </a:spcAft>
              <a:buNone/>
            </a:pPr>
            <a:r>
              <a:rPr lang="en-IN" dirty="0"/>
              <a:t>By Uday Mittal</a:t>
            </a:r>
          </a:p>
          <a:p>
            <a:pPr marL="0" lvl="0" indent="0" algn="r" rtl="0">
              <a:spcBef>
                <a:spcPts val="0"/>
              </a:spcBef>
              <a:spcAft>
                <a:spcPts val="0"/>
              </a:spcAft>
              <a:buNone/>
            </a:pPr>
            <a:r>
              <a:rPr lang="en-IN" dirty="0"/>
              <a:t>2019B4A70662P</a:t>
            </a:r>
            <a:endParaRPr dirty="0"/>
          </a:p>
        </p:txBody>
      </p:sp>
      <p:sp>
        <p:nvSpPr>
          <p:cNvPr id="99" name="Google Shape;99;p15"/>
          <p:cNvSpPr txBox="1">
            <a:spLocks noGrp="1"/>
          </p:cNvSpPr>
          <p:nvPr>
            <p:ph type="title"/>
          </p:nvPr>
        </p:nvSpPr>
        <p:spPr>
          <a:xfrm>
            <a:off x="1888273" y="2571750"/>
            <a:ext cx="6646127"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Hybrid Solar Irradiance Now-Casting by fusing Kalman Filter and Regressor</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DB3F-41F0-44B6-B44E-E50BB830089D}"/>
              </a:ext>
            </a:extLst>
          </p:cNvPr>
          <p:cNvSpPr>
            <a:spLocks noGrp="1"/>
          </p:cNvSpPr>
          <p:nvPr>
            <p:ph type="title"/>
          </p:nvPr>
        </p:nvSpPr>
        <p:spPr/>
        <p:txBody>
          <a:bodyPr/>
          <a:lstStyle/>
          <a:p>
            <a:r>
              <a:rPr lang="en-IN" dirty="0"/>
              <a:t>Future Goals</a:t>
            </a:r>
          </a:p>
        </p:txBody>
      </p:sp>
      <p:sp>
        <p:nvSpPr>
          <p:cNvPr id="3" name="Text Placeholder 2">
            <a:extLst>
              <a:ext uri="{FF2B5EF4-FFF2-40B4-BE49-F238E27FC236}">
                <a16:creationId xmlns:a16="http://schemas.microsoft.com/office/drawing/2014/main" id="{1B8CDF2D-AB91-4F83-942E-7490C81EF648}"/>
              </a:ext>
            </a:extLst>
          </p:cNvPr>
          <p:cNvSpPr>
            <a:spLocks noGrp="1"/>
          </p:cNvSpPr>
          <p:nvPr>
            <p:ph type="body" idx="1"/>
          </p:nvPr>
        </p:nvSpPr>
        <p:spPr/>
        <p:txBody>
          <a:bodyPr/>
          <a:lstStyle/>
          <a:p>
            <a:pPr marL="514350" indent="-285750">
              <a:buFont typeface="Arial" panose="020B0604020202020204" pitchFamily="34" charset="0"/>
              <a:buChar char="•"/>
            </a:pPr>
            <a:r>
              <a:rPr lang="en-IN" dirty="0"/>
              <a:t>Get the code of the proposed model.</a:t>
            </a:r>
          </a:p>
          <a:p>
            <a:pPr marL="514350" indent="-285750">
              <a:buFont typeface="Arial" panose="020B0604020202020204" pitchFamily="34" charset="0"/>
              <a:buChar char="•"/>
            </a:pPr>
            <a:r>
              <a:rPr lang="en-IN" dirty="0"/>
              <a:t>Modify the code and make it work for our datasets.</a:t>
            </a:r>
          </a:p>
        </p:txBody>
      </p:sp>
    </p:spTree>
    <p:extLst>
      <p:ext uri="{BB962C8B-B14F-4D97-AF65-F5344CB8AC3E}">
        <p14:creationId xmlns:p14="http://schemas.microsoft.com/office/powerpoint/2010/main" val="71683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7A88-362F-47E0-86F8-B19D0C849CDB}"/>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0C9957F5-4D24-4C8D-8414-1BE3777A83E6}"/>
              </a:ext>
            </a:extLst>
          </p:cNvPr>
          <p:cNvSpPr>
            <a:spLocks noGrp="1"/>
          </p:cNvSpPr>
          <p:nvPr>
            <p:ph type="body" idx="1"/>
          </p:nvPr>
        </p:nvSpPr>
        <p:spPr/>
        <p:txBody>
          <a:bodyPr/>
          <a:lstStyle/>
          <a:p>
            <a:pPr marL="514350" indent="-285750">
              <a:buFont typeface="Arial" panose="020B0604020202020204" pitchFamily="34" charset="0"/>
              <a:buChar char="•"/>
            </a:pPr>
            <a:r>
              <a:rPr lang="en-US" dirty="0">
                <a:hlinkClick r:id="rId2"/>
              </a:rPr>
              <a:t>Hybrid solar irradiance now-casting by fusing Kalman filter and regressor – ScienceDirect</a:t>
            </a:r>
            <a:endParaRPr lang="en-US" dirty="0"/>
          </a:p>
          <a:p>
            <a:pPr marL="514350" indent="-285750">
              <a:buFont typeface="Arial" panose="020B0604020202020204" pitchFamily="34" charset="0"/>
              <a:buChar char="•"/>
            </a:pPr>
            <a:r>
              <a:rPr lang="en-IN" dirty="0">
                <a:hlinkClick r:id="rId3"/>
              </a:rPr>
              <a:t>NSRDB Data Viewer (nrel.gov)</a:t>
            </a:r>
            <a:endParaRPr lang="en-IN" dirty="0"/>
          </a:p>
          <a:p>
            <a:pPr marL="514350" indent="-285750">
              <a:buFont typeface="Arial" panose="020B0604020202020204" pitchFamily="34" charset="0"/>
              <a:buChar char="•"/>
            </a:pPr>
            <a:r>
              <a:rPr lang="en-IN" dirty="0">
                <a:hlinkClick r:id="rId4"/>
              </a:rPr>
              <a:t>Kalman filter - Wikipedia</a:t>
            </a:r>
            <a:endParaRPr lang="en-US" dirty="0"/>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9029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395B-3663-4553-B9E0-21C2C68EFFFA}"/>
              </a:ext>
            </a:extLst>
          </p:cNvPr>
          <p:cNvSpPr>
            <a:spLocks noGrp="1"/>
          </p:cNvSpPr>
          <p:nvPr>
            <p:ph type="title"/>
          </p:nvPr>
        </p:nvSpPr>
        <p:spPr>
          <a:xfrm>
            <a:off x="1308900" y="2024720"/>
            <a:ext cx="6526200" cy="1094060"/>
          </a:xfrm>
        </p:spPr>
        <p:txBody>
          <a:bodyPr/>
          <a:lstStyle/>
          <a:p>
            <a:pPr algn="ctr"/>
            <a:r>
              <a:rPr lang="en-IN" sz="7200" dirty="0"/>
              <a:t>Thank You</a:t>
            </a:r>
          </a:p>
        </p:txBody>
      </p:sp>
    </p:spTree>
    <p:extLst>
      <p:ext uri="{BB962C8B-B14F-4D97-AF65-F5344CB8AC3E}">
        <p14:creationId xmlns:p14="http://schemas.microsoft.com/office/powerpoint/2010/main" val="417334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95536" y="205978"/>
            <a:ext cx="6120600" cy="6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Abstract</a:t>
            </a:r>
            <a:endParaRPr dirty="0"/>
          </a:p>
        </p:txBody>
      </p:sp>
      <p:sp>
        <p:nvSpPr>
          <p:cNvPr id="105" name="Google Shape;105;p16"/>
          <p:cNvSpPr txBox="1">
            <a:spLocks noGrp="1"/>
          </p:cNvSpPr>
          <p:nvPr>
            <p:ph type="body" idx="1"/>
          </p:nvPr>
        </p:nvSpPr>
        <p:spPr>
          <a:xfrm>
            <a:off x="159604" y="864349"/>
            <a:ext cx="8833800" cy="3757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A Hybrid Solar Irradiance Now-casting mechanism is proposed.</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proposed hybrid predictor fuses the results from both Kalman Filter Predictor and Regressor Predictor, so that the benefits from both the techniques can be achieved.</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A time-varying adaptive system function for Kalman Filter is designed to deal with ramp-down events for more accurate predictions.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Three fusion alternative mechanisms have been proposed and compared. They are based on local root mean square error computation.</a:t>
            </a:r>
          </a:p>
          <a:p>
            <a:pPr marL="285750" lvl="0" indent="-285750" algn="l" rtl="0">
              <a:spcBef>
                <a:spcPts val="0"/>
              </a:spcBef>
              <a:spcAft>
                <a:spcPts val="0"/>
              </a:spcAft>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7460-3458-45C4-9FFC-E785F37F1FF2}"/>
              </a:ext>
            </a:extLst>
          </p:cNvPr>
          <p:cNvSpPr>
            <a:spLocks noGrp="1"/>
          </p:cNvSpPr>
          <p:nvPr>
            <p:ph type="title"/>
          </p:nvPr>
        </p:nvSpPr>
        <p:spPr/>
        <p:txBody>
          <a:bodyPr/>
          <a:lstStyle/>
          <a:p>
            <a:r>
              <a:rPr lang="en-IN" dirty="0"/>
              <a:t>Highlights</a:t>
            </a:r>
          </a:p>
        </p:txBody>
      </p:sp>
      <p:sp>
        <p:nvSpPr>
          <p:cNvPr id="3" name="Text Placeholder 2">
            <a:extLst>
              <a:ext uri="{FF2B5EF4-FFF2-40B4-BE49-F238E27FC236}">
                <a16:creationId xmlns:a16="http://schemas.microsoft.com/office/drawing/2014/main" id="{B7C75068-90C0-47CB-B2EC-232D53919A4E}"/>
              </a:ext>
            </a:extLst>
          </p:cNvPr>
          <p:cNvSpPr>
            <a:spLocks noGrp="1"/>
          </p:cNvSpPr>
          <p:nvPr>
            <p:ph type="body" idx="1"/>
          </p:nvPr>
        </p:nvSpPr>
        <p:spPr/>
        <p:txBody>
          <a:bodyPr/>
          <a:lstStyle/>
          <a:p>
            <a:pPr marL="514350" indent="-285750">
              <a:buFont typeface="Arial" panose="020B0604020202020204" pitchFamily="34" charset="0"/>
              <a:buChar char="•"/>
            </a:pPr>
            <a:r>
              <a:rPr lang="en-IN" dirty="0"/>
              <a:t>The System aims to obtain the predicted Irradiance using the information of the previous and current ground truth irradiance and all sky images. </a:t>
            </a:r>
          </a:p>
          <a:p>
            <a:pPr marL="514350" indent="-285750">
              <a:buFont typeface="Arial" panose="020B0604020202020204" pitchFamily="34" charset="0"/>
              <a:buChar char="•"/>
            </a:pPr>
            <a:r>
              <a:rPr lang="en-IN" dirty="0"/>
              <a:t>Both Kalman Filter and Regressor Predictor generates a prediction which is based on current and previous ground truth irradiance and ramp down event forecasting results. </a:t>
            </a:r>
          </a:p>
          <a:p>
            <a:pPr marL="514350" indent="-285750">
              <a:buFont typeface="Arial" panose="020B0604020202020204" pitchFamily="34" charset="0"/>
              <a:buChar char="•"/>
            </a:pPr>
            <a:r>
              <a:rPr lang="en-IN" dirty="0"/>
              <a:t>The forecast is achieved through two-class Support Vector Machines (SVM).</a:t>
            </a:r>
          </a:p>
          <a:p>
            <a:pPr marL="514350" indent="-285750">
              <a:buFont typeface="Arial" panose="020B0604020202020204" pitchFamily="34" charset="0"/>
              <a:buChar char="•"/>
            </a:pPr>
            <a:r>
              <a:rPr lang="en-IN" dirty="0"/>
              <a:t>All sky image features and history ground truth irradiance is used to form feature vectors for classification purposes.</a:t>
            </a:r>
          </a:p>
          <a:p>
            <a:pPr marL="514350" indent="-285750">
              <a:buFont typeface="Arial" panose="020B0604020202020204" pitchFamily="34" charset="0"/>
              <a:buChar char="•"/>
            </a:pPr>
            <a:r>
              <a:rPr lang="en-IN" dirty="0"/>
              <a:t>The feature vectors and corresponding ramp-down events train the classifier, which behaves as per the forecasted event at a future time. </a:t>
            </a:r>
          </a:p>
        </p:txBody>
      </p:sp>
    </p:spTree>
    <p:extLst>
      <p:ext uri="{BB962C8B-B14F-4D97-AF65-F5344CB8AC3E}">
        <p14:creationId xmlns:p14="http://schemas.microsoft.com/office/powerpoint/2010/main" val="395085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2C21-E243-441B-9484-B3C8C29A9A04}"/>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87852B94-24B3-41FF-90EC-A09A03A78AAD}"/>
              </a:ext>
            </a:extLst>
          </p:cNvPr>
          <p:cNvSpPr>
            <a:spLocks noGrp="1"/>
          </p:cNvSpPr>
          <p:nvPr>
            <p:ph type="body" idx="1"/>
          </p:nvPr>
        </p:nvSpPr>
        <p:spPr/>
        <p:txBody>
          <a:bodyPr/>
          <a:lstStyle/>
          <a:p>
            <a:pPr marL="514350"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Mangal" panose="02040503050203030202" pitchFamily="18" charset="0"/>
              </a:rPr>
              <a:t>Governments and International Organizations have consistently promoted sustainable and renewable energy to alleviate the energy crisis dominated by fossil fuels and act against adverse effects indicted by the growing emission of carbon dioxide in the atmosphere. </a:t>
            </a:r>
            <a:endParaRPr lang="en-IN" dirty="0">
              <a:latin typeface="Calibri" panose="020F0502020204030204" pitchFamily="34" charset="0"/>
              <a:cs typeface="Calibri" panose="020F0502020204030204" pitchFamily="34" charset="0"/>
            </a:endParaRPr>
          </a:p>
          <a:p>
            <a:pPr marL="514350"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Mangal" panose="02040503050203030202" pitchFamily="18" charset="0"/>
              </a:rPr>
              <a:t>Compared to finite quantities of fossil fuels, solar light, winds, and waves are energy resulting from the activities of the Earth, Sun, and Moon and enjoy the advantage of being sustainable. </a:t>
            </a:r>
          </a:p>
          <a:p>
            <a:pPr marL="514350"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Mangal" panose="02040503050203030202" pitchFamily="18" charset="0"/>
              </a:rPr>
              <a:t>In addition, the production and use of renewable energy involve negligible emissions compared to fossil fuels.</a:t>
            </a:r>
          </a:p>
          <a:p>
            <a:pPr marL="514350"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Mangal" panose="02040503050203030202" pitchFamily="18" charset="0"/>
              </a:rPr>
              <a:t>Solar energy is one sustainable energy that has received growing attention in recent years. </a:t>
            </a:r>
            <a:endParaRPr lang="en-IN" dirty="0">
              <a:latin typeface="Calibri" panose="020F0502020204030204" pitchFamily="34" charset="0"/>
              <a:cs typeface="Calibri" panose="020F0502020204030204" pitchFamily="34" charset="0"/>
            </a:endParaRPr>
          </a:p>
          <a:p>
            <a:pPr marL="5143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Photo-</a:t>
            </a:r>
            <a:r>
              <a:rPr lang="en-IN" dirty="0" err="1">
                <a:latin typeface="Calibri" panose="020F0502020204030204" pitchFamily="34" charset="0"/>
                <a:cs typeface="Calibri" panose="020F0502020204030204" pitchFamily="34" charset="0"/>
              </a:rPr>
              <a:t>Voltaics</a:t>
            </a:r>
            <a:r>
              <a:rPr lang="en-IN" dirty="0">
                <a:latin typeface="Calibri" panose="020F0502020204030204" pitchFamily="34" charset="0"/>
                <a:cs typeface="Calibri" panose="020F0502020204030204" pitchFamily="34" charset="0"/>
              </a:rPr>
              <a:t> (PV) are in great demand now-a-days, due to their clean and renewable electricity generation in residential, commercial, and industrial areas. </a:t>
            </a:r>
          </a:p>
          <a:p>
            <a:pPr marL="5143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Medium term and Short term prediction schemes are required by the PV grid operators for efficient and accurate solar irradiance prediction.</a:t>
            </a:r>
          </a:p>
          <a:p>
            <a:pPr marL="5143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prediction horizon for short term to medium term prediction ranges from few hours to a few days. </a:t>
            </a:r>
          </a:p>
          <a:p>
            <a:pPr marL="5143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prediction horizon for very short term irradiance prediction ranges from three to fifteen minutes.</a:t>
            </a:r>
          </a:p>
          <a:p>
            <a:pPr marL="5143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If the accurate amount of solar energy drop can be forecasted then it will help in reducing the overhead of backup storage.</a:t>
            </a: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8292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67BB-7DDD-45ED-BB26-8733C77162D6}"/>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92FF1ACC-598A-440E-8862-E75C00A42520}"/>
              </a:ext>
            </a:extLst>
          </p:cNvPr>
          <p:cNvSpPr>
            <a:spLocks noGrp="1"/>
          </p:cNvSpPr>
          <p:nvPr>
            <p:ph type="body" idx="1"/>
          </p:nvPr>
        </p:nvSpPr>
        <p:spPr/>
        <p:txBody>
          <a:bodyPr/>
          <a:lstStyle/>
          <a:p>
            <a:pPr marL="5143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Mangal" panose="02040503050203030202" pitchFamily="18" charset="0"/>
              </a:rPr>
              <a:t>Kalman Filter, also known as Linear Quadratic Estimation (LQE), is an algorithm that uses a series of measurements observed over time, including statistical noise and other inaccuracies. </a:t>
            </a:r>
          </a:p>
          <a:p>
            <a:pPr marL="5143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Mangal" panose="02040503050203030202" pitchFamily="18" charset="0"/>
              </a:rPr>
              <a:t>It produces estimates of unknown variables that tend to be more accurate than those based on a single measurement alone by estimating a joint probability distribution over the variables for each timeframe.</a:t>
            </a:r>
          </a:p>
          <a:p>
            <a:pPr marL="5143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Mangal" panose="02040503050203030202" pitchFamily="18" charset="0"/>
              </a:rPr>
              <a:t>The data used by the author is taken from National Central University of Taiwan. </a:t>
            </a:r>
          </a:p>
          <a:p>
            <a:pPr marL="514350" indent="-285750">
              <a:buFont typeface="Arial" panose="020B0604020202020204" pitchFamily="34" charset="0"/>
              <a:buChar char="•"/>
            </a:pPr>
            <a:r>
              <a:rPr lang="en-US" dirty="0">
                <a:latin typeface="Calibri" panose="020F0502020204030204" pitchFamily="34" charset="0"/>
                <a:cs typeface="Mangal" panose="02040503050203030202" pitchFamily="18" charset="0"/>
              </a:rPr>
              <a:t>The dataset contains all sky images and irradiance readings from January 2014 to September 2014. </a:t>
            </a:r>
          </a:p>
          <a:p>
            <a:pPr marL="514350" indent="-285750">
              <a:buFont typeface="Arial" panose="020B0604020202020204" pitchFamily="34" charset="0"/>
              <a:buChar char="•"/>
            </a:pPr>
            <a:r>
              <a:rPr lang="en-US" dirty="0">
                <a:latin typeface="Calibri" panose="020F0502020204030204" pitchFamily="34" charset="0"/>
                <a:cs typeface="Mangal" panose="02040503050203030202" pitchFamily="18" charset="0"/>
              </a:rPr>
              <a:t>The datasets records one all-sky image and one irradiance reading per minute. </a:t>
            </a:r>
          </a:p>
          <a:p>
            <a:pPr marL="514350" indent="-285750">
              <a:buFont typeface="Arial" panose="020B0604020202020204" pitchFamily="34" charset="0"/>
              <a:buChar char="•"/>
            </a:pPr>
            <a:r>
              <a:rPr lang="en-US" dirty="0">
                <a:latin typeface="Calibri" panose="020F0502020204030204" pitchFamily="34" charset="0"/>
                <a:cs typeface="Mangal" panose="02040503050203030202" pitchFamily="18" charset="0"/>
              </a:rPr>
              <a:t>The data goes through Image feature extraction and Ramp-down event forecast, which finally feeds data into the Kalman Filter and Regressor Predictor. </a:t>
            </a:r>
          </a:p>
          <a:p>
            <a:pPr marL="514350" indent="-285750">
              <a:buFont typeface="Arial" panose="020B0604020202020204" pitchFamily="34" charset="0"/>
              <a:buChar char="•"/>
            </a:pPr>
            <a:r>
              <a:rPr lang="en-US" dirty="0">
                <a:latin typeface="Calibri" panose="020F0502020204030204" pitchFamily="34" charset="0"/>
                <a:cs typeface="Mangal" panose="02040503050203030202" pitchFamily="18" charset="0"/>
              </a:rPr>
              <a:t>The data obtained from Kalman Filter and Regressor Predictor are clubbed with the Local Root Mean Square Error Computation, which gives the Hybrid Predicted Result. </a:t>
            </a:r>
            <a:endParaRPr lang="en-IN" dirty="0"/>
          </a:p>
        </p:txBody>
      </p:sp>
    </p:spTree>
    <p:extLst>
      <p:ext uri="{BB962C8B-B14F-4D97-AF65-F5344CB8AC3E}">
        <p14:creationId xmlns:p14="http://schemas.microsoft.com/office/powerpoint/2010/main" val="205230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21372E5-D3C7-45C9-A456-C6BD200D6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518" y="0"/>
            <a:ext cx="5574526" cy="5143500"/>
          </a:xfrm>
          <a:prstGeom prst="rect">
            <a:avLst/>
          </a:prstGeom>
        </p:spPr>
      </p:pic>
    </p:spTree>
    <p:extLst>
      <p:ext uri="{BB962C8B-B14F-4D97-AF65-F5344CB8AC3E}">
        <p14:creationId xmlns:p14="http://schemas.microsoft.com/office/powerpoint/2010/main" val="41492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D079-ED13-457D-B8B9-EE2C5A74D523}"/>
              </a:ext>
            </a:extLst>
          </p:cNvPr>
          <p:cNvSpPr>
            <a:spLocks noGrp="1"/>
          </p:cNvSpPr>
          <p:nvPr>
            <p:ph type="title"/>
          </p:nvPr>
        </p:nvSpPr>
        <p:spPr/>
        <p:txBody>
          <a:bodyPr/>
          <a:lstStyle/>
          <a:p>
            <a:r>
              <a:rPr lang="en-IN" dirty="0"/>
              <a:t>Current Task</a:t>
            </a:r>
          </a:p>
        </p:txBody>
      </p:sp>
      <p:sp>
        <p:nvSpPr>
          <p:cNvPr id="3" name="Text Placeholder 2">
            <a:extLst>
              <a:ext uri="{FF2B5EF4-FFF2-40B4-BE49-F238E27FC236}">
                <a16:creationId xmlns:a16="http://schemas.microsoft.com/office/drawing/2014/main" id="{87BDEA46-EC79-4987-827C-858A3CF37748}"/>
              </a:ext>
            </a:extLst>
          </p:cNvPr>
          <p:cNvSpPr>
            <a:spLocks noGrp="1"/>
          </p:cNvSpPr>
          <p:nvPr>
            <p:ph type="body" idx="1"/>
          </p:nvPr>
        </p:nvSpPr>
        <p:spPr/>
        <p:txBody>
          <a:bodyPr/>
          <a:lstStyle/>
          <a:p>
            <a:pPr marL="514350" indent="-285750">
              <a:buFont typeface="Arial" panose="020B0604020202020204" pitchFamily="34" charset="0"/>
              <a:buChar char="•"/>
            </a:pPr>
            <a:r>
              <a:rPr lang="en-IN" dirty="0"/>
              <a:t>To download the datasets from the NSRDB website</a:t>
            </a:r>
          </a:p>
          <a:p>
            <a:pPr marL="514350" indent="-285750">
              <a:buFont typeface="Arial" panose="020B0604020202020204" pitchFamily="34" charset="0"/>
              <a:buChar char="•"/>
            </a:pPr>
            <a:r>
              <a:rPr lang="en-IN" dirty="0"/>
              <a:t>Compare it with the data sets of the author.</a:t>
            </a:r>
          </a:p>
          <a:p>
            <a:pPr marL="514350" indent="-285750">
              <a:buFont typeface="Arial" panose="020B0604020202020204" pitchFamily="34" charset="0"/>
              <a:buChar char="•"/>
            </a:pPr>
            <a:r>
              <a:rPr lang="en-IN" dirty="0"/>
              <a:t>Understand the similarities and differences between the two datasets.</a:t>
            </a:r>
          </a:p>
          <a:p>
            <a:pPr marL="514350" indent="-285750">
              <a:buFont typeface="Arial" panose="020B0604020202020204" pitchFamily="34" charset="0"/>
              <a:buChar char="•"/>
            </a:pPr>
            <a:r>
              <a:rPr lang="en-IN" dirty="0"/>
              <a:t>Develop a model implementing the work of the author as per our dataset, especially for Indian Subcontinent.</a:t>
            </a:r>
          </a:p>
        </p:txBody>
      </p:sp>
    </p:spTree>
    <p:extLst>
      <p:ext uri="{BB962C8B-B14F-4D97-AF65-F5344CB8AC3E}">
        <p14:creationId xmlns:p14="http://schemas.microsoft.com/office/powerpoint/2010/main" val="75787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766A-7B2A-4908-BF63-C669AFFC25F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283A4ED-0DB2-40F4-9055-DE148BA7AF4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1A19FA5-241C-459A-B1BD-8FF075F2900C}"/>
              </a:ext>
            </a:extLst>
          </p:cNvPr>
          <p:cNvPicPr>
            <a:picLocks noChangeAspect="1"/>
          </p:cNvPicPr>
          <p:nvPr/>
        </p:nvPicPr>
        <p:blipFill>
          <a:blip r:embed="rId2"/>
          <a:stretch>
            <a:fillRect/>
          </a:stretch>
        </p:blipFill>
        <p:spPr>
          <a:xfrm>
            <a:off x="395536" y="336605"/>
            <a:ext cx="8306520" cy="3741744"/>
          </a:xfrm>
          <a:prstGeom prst="rect">
            <a:avLst/>
          </a:prstGeom>
        </p:spPr>
      </p:pic>
      <p:sp>
        <p:nvSpPr>
          <p:cNvPr id="6" name="TextBox 5">
            <a:extLst>
              <a:ext uri="{FF2B5EF4-FFF2-40B4-BE49-F238E27FC236}">
                <a16:creationId xmlns:a16="http://schemas.microsoft.com/office/drawing/2014/main" id="{DBD14FF2-B6AE-4978-BE13-6574F0B2715F}"/>
              </a:ext>
            </a:extLst>
          </p:cNvPr>
          <p:cNvSpPr txBox="1"/>
          <p:nvPr/>
        </p:nvSpPr>
        <p:spPr>
          <a:xfrm>
            <a:off x="3598127" y="4318889"/>
            <a:ext cx="2154757" cy="307777"/>
          </a:xfrm>
          <a:prstGeom prst="rect">
            <a:avLst/>
          </a:prstGeom>
          <a:noFill/>
        </p:spPr>
        <p:txBody>
          <a:bodyPr wrap="none" rtlCol="0">
            <a:spAutoFit/>
          </a:bodyPr>
          <a:lstStyle/>
          <a:p>
            <a:r>
              <a:rPr lang="en-IN" dirty="0"/>
              <a:t>Snapshot of the Dataset </a:t>
            </a:r>
          </a:p>
        </p:txBody>
      </p:sp>
    </p:spTree>
    <p:extLst>
      <p:ext uri="{BB962C8B-B14F-4D97-AF65-F5344CB8AC3E}">
        <p14:creationId xmlns:p14="http://schemas.microsoft.com/office/powerpoint/2010/main" val="297571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66D-35C1-42AA-9935-89E90E8469E6}"/>
              </a:ext>
            </a:extLst>
          </p:cNvPr>
          <p:cNvSpPr>
            <a:spLocks noGrp="1"/>
          </p:cNvSpPr>
          <p:nvPr>
            <p:ph type="title"/>
          </p:nvPr>
        </p:nvSpPr>
        <p:spPr/>
        <p:txBody>
          <a:bodyPr/>
          <a:lstStyle/>
          <a:p>
            <a:r>
              <a:rPr lang="en-IN" dirty="0"/>
              <a:t>Challenges</a:t>
            </a:r>
          </a:p>
        </p:txBody>
      </p:sp>
      <p:sp>
        <p:nvSpPr>
          <p:cNvPr id="3" name="Text Placeholder 2">
            <a:extLst>
              <a:ext uri="{FF2B5EF4-FFF2-40B4-BE49-F238E27FC236}">
                <a16:creationId xmlns:a16="http://schemas.microsoft.com/office/drawing/2014/main" id="{F1FF3B92-7E2B-4326-AA37-429595874109}"/>
              </a:ext>
            </a:extLst>
          </p:cNvPr>
          <p:cNvSpPr>
            <a:spLocks noGrp="1"/>
          </p:cNvSpPr>
          <p:nvPr>
            <p:ph type="body" idx="1"/>
          </p:nvPr>
        </p:nvSpPr>
        <p:spPr/>
        <p:txBody>
          <a:bodyPr/>
          <a:lstStyle/>
          <a:p>
            <a:pPr marL="514350" indent="-285750">
              <a:buFont typeface="Arial" panose="020B0604020202020204" pitchFamily="34" charset="0"/>
              <a:buChar char="•"/>
            </a:pPr>
            <a:r>
              <a:rPr lang="en-IN" dirty="0"/>
              <a:t>The datasets mentioned in the paper are not available.</a:t>
            </a:r>
          </a:p>
          <a:p>
            <a:pPr marL="514350" indent="-285750">
              <a:buFont typeface="Arial" panose="020B0604020202020204" pitchFamily="34" charset="0"/>
              <a:buChar char="•"/>
            </a:pPr>
            <a:r>
              <a:rPr lang="en-IN" dirty="0"/>
              <a:t>The Indian datasets do not contain data after year 2015. </a:t>
            </a:r>
          </a:p>
          <a:p>
            <a:pPr marL="514350" indent="-285750">
              <a:buFont typeface="Arial" panose="020B0604020202020204" pitchFamily="34" charset="0"/>
              <a:buChar char="•"/>
            </a:pPr>
            <a:r>
              <a:rPr lang="en-IN" dirty="0"/>
              <a:t>The data is from year 2000 to 2015 only.</a:t>
            </a:r>
          </a:p>
          <a:p>
            <a:pPr marL="514350" indent="-285750">
              <a:buFont typeface="Arial" panose="020B0604020202020204" pitchFamily="34" charset="0"/>
              <a:buChar char="•"/>
            </a:pPr>
            <a:r>
              <a:rPr lang="en-IN" dirty="0"/>
              <a:t>The code for the proposed model is not available on internet.</a:t>
            </a:r>
          </a:p>
          <a:p>
            <a:pPr marL="514350" indent="-285750">
              <a:buFont typeface="Arial" panose="020B0604020202020204" pitchFamily="34" charset="0"/>
              <a:buChar char="•"/>
            </a:pPr>
            <a:r>
              <a:rPr lang="en-IN" dirty="0"/>
              <a:t>Mailing the author for further details on code and data did not yield any success. </a:t>
            </a:r>
          </a:p>
        </p:txBody>
      </p:sp>
    </p:spTree>
    <p:extLst>
      <p:ext uri="{BB962C8B-B14F-4D97-AF65-F5344CB8AC3E}">
        <p14:creationId xmlns:p14="http://schemas.microsoft.com/office/powerpoint/2010/main" val="1363490508"/>
      </p:ext>
    </p:extLst>
  </p:cSld>
  <p:clrMapOvr>
    <a:masterClrMapping/>
  </p:clrMapOvr>
</p:sld>
</file>

<file path=ppt/theme/theme1.xml><?xml version="1.0" encoding="utf-8"?>
<a:theme xmlns:a="http://schemas.openxmlformats.org/drawingml/2006/main" name="8_Blank">
  <a:themeElements>
    <a:clrScheme name="Bits">
      <a:dk1>
        <a:srgbClr val="000000"/>
      </a:dk1>
      <a:lt1>
        <a:srgbClr val="FFFFFF"/>
      </a:lt1>
      <a:dk2>
        <a:srgbClr val="002960"/>
      </a:dk2>
      <a:lt2>
        <a:srgbClr val="FFFFFF"/>
      </a:lt2>
      <a:accent1>
        <a:srgbClr val="FCB017"/>
      </a:accent1>
      <a:accent2>
        <a:srgbClr val="76C2E5"/>
      </a:accent2>
      <a:accent3>
        <a:srgbClr val="FF0000"/>
      </a:accent3>
      <a:accent4>
        <a:srgbClr val="002960"/>
      </a:accent4>
      <a:accent5>
        <a:srgbClr val="FF6600"/>
      </a:accent5>
      <a:accent6>
        <a:srgbClr val="808080"/>
      </a:accent6>
      <a:hlink>
        <a:srgbClr val="FF0000"/>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750</Words>
  <Application>Microsoft Office PowerPoint</Application>
  <PresentationFormat>On-screen Show (16:9)</PresentationFormat>
  <Paragraphs>53</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8_Blank</vt:lpstr>
      <vt:lpstr>Hybrid Solar Irradiance Now-Casting by fusing Kalman Filter and Regressor</vt:lpstr>
      <vt:lpstr>Abstract</vt:lpstr>
      <vt:lpstr>Highlights</vt:lpstr>
      <vt:lpstr>Introduction</vt:lpstr>
      <vt:lpstr>Methodology</vt:lpstr>
      <vt:lpstr>PowerPoint Presentation</vt:lpstr>
      <vt:lpstr>Current Task</vt:lpstr>
      <vt:lpstr>PowerPoint Presentation</vt:lpstr>
      <vt:lpstr>Challenges</vt:lpstr>
      <vt:lpstr>Future Goals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Uday  Mittal</cp:lastModifiedBy>
  <cp:revision>44</cp:revision>
  <dcterms:modified xsi:type="dcterms:W3CDTF">2022-03-07T13:03:54Z</dcterms:modified>
</cp:coreProperties>
</file>