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7" r:id="rId3"/>
    <p:sldId id="267" r:id="rId4"/>
    <p:sldId id="263" r:id="rId5"/>
    <p:sldId id="268" r:id="rId6"/>
    <p:sldId id="269" r:id="rId7"/>
    <p:sldId id="270" r:id="rId8"/>
    <p:sldId id="272" r:id="rId9"/>
    <p:sldId id="271" r:id="rId10"/>
    <p:sldId id="273" r:id="rId11"/>
    <p:sldId id="274" r:id="rId12"/>
    <p:sldId id="279" r:id="rId13"/>
    <p:sldId id="275" r:id="rId14"/>
    <p:sldId id="278" r:id="rId15"/>
    <p:sldId id="277" r:id="rId16"/>
    <p:sldId id="276" r:id="rId17"/>
    <p:sldId id="280" r:id="rId18"/>
    <p:sldId id="265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706" autoAdjust="0"/>
  </p:normalViewPr>
  <p:slideViewPr>
    <p:cSldViewPr>
      <p:cViewPr varScale="1">
        <p:scale>
          <a:sx n="92" d="100"/>
          <a:sy n="92" d="100"/>
        </p:scale>
        <p:origin x="245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5" d="100"/>
          <a:sy n="95" d="100"/>
        </p:scale>
        <p:origin x="358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1C5132-FFA3-4B02-9F09-22FCF40EFA74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3C20D7-F8F1-4196-9585-26F31AFC8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1621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6E42C9-243F-4DC5-AFF6-9D56B5FA9D63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AEC444-603B-4F09-9A06-5917518DD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255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EC444-603B-4F09-9A06-5917518DD90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154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39A4A-916A-47B6-A187-825D737CD349}" type="datetimeFigureOut">
              <a:rPr lang="en-IN" smtClean="0"/>
              <a:t>15-08-2024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E57E4BB1-7309-4D69-B5FD-88A3D3EA5C07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034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9341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0278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6119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39A4A-916A-47B6-A187-825D737CD349}" type="datetimeFigureOut">
              <a:rPr lang="en-IN" smtClean="0"/>
              <a:t>15-08-2024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E4BB1-7309-4D69-B5FD-88A3D3EA5C07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3752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4778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5868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9175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456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3678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B0FE2824-C2A0-4931-BB32-60B24BDBB3CC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370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FE2824-C2A0-4931-BB32-60B24BDBB3CC}" type="datetimeFigureOut">
              <a:rPr lang="en-US" smtClean="0"/>
              <a:pPr/>
              <a:t>8/15/2024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B13333A4-2EF1-4B79-B68C-AB20E66B4822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746990C5-5A90-6522-21A5-C16DE0D8A158}"/>
              </a:ext>
            </a:extLst>
          </p:cNvPr>
          <p:cNvSpPr/>
          <p:nvPr userDrawn="1"/>
        </p:nvSpPr>
        <p:spPr bwMode="invGray">
          <a:xfrm>
            <a:off x="0" y="6492239"/>
            <a:ext cx="12188825" cy="3657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422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m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tmp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tmp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tmp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FEEL LIKE HOME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Home Rental Company’s Data analysis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F0BA92-405F-B20A-0D99-1B0A5D31F9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0"/>
            <a:ext cx="12188952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1D4FDBA-B563-E370-F40A-558FF89C0BF5}"/>
              </a:ext>
            </a:extLst>
          </p:cNvPr>
          <p:cNvSpPr txBox="1"/>
          <p:nvPr/>
        </p:nvSpPr>
        <p:spPr>
          <a:xfrm>
            <a:off x="-4537" y="3777425"/>
            <a:ext cx="7848872" cy="1323439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r>
              <a:rPr lang="en-IN" sz="8000" dirty="0">
                <a:solidFill>
                  <a:schemeClr val="accent6">
                    <a:lumMod val="50000"/>
                  </a:schemeClr>
                </a:solidFill>
                <a:highlight>
                  <a:srgbClr val="C0C0C0"/>
                </a:highlight>
              </a:rPr>
              <a:t>FEEL LIKE HOME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12F407-0054-6EC8-60B2-C447DA7C8A1D}"/>
              </a:ext>
            </a:extLst>
          </p:cNvPr>
          <p:cNvSpPr txBox="1"/>
          <p:nvPr/>
        </p:nvSpPr>
        <p:spPr>
          <a:xfrm>
            <a:off x="191344" y="5373216"/>
            <a:ext cx="2208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highlight>
                  <a:srgbClr val="00FFFF"/>
                </a:highlight>
              </a:rPr>
              <a:t>Data Analysis for FLH</a:t>
            </a:r>
          </a:p>
        </p:txBody>
      </p:sp>
    </p:spTree>
    <p:extLst>
      <p:ext uri="{BB962C8B-B14F-4D97-AF65-F5344CB8AC3E}">
        <p14:creationId xmlns:p14="http://schemas.microsoft.com/office/powerpoint/2010/main" val="2142729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4B4522-65AF-598C-BFF4-58F9B9877221}"/>
              </a:ext>
            </a:extLst>
          </p:cNvPr>
          <p:cNvSpPr txBox="1"/>
          <p:nvPr/>
        </p:nvSpPr>
        <p:spPr>
          <a:xfrm>
            <a:off x="1559496" y="2060848"/>
            <a:ext cx="58701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Q2. What are the price ranges preferred by FLH Customers?</a:t>
            </a:r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1FCC858-73D2-98FA-0053-A1C2DEA897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9496" y="2492896"/>
            <a:ext cx="4661126" cy="345131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7AB447B-50A8-70BF-C1C0-04917FB9D970}"/>
              </a:ext>
            </a:extLst>
          </p:cNvPr>
          <p:cNvSpPr txBox="1"/>
          <p:nvPr/>
        </p:nvSpPr>
        <p:spPr>
          <a:xfrm>
            <a:off x="6253216" y="2517288"/>
            <a:ext cx="547260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Interpretation:</a:t>
            </a:r>
          </a:p>
          <a:p>
            <a:pPr algn="just"/>
            <a:r>
              <a:rPr lang="en-US" dirty="0"/>
              <a:t>Most Popular Price Range: The range with the highest number of reviews is likely the most preferred by customers.</a:t>
            </a:r>
          </a:p>
          <a:p>
            <a:pPr algn="just"/>
            <a:r>
              <a:rPr lang="en-US" dirty="0"/>
              <a:t>Low-Preference Ranges: Ranges with fewer reviews might be less attractive to customers or might represent higher-end listings with a niche market.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295744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8E7982-3C4B-E817-B096-FB4C709138DE}"/>
              </a:ext>
            </a:extLst>
          </p:cNvPr>
          <p:cNvSpPr txBox="1"/>
          <p:nvPr/>
        </p:nvSpPr>
        <p:spPr>
          <a:xfrm>
            <a:off x="1451579" y="2132856"/>
            <a:ext cx="8696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Q3. What are the types of properties that are most successful and least successful for FLH?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276E96-6F7A-D950-6EE0-7805CC1948B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457" y="2720922"/>
            <a:ext cx="2376264" cy="274145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A47B53A-7A6F-FFAE-39EB-AC33FA5FFE26}"/>
              </a:ext>
            </a:extLst>
          </p:cNvPr>
          <p:cNvSpPr txBox="1"/>
          <p:nvPr/>
        </p:nvSpPr>
        <p:spPr>
          <a:xfrm>
            <a:off x="6944367" y="2779187"/>
            <a:ext cx="491209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Summary:</a:t>
            </a:r>
          </a:p>
          <a:p>
            <a:r>
              <a:rPr lang="en-US" dirty="0"/>
              <a:t>By analyzing the </a:t>
            </a:r>
            <a:r>
              <a:rPr lang="en-US" dirty="0" err="1"/>
              <a:t>room_type</a:t>
            </a:r>
            <a:r>
              <a:rPr lang="en-US" dirty="0"/>
              <a:t>, FLH can determine which property types (e.g., Entire home/apt, Private room)</a:t>
            </a:r>
          </a:p>
          <a:p>
            <a:r>
              <a:rPr lang="en-US" dirty="0"/>
              <a:t>are driving the most customer engagement and bookings.</a:t>
            </a:r>
          </a:p>
          <a:p>
            <a:r>
              <a:rPr lang="en-US" dirty="0"/>
              <a:t>This insight allows the company to focus on promoting successful property types while improving</a:t>
            </a:r>
          </a:p>
          <a:p>
            <a:r>
              <a:rPr lang="en-US" dirty="0"/>
              <a:t>or rethinking the strategy for less successful ones.</a:t>
            </a: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F1B4426-24CD-928F-D8B1-99E704D45F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5356" y="2779187"/>
            <a:ext cx="2720576" cy="108186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A992E12-9B44-7A0C-D9AE-A2E1D04C50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4892" y="4078814"/>
            <a:ext cx="2712955" cy="1226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009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BE44B6-27C8-1FA9-2337-AD3B7B555495}"/>
              </a:ext>
            </a:extLst>
          </p:cNvPr>
          <p:cNvSpPr txBox="1"/>
          <p:nvPr/>
        </p:nvSpPr>
        <p:spPr>
          <a:xfrm>
            <a:off x="1451579" y="2132856"/>
            <a:ext cx="6353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Q4. What are customers looking for most in their stays with FLH?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3BA1CA9-A202-FD30-0416-639A19D080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9496" y="2535700"/>
            <a:ext cx="4094091" cy="323968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8C469FF-D283-FB9B-7823-DD8E1FF6B0B6}"/>
              </a:ext>
            </a:extLst>
          </p:cNvPr>
          <p:cNvSpPr txBox="1"/>
          <p:nvPr/>
        </p:nvSpPr>
        <p:spPr>
          <a:xfrm>
            <a:off x="6096000" y="2708920"/>
            <a:ext cx="525658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Interpretation:</a:t>
            </a:r>
          </a:p>
          <a:p>
            <a:r>
              <a:rPr lang="en-US" dirty="0"/>
              <a:t>Room Type: If certain room types (e.g., Entire home/apt) have significantly more reviews, it suggests a strong customer preference for those types.</a:t>
            </a:r>
          </a:p>
          <a:p>
            <a:r>
              <a:rPr lang="en-US" dirty="0"/>
              <a:t>Price Sensitivity: By correlating price with reviews, you can understand if higher or lower prices attract more reviews, indicating price sensitivity.</a:t>
            </a:r>
          </a:p>
          <a:p>
            <a:r>
              <a:rPr lang="en-US" dirty="0"/>
              <a:t>Neighborhood Preferences: If certain neighborhoods consistently have higher reviews, it may suggest customers prefer those locations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211382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CAA225-11DF-EDA0-B755-1DB69B1CE36A}"/>
              </a:ext>
            </a:extLst>
          </p:cNvPr>
          <p:cNvSpPr txBox="1"/>
          <p:nvPr/>
        </p:nvSpPr>
        <p:spPr>
          <a:xfrm>
            <a:off x="1451579" y="1916832"/>
            <a:ext cx="96032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Q5. What attributes do the hosts have that FLH should target to add to their service to increase revenue?</a:t>
            </a:r>
            <a:endParaRPr lang="en-IN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D7EEBBE-6C18-A088-4585-427EFA7AB0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5234" y="2626240"/>
            <a:ext cx="4372734" cy="303500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7D4437D-E060-746C-C121-151889EF8D66}"/>
              </a:ext>
            </a:extLst>
          </p:cNvPr>
          <p:cNvSpPr txBox="1"/>
          <p:nvPr/>
        </p:nvSpPr>
        <p:spPr>
          <a:xfrm>
            <a:off x="5807968" y="2666415"/>
            <a:ext cx="610209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Attributes of Hosts to Target for Increasing Revenue</a:t>
            </a:r>
          </a:p>
          <a:p>
            <a:pPr algn="just"/>
            <a:r>
              <a:rPr lang="en-US" dirty="0"/>
              <a:t>Hosts with High Listing Counts: Hosts like Sonder (NYC)  (327 listings) and </a:t>
            </a:r>
            <a:r>
              <a:rPr lang="en-US" dirty="0" err="1"/>
              <a:t>Blueground</a:t>
            </a:r>
            <a:r>
              <a:rPr lang="en-US" dirty="0"/>
              <a:t> (232 listings) manage a large number of properties, indicating experience and capability in handling multiple listings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042128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D0E67B-66DA-5A3F-567E-0A468382C874}"/>
              </a:ext>
            </a:extLst>
          </p:cNvPr>
          <p:cNvSpPr txBox="1"/>
          <p:nvPr/>
        </p:nvSpPr>
        <p:spPr>
          <a:xfrm>
            <a:off x="1631504" y="2276872"/>
            <a:ext cx="5201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Q6. How to get Unpopular properties more traction?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461D2F-FED7-5D2C-BFD3-9B186235C6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1091" y="2731710"/>
            <a:ext cx="5371837" cy="27855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E83BEBB-4E1D-B61D-CC26-A6EF2AB17F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4136" y="2738550"/>
            <a:ext cx="4030456" cy="2785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1235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743586-015B-1DEE-A7A1-E80428A1C847}"/>
              </a:ext>
            </a:extLst>
          </p:cNvPr>
          <p:cNvSpPr txBox="1"/>
          <p:nvPr/>
        </p:nvSpPr>
        <p:spPr>
          <a:xfrm>
            <a:off x="1451579" y="1988840"/>
            <a:ext cx="5652534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dirty="0"/>
              <a:t>Analyze the Characteristics of Unpopular Properties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Location:  Assess if certain neighborhoods are more prone to having unpopular properties.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Pricing: Compare the pricing of unpopular properties to those that are more successful.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Property Type: Determine if certain types of properties (e.g., apartments, houses) are less popular.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Host Attributes: Look at the hosts of unpopular properties. Are they less experienced or less responsive?</a:t>
            </a:r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2B05E93-FFB1-C103-C498-281B64CEA6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0136" y="2035932"/>
            <a:ext cx="4176464" cy="3337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7004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15B215-A63A-F479-DBC6-41FB572E7F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0539" y="2060848"/>
            <a:ext cx="3698354" cy="324705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CA1F753-794D-3481-F8DE-E97FE7CA32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1944" y="2222706"/>
            <a:ext cx="4750361" cy="3085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2610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F4F4C9-BCE5-3F81-D28D-691CFF238A23}"/>
              </a:ext>
            </a:extLst>
          </p:cNvPr>
          <p:cNvSpPr txBox="1"/>
          <p:nvPr/>
        </p:nvSpPr>
        <p:spPr>
          <a:xfrm>
            <a:off x="1451580" y="1853754"/>
            <a:ext cx="9603274" cy="38164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Pointers that might help to improve traction</a:t>
            </a:r>
          </a:p>
          <a:p>
            <a:r>
              <a:rPr lang="en-US" sz="1100" dirty="0"/>
              <a:t>Based on the analysis, you can implement several strategies to help unpopular properties gain more traction:</a:t>
            </a:r>
          </a:p>
          <a:p>
            <a:endParaRPr lang="en-US" sz="1100" dirty="0"/>
          </a:p>
          <a:p>
            <a:r>
              <a:rPr lang="en-US" sz="1100" dirty="0"/>
              <a:t>A. Optimize Pricing</a:t>
            </a:r>
          </a:p>
          <a:p>
            <a:r>
              <a:rPr lang="en-US" sz="1100" dirty="0"/>
              <a:t>Dynamic Pricing: Adjust prices based on demand, seasonality, and competition. </a:t>
            </a:r>
          </a:p>
          <a:p>
            <a:r>
              <a:rPr lang="en-US" sz="1100" dirty="0"/>
              <a:t>Discounts and Promotions: Offer limited-time discounts to attract more customers.</a:t>
            </a:r>
          </a:p>
          <a:p>
            <a:endParaRPr lang="en-US" sz="1100" dirty="0"/>
          </a:p>
          <a:p>
            <a:r>
              <a:rPr lang="en-US" sz="1100" dirty="0"/>
              <a:t>B. Improve Visibility</a:t>
            </a:r>
          </a:p>
          <a:p>
            <a:r>
              <a:rPr lang="en-US" sz="1100" dirty="0"/>
              <a:t>Highlight in Marketing Campaigns: Feature these properties in email newsletters or social media campaigns.</a:t>
            </a:r>
          </a:p>
          <a:p>
            <a:r>
              <a:rPr lang="en-US" sz="1100" dirty="0"/>
              <a:t>Promote on the Platform: Use platform-specific tools like "featured listings" to bring attention to these properties.</a:t>
            </a:r>
          </a:p>
          <a:p>
            <a:endParaRPr lang="en-US" sz="1100" dirty="0"/>
          </a:p>
          <a:p>
            <a:r>
              <a:rPr lang="en-US" sz="1100" dirty="0"/>
              <a:t>C. Enhance Property Descriptions and Images</a:t>
            </a:r>
          </a:p>
          <a:p>
            <a:r>
              <a:rPr lang="en-US" sz="1100" dirty="0"/>
              <a:t>Professional Photography: Invest in high-quality images to make the listings more appealing.</a:t>
            </a:r>
          </a:p>
          <a:p>
            <a:r>
              <a:rPr lang="en-US" sz="1100" dirty="0"/>
              <a:t>Optimized Descriptions: Rewrite property descriptions to highlight unique features and amenities.</a:t>
            </a:r>
          </a:p>
          <a:p>
            <a:endParaRPr lang="en-US" sz="1100" dirty="0"/>
          </a:p>
          <a:p>
            <a:r>
              <a:rPr lang="en-US" sz="1100" dirty="0"/>
              <a:t>D. Encourage Reviews</a:t>
            </a:r>
          </a:p>
          <a:p>
            <a:r>
              <a:rPr lang="en-US" sz="1100" dirty="0"/>
              <a:t>Incentivize Reviews: Offer small perks (e.g., early check-in, late check-out) to guests who leave reviews</a:t>
            </a:r>
          </a:p>
          <a:p>
            <a:r>
              <a:rPr lang="en-US" sz="1100" dirty="0"/>
              <a:t>.Respond to Feedback: Address any negative reviews or common complaints to improve the property.</a:t>
            </a:r>
          </a:p>
          <a:p>
            <a:endParaRPr lang="en-US" sz="1100" dirty="0"/>
          </a:p>
          <a:p>
            <a:pPr algn="just"/>
            <a:r>
              <a:rPr lang="en-US" sz="1100" dirty="0"/>
              <a:t>E. Target Specific Audiences</a:t>
            </a:r>
          </a:p>
          <a:p>
            <a:pPr algn="just"/>
            <a:r>
              <a:rPr lang="en-US" sz="1100" dirty="0"/>
              <a:t>Niche Marketing: Market the properties to specific groups (e.g., families, business travelers) that might find them more appealing.</a:t>
            </a:r>
          </a:p>
          <a:p>
            <a:pPr algn="just"/>
            <a:r>
              <a:rPr lang="en-US" sz="1100" dirty="0"/>
              <a:t>Local Attractions: Highlight proximity to local attractions, events, or business centers to attract relevant customers</a:t>
            </a:r>
            <a:endParaRPr lang="en-IN" sz="1100" dirty="0"/>
          </a:p>
        </p:txBody>
      </p:sp>
    </p:spTree>
    <p:extLst>
      <p:ext uri="{BB962C8B-B14F-4D97-AF65-F5344CB8AC3E}">
        <p14:creationId xmlns:p14="http://schemas.microsoft.com/office/powerpoint/2010/main" val="25523621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D969592-75AE-5218-A4A8-AF1F52E81B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1864" y="1412776"/>
            <a:ext cx="6655076" cy="3744416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940865D-01B5-0F7F-B3E8-684048657B14}"/>
              </a:ext>
            </a:extLst>
          </p:cNvPr>
          <p:cNvSpPr txBox="1"/>
          <p:nvPr/>
        </p:nvSpPr>
        <p:spPr>
          <a:xfrm>
            <a:off x="1631504" y="2492896"/>
            <a:ext cx="27204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dirty="0"/>
              <a:t>THANKYOU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A16CA1F-2FE5-88D7-2879-6F0E04F5F6A9}"/>
              </a:ext>
            </a:extLst>
          </p:cNvPr>
          <p:cNvSpPr txBox="1"/>
          <p:nvPr/>
        </p:nvSpPr>
        <p:spPr>
          <a:xfrm>
            <a:off x="5447928" y="5661248"/>
            <a:ext cx="4752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Presented By: Uday Devargudi</a:t>
            </a:r>
          </a:p>
        </p:txBody>
      </p:sp>
    </p:spTree>
    <p:extLst>
      <p:ext uri="{BB962C8B-B14F-4D97-AF65-F5344CB8AC3E}">
        <p14:creationId xmlns:p14="http://schemas.microsoft.com/office/powerpoint/2010/main" val="1827431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Objectives</a:t>
            </a:r>
          </a:p>
          <a:p>
            <a:r>
              <a:rPr lang="en-US" dirty="0"/>
              <a:t>Data Lifecycle</a:t>
            </a:r>
          </a:p>
          <a:p>
            <a:r>
              <a:rPr lang="en-US" dirty="0"/>
              <a:t>Importing and Reading Data</a:t>
            </a:r>
          </a:p>
          <a:p>
            <a:r>
              <a:rPr lang="en-US" dirty="0"/>
              <a:t>Handling Missing Values</a:t>
            </a:r>
          </a:p>
          <a:p>
            <a:r>
              <a:rPr lang="en-US" dirty="0"/>
              <a:t>Data Analysis, Insights and Results</a:t>
            </a:r>
          </a:p>
        </p:txBody>
      </p:sp>
    </p:spTree>
    <p:extLst>
      <p:ext uri="{BB962C8B-B14F-4D97-AF65-F5344CB8AC3E}">
        <p14:creationId xmlns:p14="http://schemas.microsoft.com/office/powerpoint/2010/main" val="682195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CC20CC-0BC5-9049-E3AC-ECD73506B67B}"/>
              </a:ext>
            </a:extLst>
          </p:cNvPr>
          <p:cNvSpPr txBox="1"/>
          <p:nvPr/>
        </p:nvSpPr>
        <p:spPr>
          <a:xfrm>
            <a:off x="1451579" y="2204864"/>
            <a:ext cx="975698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/>
              <a:buChar char="Ø"/>
            </a:pPr>
            <a:r>
              <a:rPr lang="en-US" sz="1800" dirty="0">
                <a:ea typeface="+mn-lt"/>
                <a:cs typeface="+mn-lt"/>
              </a:rPr>
              <a:t>Target High-Demand Neighborhoods</a:t>
            </a:r>
          </a:p>
          <a:p>
            <a:endParaRPr lang="en-US" dirty="0">
              <a:ea typeface="+mn-lt"/>
              <a:cs typeface="+mn-lt"/>
            </a:endParaRPr>
          </a:p>
          <a:p>
            <a:pPr marL="285750" indent="-285750">
              <a:buFont typeface="Wingdings"/>
              <a:buChar char="Ø"/>
            </a:pPr>
            <a:r>
              <a:rPr lang="en-US" sz="1800" dirty="0">
                <a:ea typeface="+mn-lt"/>
                <a:cs typeface="+mn-lt"/>
              </a:rPr>
              <a:t>Optimize Pricing Strategies</a:t>
            </a:r>
          </a:p>
          <a:p>
            <a:endParaRPr lang="en-US" sz="1800" dirty="0">
              <a:solidFill>
                <a:schemeClr val="accent5">
                  <a:lumMod val="20000"/>
                  <a:lumOff val="80000"/>
                </a:schemeClr>
              </a:solidFill>
              <a:ea typeface="+mn-lt"/>
              <a:cs typeface="+mn-lt"/>
            </a:endParaRPr>
          </a:p>
          <a:p>
            <a:pPr marL="285750" indent="-285750">
              <a:buFont typeface="Wingdings"/>
              <a:buChar char="Ø"/>
            </a:pPr>
            <a:r>
              <a:rPr lang="en-US" sz="1800" dirty="0">
                <a:ea typeface="+mn-lt"/>
                <a:cs typeface="+mn-lt"/>
              </a:rPr>
              <a:t>Identify Successful Property Types</a:t>
            </a:r>
            <a:endParaRPr lang="en-US" sz="1800" dirty="0"/>
          </a:p>
          <a:p>
            <a:pPr marL="285750" indent="-285750">
              <a:buFont typeface="Wingdings"/>
              <a:buChar char="Ø"/>
            </a:pPr>
            <a:endParaRPr lang="en-US" sz="1800" dirty="0">
              <a:solidFill>
                <a:schemeClr val="accent5">
                  <a:lumMod val="20000"/>
                  <a:lumOff val="80000"/>
                </a:schemeClr>
              </a:solidFill>
              <a:ea typeface="+mn-lt"/>
              <a:cs typeface="+mn-lt"/>
            </a:endParaRPr>
          </a:p>
          <a:p>
            <a:pPr marL="285750" indent="-285750">
              <a:buFont typeface="Wingdings"/>
              <a:buChar char="Ø"/>
            </a:pPr>
            <a:r>
              <a:rPr lang="en-US" sz="1800" dirty="0">
                <a:ea typeface="+mn-lt"/>
                <a:cs typeface="+mn-lt"/>
              </a:rPr>
              <a:t>Understand Customer Preferences</a:t>
            </a:r>
          </a:p>
          <a:p>
            <a:r>
              <a:rPr lang="en-US" sz="1800" dirty="0">
                <a:solidFill>
                  <a:schemeClr val="accent5">
                    <a:lumMod val="20000"/>
                    <a:lumOff val="80000"/>
                  </a:schemeClr>
                </a:solidFill>
                <a:ea typeface="+mn-lt"/>
                <a:cs typeface="+mn-lt"/>
              </a:rPr>
              <a:t> </a:t>
            </a:r>
            <a:endParaRPr lang="en-US" sz="18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marL="285750" indent="-285750">
              <a:buFont typeface="Wingdings"/>
              <a:buChar char="Ø"/>
            </a:pPr>
            <a:r>
              <a:rPr lang="en-US" sz="1800" dirty="0">
                <a:ea typeface="+mn-lt"/>
                <a:cs typeface="+mn-lt"/>
              </a:rPr>
              <a:t>Enhance Host Attributes</a:t>
            </a:r>
          </a:p>
          <a:p>
            <a:r>
              <a:rPr lang="en-US" sz="1800" dirty="0">
                <a:solidFill>
                  <a:schemeClr val="accent5">
                    <a:lumMod val="20000"/>
                    <a:lumOff val="80000"/>
                  </a:schemeClr>
                </a:solidFill>
                <a:ea typeface="+mn-lt"/>
                <a:cs typeface="+mn-lt"/>
              </a:rPr>
              <a:t> </a:t>
            </a:r>
          </a:p>
          <a:p>
            <a:pPr marL="285750" indent="-285750">
              <a:buFont typeface="Wingdings"/>
              <a:buChar char="Ø"/>
            </a:pPr>
            <a:r>
              <a:rPr lang="en-US" sz="1800" dirty="0">
                <a:ea typeface="+mn-lt"/>
                <a:cs typeface="+mn-lt"/>
              </a:rPr>
              <a:t>Boost Traction for Unpopular Properties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667940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LIFE CYCLE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FC82A3-1544-56C9-B615-637B5D09AD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6152" y="2204863"/>
            <a:ext cx="7596272" cy="3579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500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7FF9F4D-109C-8CA9-24AE-DDC3F0118E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2619" y="1988840"/>
            <a:ext cx="3589331" cy="197375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6CB795F-7BD8-5323-C7F3-C772090878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5920" y="1988840"/>
            <a:ext cx="4158422" cy="3873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0587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99E41F-08C8-1791-1D5C-61FD8314D2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392" y="2060848"/>
            <a:ext cx="3855302" cy="36724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A7D2DF1-002D-8542-0BAD-84B71BB236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5840" y="2072656"/>
            <a:ext cx="3995493" cy="367240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B4C8942-7618-308C-E145-2E54717A4AF9}"/>
              </a:ext>
            </a:extLst>
          </p:cNvPr>
          <p:cNvSpPr txBox="1"/>
          <p:nvPr/>
        </p:nvSpPr>
        <p:spPr>
          <a:xfrm>
            <a:off x="8828479" y="2072656"/>
            <a:ext cx="3457741" cy="1705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dirty="0"/>
              <a:t>We can observe that the dataset</a:t>
            </a:r>
          </a:p>
          <a:p>
            <a:pPr>
              <a:lnSpc>
                <a:spcPct val="150000"/>
              </a:lnSpc>
            </a:pPr>
            <a:r>
              <a:rPr lang="en-IN" dirty="0"/>
              <a:t>Contains some null values and are </a:t>
            </a:r>
          </a:p>
          <a:p>
            <a:pPr>
              <a:lnSpc>
                <a:spcPct val="150000"/>
              </a:lnSpc>
            </a:pPr>
            <a:r>
              <a:rPr lang="en-IN" dirty="0"/>
              <a:t>Handled according to the business </a:t>
            </a:r>
          </a:p>
          <a:p>
            <a:pPr>
              <a:lnSpc>
                <a:spcPct val="150000"/>
              </a:lnSpc>
            </a:pPr>
            <a:r>
              <a:rPr lang="en-IN" dirty="0"/>
              <a:t>Needs.</a:t>
            </a:r>
          </a:p>
        </p:txBody>
      </p:sp>
    </p:spTree>
    <p:extLst>
      <p:ext uri="{BB962C8B-B14F-4D97-AF65-F5344CB8AC3E}">
        <p14:creationId xmlns:p14="http://schemas.microsoft.com/office/powerpoint/2010/main" val="24410431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F807CA1-7BED-7F35-3B44-9613DB6BB7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440" y="2132856"/>
            <a:ext cx="3223539" cy="88399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3D7F7E2-47D3-0392-D381-8B75E1522D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440" y="3238043"/>
            <a:ext cx="9365792" cy="14250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CC847B0-0597-6139-0AB4-0DF22484A0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440" y="4683295"/>
            <a:ext cx="4778154" cy="137934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6F9DCA9-DFE4-3877-49E1-FE6F3D9DBB20}"/>
              </a:ext>
            </a:extLst>
          </p:cNvPr>
          <p:cNvSpPr txBox="1"/>
          <p:nvPr/>
        </p:nvSpPr>
        <p:spPr>
          <a:xfrm>
            <a:off x="4439816" y="2132856"/>
            <a:ext cx="596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We have handled null values of ‘Name’,’ Host </a:t>
            </a:r>
            <a:r>
              <a:rPr lang="en-IN" dirty="0" err="1"/>
              <a:t>Name’,and</a:t>
            </a:r>
            <a:r>
              <a:rPr lang="en-IN" dirty="0"/>
              <a:t> price</a:t>
            </a:r>
          </a:p>
        </p:txBody>
      </p:sp>
    </p:spTree>
    <p:extLst>
      <p:ext uri="{BB962C8B-B14F-4D97-AF65-F5344CB8AC3E}">
        <p14:creationId xmlns:p14="http://schemas.microsoft.com/office/powerpoint/2010/main" val="24664818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743D10-3C88-3A73-9108-F2FE9B25B416}"/>
              </a:ext>
            </a:extLst>
          </p:cNvPr>
          <p:cNvSpPr txBox="1"/>
          <p:nvPr/>
        </p:nvSpPr>
        <p:spPr>
          <a:xfrm>
            <a:off x="1559496" y="2060848"/>
            <a:ext cx="585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Q1. What are the </a:t>
            </a:r>
            <a:r>
              <a:rPr lang="en-IN" dirty="0" err="1"/>
              <a:t>Neighborhoods</a:t>
            </a:r>
            <a:r>
              <a:rPr lang="en-IN" dirty="0"/>
              <a:t> that FLH Needs to Target?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67C952-6E31-923A-0F81-0145348F8BA4}"/>
              </a:ext>
            </a:extLst>
          </p:cNvPr>
          <p:cNvSpPr txBox="1"/>
          <p:nvPr/>
        </p:nvSpPr>
        <p:spPr>
          <a:xfrm>
            <a:off x="6023992" y="3140968"/>
            <a:ext cx="46085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Target </a:t>
            </a:r>
            <a:r>
              <a:rPr lang="en-IN" dirty="0" err="1"/>
              <a:t>neighborhoods</a:t>
            </a:r>
            <a:r>
              <a:rPr lang="en-IN" dirty="0"/>
              <a:t> for FLH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 High-priority Neighbourhood: Based on the data FLH should target the “</a:t>
            </a:r>
            <a:r>
              <a:rPr lang="en-IN" dirty="0" err="1"/>
              <a:t>Neighborhood</a:t>
            </a:r>
            <a:r>
              <a:rPr lang="en-IN" dirty="0"/>
              <a:t>” with the highest listing counts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85 % of the listings are Manhattan and Brooklyn </a:t>
            </a:r>
            <a:r>
              <a:rPr lang="en-US" dirty="0" err="1"/>
              <a:t>neighbourhood</a:t>
            </a:r>
            <a:r>
              <a:rPr lang="en-US" dirty="0" err="1">
                <a:ea typeface="+mn-lt"/>
                <a:cs typeface="+mn-lt"/>
              </a:rPr>
              <a:t>_group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812A080-58F6-167D-9ABC-D81D6596C7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9496" y="2736928"/>
            <a:ext cx="3744417" cy="292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8254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E1AE1A0-CCF0-BA3B-B3D1-C42B8FC7BB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8243" y="2060848"/>
            <a:ext cx="4081693" cy="331236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95819B4-7594-F319-29CC-0317A6E62C53}"/>
              </a:ext>
            </a:extLst>
          </p:cNvPr>
          <p:cNvSpPr txBox="1"/>
          <p:nvPr/>
        </p:nvSpPr>
        <p:spPr>
          <a:xfrm>
            <a:off x="6240016" y="2276871"/>
            <a:ext cx="388843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Brooklyn: Williamsburg (3920), Bedford-Stuyvesant (3714), Bushwick (2465)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Manhattan: Harlem (2658), Upper West Side (1971)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These areas have demonstrated high customer demand and should be targeted for marketing and property acquisition efforts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424242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2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6083AC4A-DD9A-4416-AFCA-82311CA4A5CC}">
  <we:reference id="wa200005566" version="3.0.0.2" store="en-US" storeType="OMEX"/>
  <we:alternateReferences>
    <we:reference id="wa200005566" version="3.0.0.2" store="wa200005566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11450</TotalTime>
  <Words>832</Words>
  <Application>Microsoft Office PowerPoint</Application>
  <PresentationFormat>Widescreen</PresentationFormat>
  <Paragraphs>99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Century Schoolbook</vt:lpstr>
      <vt:lpstr>Gill Sans MT</vt:lpstr>
      <vt:lpstr>Wingdings</vt:lpstr>
      <vt:lpstr>Gallery</vt:lpstr>
      <vt:lpstr>FEEL LIKE HOME</vt:lpstr>
      <vt:lpstr>CONTENTS</vt:lpstr>
      <vt:lpstr>Objectives</vt:lpstr>
      <vt:lpstr>Data LIFE CYCLE</vt:lpstr>
      <vt:lpstr>Exploratory data analysis</vt:lpstr>
      <vt:lpstr>Exploratory Data Analysis</vt:lpstr>
      <vt:lpstr>Exploratory Data Analysis</vt:lpstr>
      <vt:lpstr>Exploratory Data Analysis</vt:lpstr>
      <vt:lpstr>Exploratory Data Analysis</vt:lpstr>
      <vt:lpstr>Exploratory Data Analysis</vt:lpstr>
      <vt:lpstr>Exploratory Data Analysis</vt:lpstr>
      <vt:lpstr>Exploratory Data Analysis</vt:lpstr>
      <vt:lpstr>Exploratory Data Analysis</vt:lpstr>
      <vt:lpstr>Exploratory Data Analysis</vt:lpstr>
      <vt:lpstr>Exploratory Data Analysis</vt:lpstr>
      <vt:lpstr>Exploratory Data Analysis</vt:lpstr>
      <vt:lpstr>Exploratory Data Analysis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Uday Devargudi</dc:creator>
  <cp:lastModifiedBy>Uday Devargudi</cp:lastModifiedBy>
  <cp:revision>3</cp:revision>
  <dcterms:created xsi:type="dcterms:W3CDTF">2024-08-14T19:13:37Z</dcterms:created>
  <dcterms:modified xsi:type="dcterms:W3CDTF">2024-08-22T18:03:59Z</dcterms:modified>
</cp:coreProperties>
</file>