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DM Sans" charset="1" panose="00000000000000000000"/>
      <p:regular r:id="rId19"/>
    </p:embeddedFont>
    <p:embeddedFont>
      <p:font typeface="Poppins Ultra-Bold" charset="1" panose="00000900000000000000"/>
      <p:regular r:id="rId20"/>
    </p:embeddedFont>
    <p:embeddedFont>
      <p:font typeface="DM Sans Bold" charset="1" panose="00000000000000000000"/>
      <p:regular r:id="rId21"/>
    </p:embeddedFont>
    <p:embeddedFont>
      <p:font typeface="Montserrat Bold" charset="1" panose="00000800000000000000"/>
      <p:regular r:id="rId22"/>
    </p:embeddedFont>
    <p:embeddedFont>
      <p:font typeface="Arimo" charset="1" panose="020B0604020202020204"/>
      <p:regular r:id="rId23"/>
    </p:embeddedFont>
    <p:embeddedFont>
      <p:font typeface="Arimo Bold" charset="1" panose="020B0704020202020204"/>
      <p:regular r:id="rId24"/>
    </p:embeddedFont>
    <p:embeddedFont>
      <p:font typeface="Montserrat" charset="1" panose="00000500000000000000"/>
      <p:regular r:id="rId25"/>
    </p:embeddedFont>
    <p:embeddedFont>
      <p:font typeface="Poppins Bold" charset="1" panose="000008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53.png" Type="http://schemas.openxmlformats.org/officeDocument/2006/relationships/image"/><Relationship Id="rId5" Target="../media/image54.svg" Type="http://schemas.openxmlformats.org/officeDocument/2006/relationships/image"/><Relationship Id="rId6" Target="../media/image55.png" Type="http://schemas.openxmlformats.org/officeDocument/2006/relationships/image"/><Relationship Id="rId7" Target="../media/image56.svg" Type="http://schemas.openxmlformats.org/officeDocument/2006/relationships/image"/><Relationship Id="rId8" Target="../media/image5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Relationship Id="rId3" Target="../media/image59.png" Type="http://schemas.openxmlformats.org/officeDocument/2006/relationships/image"/><Relationship Id="rId4" Target="../media/image60.svg" Type="http://schemas.openxmlformats.org/officeDocument/2006/relationships/image"/><Relationship Id="rId5" Target="../media/image61.png" Type="http://schemas.openxmlformats.org/officeDocument/2006/relationships/image"/><Relationship Id="rId6" Target="../media/image6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38.png" Type="http://schemas.openxmlformats.org/officeDocument/2006/relationships/image"/><Relationship Id="rId8" Target="../media/image39.sv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Relationship Id="rId6" Target="../media/image44.svg" Type="http://schemas.openxmlformats.org/officeDocument/2006/relationships/image"/><Relationship Id="rId7" Target="../media/image45.png" Type="http://schemas.openxmlformats.org/officeDocument/2006/relationships/image"/><Relationship Id="rId8" Target="../media/image46.pn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49.png" Type="http://schemas.openxmlformats.org/officeDocument/2006/relationships/image"/><Relationship Id="rId5" Target="../media/image50.png" Type="http://schemas.openxmlformats.org/officeDocument/2006/relationships/image"/><Relationship Id="rId6" Target="../media/image51.svg" Type="http://schemas.openxmlformats.org/officeDocument/2006/relationships/image"/><Relationship Id="rId7" Target="../media/image5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60112" y="-6875490"/>
            <a:ext cx="13398375" cy="12377222"/>
          </a:xfrm>
          <a:custGeom>
            <a:avLst/>
            <a:gdLst/>
            <a:ahLst/>
            <a:cxnLst/>
            <a:rect r="r" b="b" t="t" l="l"/>
            <a:pathLst>
              <a:path h="12377222" w="13398375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179" r="-21183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076825"/>
            <a:ext cx="6921098" cy="1233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1"/>
              </a:lnSpc>
              <a:spcBef>
                <a:spcPct val="0"/>
              </a:spcBef>
            </a:pPr>
            <a:r>
              <a:rPr lang="en-US" sz="3572" spc="75">
                <a:solidFill>
                  <a:srgbClr val="05066D"/>
                </a:solidFill>
                <a:latin typeface="DM Sans"/>
                <a:ea typeface="DM Sans"/>
                <a:cs typeface="DM Sans"/>
                <a:sym typeface="DM Sans"/>
              </a:rPr>
              <a:t>Every step counts. Every week rewards.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344442"/>
            <a:ext cx="6228080" cy="227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81"/>
              </a:lnSpc>
            </a:pPr>
            <a:r>
              <a:rPr lang="en-US" sz="7197" b="true">
                <a:solidFill>
                  <a:srgbClr val="05066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WALK &amp; WIN</a:t>
            </a:r>
          </a:p>
          <a:p>
            <a:pPr algn="l">
              <a:lnSpc>
                <a:spcPts val="8781"/>
              </a:lnSpc>
            </a:pPr>
            <a:r>
              <a:rPr lang="en-US" b="true" sz="7197">
                <a:solidFill>
                  <a:srgbClr val="05066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            APP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0" y="6006557"/>
            <a:ext cx="18288000" cy="6906869"/>
          </a:xfrm>
          <a:custGeom>
            <a:avLst/>
            <a:gdLst/>
            <a:ahLst/>
            <a:cxnLst/>
            <a:rect r="r" b="b" t="t" l="l"/>
            <a:pathLst>
              <a:path h="6906869" w="18288000">
                <a:moveTo>
                  <a:pt x="18288000" y="0"/>
                </a:moveTo>
                <a:lnTo>
                  <a:pt x="0" y="0"/>
                </a:lnTo>
                <a:lnTo>
                  <a:pt x="0" y="6906869"/>
                </a:lnTo>
                <a:lnTo>
                  <a:pt x="18288000" y="6906869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12512" y="-6723090"/>
            <a:ext cx="13398375" cy="12377222"/>
          </a:xfrm>
          <a:custGeom>
            <a:avLst/>
            <a:gdLst/>
            <a:ahLst/>
            <a:cxnLst/>
            <a:rect r="r" b="b" t="t" l="l"/>
            <a:pathLst>
              <a:path h="12377222" w="13398375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179" r="-21183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471093" y="534271"/>
            <a:ext cx="7726011" cy="9752729"/>
          </a:xfrm>
          <a:custGeom>
            <a:avLst/>
            <a:gdLst/>
            <a:ahLst/>
            <a:cxnLst/>
            <a:rect r="r" b="b" t="t" l="l"/>
            <a:pathLst>
              <a:path h="9752729" w="7726011">
                <a:moveTo>
                  <a:pt x="0" y="0"/>
                </a:moveTo>
                <a:lnTo>
                  <a:pt x="7726011" y="0"/>
                </a:lnTo>
                <a:lnTo>
                  <a:pt x="7726011" y="9752729"/>
                </a:lnTo>
                <a:lnTo>
                  <a:pt x="0" y="97527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5682" y="8025065"/>
            <a:ext cx="6921098" cy="60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1"/>
              </a:lnSpc>
              <a:spcBef>
                <a:spcPct val="0"/>
              </a:spcBef>
            </a:pPr>
            <a:r>
              <a:rPr lang="en-US" b="true" sz="3572" spc="75">
                <a:solidFill>
                  <a:srgbClr val="05066D"/>
                </a:solidFill>
                <a:latin typeface="DM Sans Bold"/>
                <a:ea typeface="DM Sans Bold"/>
                <a:cs typeface="DM Sans Bold"/>
                <a:sym typeface="DM Sans Bold"/>
              </a:rPr>
              <a:t>A.UdayTej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791" y="-24040"/>
            <a:ext cx="9738141" cy="105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4"/>
              </a:lnSpc>
              <a:spcBef>
                <a:spcPct val="0"/>
              </a:spcBef>
            </a:pPr>
            <a:r>
              <a:rPr lang="en-US" b="true" sz="5803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75006" y="1982833"/>
            <a:ext cx="8760907" cy="1236866"/>
            <a:chOff x="0" y="0"/>
            <a:chExt cx="1209829" cy="1708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9829" cy="170804"/>
            </a:xfrm>
            <a:custGeom>
              <a:avLst/>
              <a:gdLst/>
              <a:ahLst/>
              <a:cxnLst/>
              <a:rect r="r" b="b" t="t" l="l"/>
              <a:pathLst>
                <a:path h="170804" w="1209829">
                  <a:moveTo>
                    <a:pt x="15023" y="0"/>
                  </a:moveTo>
                  <a:lnTo>
                    <a:pt x="1194806" y="0"/>
                  </a:lnTo>
                  <a:cubicBezTo>
                    <a:pt x="1198791" y="0"/>
                    <a:pt x="1202612" y="1583"/>
                    <a:pt x="1205429" y="4400"/>
                  </a:cubicBezTo>
                  <a:cubicBezTo>
                    <a:pt x="1208246" y="7217"/>
                    <a:pt x="1209829" y="11038"/>
                    <a:pt x="1209829" y="15023"/>
                  </a:cubicBezTo>
                  <a:lnTo>
                    <a:pt x="1209829" y="155781"/>
                  </a:lnTo>
                  <a:cubicBezTo>
                    <a:pt x="1209829" y="164078"/>
                    <a:pt x="1203103" y="170804"/>
                    <a:pt x="1194806" y="170804"/>
                  </a:cubicBezTo>
                  <a:lnTo>
                    <a:pt x="15023" y="170804"/>
                  </a:lnTo>
                  <a:cubicBezTo>
                    <a:pt x="6726" y="170804"/>
                    <a:pt x="0" y="164078"/>
                    <a:pt x="0" y="155781"/>
                  </a:cubicBezTo>
                  <a:lnTo>
                    <a:pt x="0" y="15023"/>
                  </a:lnTo>
                  <a:cubicBezTo>
                    <a:pt x="0" y="6726"/>
                    <a:pt x="6726" y="0"/>
                    <a:pt x="15023" y="0"/>
                  </a:cubicBezTo>
                  <a:close/>
                </a:path>
              </a:pathLst>
            </a:custGeom>
            <a:solidFill>
              <a:srgbClr val="E4EEFF">
                <a:alpha val="56863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09829" cy="227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75006" y="2156074"/>
            <a:ext cx="8268994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46836" indent="-223418" lvl="1">
              <a:lnSpc>
                <a:spcPts val="2897"/>
              </a:lnSpc>
              <a:buFont typeface="Arial"/>
              <a:buChar char="•"/>
            </a:pPr>
            <a:r>
              <a:rPr lang="en-US" b="true" sz="2069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Upload p</a:t>
            </a:r>
            <a:r>
              <a:rPr lang="en-US" b="true" sz="2069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</a:t>
            </a:r>
            <a:r>
              <a:rPr lang="en-US" b="true" sz="2069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 reports</a:t>
            </a:r>
          </a:p>
          <a:p>
            <a:pPr algn="ctr" marL="446836" indent="-223418" lvl="1">
              <a:lnSpc>
                <a:spcPts val="2897"/>
              </a:lnSpc>
              <a:buFont typeface="Arial"/>
              <a:buChar char="•"/>
            </a:pPr>
            <a:r>
              <a:rPr lang="en-US" b="true" sz="2069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Show last checkup summary</a:t>
            </a:r>
          </a:p>
          <a:p>
            <a:pPr algn="ctr">
              <a:lnSpc>
                <a:spcPts val="2897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79854" y="4344919"/>
            <a:ext cx="1289577" cy="1173515"/>
          </a:xfrm>
          <a:custGeom>
            <a:avLst/>
            <a:gdLst/>
            <a:ahLst/>
            <a:cxnLst/>
            <a:rect r="r" b="b" t="t" l="l"/>
            <a:pathLst>
              <a:path h="1173515" w="1289577">
                <a:moveTo>
                  <a:pt x="0" y="0"/>
                </a:moveTo>
                <a:lnTo>
                  <a:pt x="1289578" y="0"/>
                </a:lnTo>
                <a:lnTo>
                  <a:pt x="1289578" y="1173515"/>
                </a:lnTo>
                <a:lnTo>
                  <a:pt x="0" y="11735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79854" y="6188502"/>
            <a:ext cx="1313145" cy="1205706"/>
          </a:xfrm>
          <a:custGeom>
            <a:avLst/>
            <a:gdLst/>
            <a:ahLst/>
            <a:cxnLst/>
            <a:rect r="r" b="b" t="t" l="l"/>
            <a:pathLst>
              <a:path h="1205706" w="1313145">
                <a:moveTo>
                  <a:pt x="0" y="0"/>
                </a:moveTo>
                <a:lnTo>
                  <a:pt x="1313145" y="0"/>
                </a:lnTo>
                <a:lnTo>
                  <a:pt x="1313145" y="1205706"/>
                </a:lnTo>
                <a:lnTo>
                  <a:pt x="0" y="12057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2970869" y="461004"/>
            <a:ext cx="3088452" cy="5887204"/>
            <a:chOff x="0" y="0"/>
            <a:chExt cx="8624570" cy="164401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11480" y="269240"/>
              <a:ext cx="7753350" cy="15908021"/>
            </a:xfrm>
            <a:custGeom>
              <a:avLst/>
              <a:gdLst/>
              <a:ahLst/>
              <a:cxnLst/>
              <a:rect r="r" b="b" t="t" l="l"/>
              <a:pathLst>
                <a:path h="15908021" w="7753350">
                  <a:moveTo>
                    <a:pt x="7753350" y="791210"/>
                  </a:moveTo>
                  <a:lnTo>
                    <a:pt x="7753350" y="15116810"/>
                  </a:lnTo>
                  <a:cubicBezTo>
                    <a:pt x="7753350" y="15553690"/>
                    <a:pt x="7399020" y="15908021"/>
                    <a:pt x="6962140" y="15908021"/>
                  </a:cubicBezTo>
                  <a:lnTo>
                    <a:pt x="791210" y="15908021"/>
                  </a:lnTo>
                  <a:cubicBezTo>
                    <a:pt x="354330" y="15908021"/>
                    <a:pt x="0" y="15553690"/>
                    <a:pt x="0" y="15116810"/>
                  </a:cubicBezTo>
                  <a:lnTo>
                    <a:pt x="0" y="791210"/>
                  </a:lnTo>
                  <a:cubicBezTo>
                    <a:pt x="0" y="354330"/>
                    <a:pt x="354330" y="0"/>
                    <a:pt x="791210" y="0"/>
                  </a:cubicBezTo>
                  <a:lnTo>
                    <a:pt x="6962140" y="0"/>
                  </a:lnTo>
                  <a:cubicBezTo>
                    <a:pt x="7399020" y="0"/>
                    <a:pt x="7753350" y="353060"/>
                    <a:pt x="7753350" y="791210"/>
                  </a:cubicBezTo>
                  <a:close/>
                </a:path>
              </a:pathLst>
            </a:custGeom>
            <a:blipFill>
              <a:blip r:embed="rId8"/>
              <a:stretch>
                <a:fillRect l="0" t="-2772" r="0" b="-2772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636000" cy="16446500"/>
            </a:xfrm>
            <a:custGeom>
              <a:avLst/>
              <a:gdLst/>
              <a:ahLst/>
              <a:cxnLst/>
              <a:rect r="r" b="b" t="t" l="l"/>
              <a:pathLst>
                <a:path h="16446500" w="8636000">
                  <a:moveTo>
                    <a:pt x="0" y="0"/>
                  </a:moveTo>
                  <a:lnTo>
                    <a:pt x="8636000" y="0"/>
                  </a:lnTo>
                  <a:lnTo>
                    <a:pt x="8636000" y="16446500"/>
                  </a:lnTo>
                  <a:lnTo>
                    <a:pt x="0" y="16446500"/>
                  </a:lnTo>
                  <a:close/>
                </a:path>
              </a:pathLst>
            </a:custGeom>
          </p:spPr>
        </p:sp>
      </p:grpSp>
      <p:sp>
        <p:nvSpPr>
          <p:cNvPr name="TextBox 14" id="14"/>
          <p:cNvSpPr txBox="true"/>
          <p:nvPr/>
        </p:nvSpPr>
        <p:spPr>
          <a:xfrm rot="0">
            <a:off x="3787150" y="3972174"/>
            <a:ext cx="279023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Pain Points Solved: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37285" y="6310108"/>
            <a:ext cx="7275844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Usef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ul for users with medical history (e.g., diabetes, weight gain)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83718" y="1134473"/>
            <a:ext cx="4782979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5.HEALTH</a:t>
            </a: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REPORT UPLOAD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16061" y="4756898"/>
            <a:ext cx="6465601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racks long-term wellness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3">
              <a:alphaModFix amt="43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49838" y="240347"/>
            <a:ext cx="2205789" cy="2057400"/>
          </a:xfrm>
          <a:custGeom>
            <a:avLst/>
            <a:gdLst/>
            <a:ahLst/>
            <a:cxnLst/>
            <a:rect r="r" b="b" t="t" l="l"/>
            <a:pathLst>
              <a:path h="2057400" w="2205789">
                <a:moveTo>
                  <a:pt x="0" y="0"/>
                </a:moveTo>
                <a:lnTo>
                  <a:pt x="2205789" y="0"/>
                </a:lnTo>
                <a:lnTo>
                  <a:pt x="220578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22371" y="-24040"/>
            <a:ext cx="9738141" cy="208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4"/>
              </a:lnSpc>
              <a:spcBef>
                <a:spcPct val="0"/>
              </a:spcBef>
            </a:pPr>
            <a:r>
              <a:rPr lang="en-US" b="true" sz="5803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KEY PRODUCT METRICS (KPIS)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64536" y="2273297"/>
            <a:ext cx="747450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</a:t>
            </a:r>
            <a:r>
              <a:rPr lang="en-US" b="true" sz="3200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Adoption &amp; Engagement Metrics: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5198" y="3055614"/>
            <a:ext cx="14973181" cy="234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9"/>
              </a:lnSpc>
              <a:spcBef>
                <a:spcPct val="0"/>
              </a:spcBef>
            </a:pPr>
            <a:r>
              <a:rPr lang="en-US" sz="1692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en-US" b="true" sz="1692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Daily Active Users (DAU):</a:t>
            </a:r>
          </a:p>
          <a:p>
            <a:pPr algn="ctr">
              <a:lnSpc>
                <a:spcPts val="2369"/>
              </a:lnSpc>
              <a:spcBef>
                <a:spcPct val="0"/>
              </a:spcBef>
            </a:pPr>
            <a:r>
              <a:rPr lang="en-US" sz="1692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 This tells how many users open and use your app each day. It shows if people are forming a habit.</a:t>
            </a:r>
          </a:p>
          <a:p>
            <a:pPr algn="ctr">
              <a:lnSpc>
                <a:spcPts val="2369"/>
              </a:lnSpc>
              <a:spcBef>
                <a:spcPct val="0"/>
              </a:spcBef>
            </a:pPr>
            <a:r>
              <a:rPr lang="en-US" b="true" sz="1692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Weekly Active Users (WAU)</a:t>
            </a:r>
            <a:r>
              <a:rPr lang="en-US" sz="1692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ctr">
              <a:lnSpc>
                <a:spcPts val="2369"/>
              </a:lnSpc>
              <a:spcBef>
                <a:spcPct val="0"/>
              </a:spcBef>
            </a:pPr>
            <a:r>
              <a:rPr lang="en-US" sz="1692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 This tracks how many users are active each week. It helps you understand if users keep coming back.</a:t>
            </a:r>
          </a:p>
          <a:p>
            <a:pPr algn="ctr">
              <a:lnSpc>
                <a:spcPts val="2369"/>
              </a:lnSpc>
              <a:spcBef>
                <a:spcPct val="0"/>
              </a:spcBef>
            </a:pPr>
            <a:r>
              <a:rPr lang="en-US" b="true" sz="1692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Day 1 &amp; Day 7 Retention:</a:t>
            </a:r>
          </a:p>
          <a:p>
            <a:pPr algn="ctr">
              <a:lnSpc>
                <a:spcPts val="2369"/>
              </a:lnSpc>
              <a:spcBef>
                <a:spcPct val="0"/>
              </a:spcBef>
            </a:pPr>
            <a:r>
              <a:rPr lang="en-US" sz="1692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 This shows how many users return the next day and after one week. It tells if users find the app useful early on.</a:t>
            </a:r>
          </a:p>
          <a:p>
            <a:pPr algn="ctr">
              <a:lnSpc>
                <a:spcPts val="2369"/>
              </a:lnSpc>
              <a:spcBef>
                <a:spcPct val="0"/>
              </a:spcBef>
            </a:pPr>
            <a:r>
              <a:rPr lang="en-US" b="true" sz="1692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 Adoption Rate:</a:t>
            </a:r>
          </a:p>
          <a:p>
            <a:pPr algn="ctr">
              <a:lnSpc>
                <a:spcPts val="2369"/>
              </a:lnSpc>
              <a:spcBef>
                <a:spcPct val="0"/>
              </a:spcBef>
            </a:pPr>
            <a:r>
              <a:rPr lang="en-US" sz="1692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 This tracks how many users use different features like step tracking or meal uploads. It helps you see which features are popular or ignored.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13909" y="6048110"/>
            <a:ext cx="12824222" cy="2990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6"/>
              </a:lnSpc>
              <a:spcBef>
                <a:spcPct val="0"/>
              </a:spcBef>
            </a:pPr>
            <a:r>
              <a:rPr lang="en-US" b="true" sz="3540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Behavior &amp; Success Metrics</a:t>
            </a:r>
          </a:p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b="true" sz="1700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Average Steps per Day:</a:t>
            </a:r>
          </a:p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 Shows how much users are walking daily. It reflects their activity level and physical improvement.</a:t>
            </a:r>
          </a:p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b="true" sz="1700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Meal Uploads per Week:</a:t>
            </a:r>
          </a:p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 Counts how often users upload photos of their meals. More uploads mean they’re engaged and tracking eating habits.</a:t>
            </a:r>
          </a:p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b="true" sz="1700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Weight Log Consistency:</a:t>
            </a:r>
          </a:p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 Tracks how often users log their weight. Consistent logging means they’re committed to their health journey.</a:t>
            </a:r>
          </a:p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b="true" sz="1700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Health Report Uploads:</a:t>
            </a:r>
          </a:p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 Shows how many users upload their checkup reports. This reflects long-term care and trust in the app.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30093" y="7159596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436591" y="-3534532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058990"/>
            <a:ext cx="18529063" cy="6754899"/>
          </a:xfrm>
          <a:custGeom>
            <a:avLst/>
            <a:gdLst/>
            <a:ahLst/>
            <a:cxnLst/>
            <a:rect r="r" b="b" t="t" l="l"/>
            <a:pathLst>
              <a:path h="6754899" w="18529063">
                <a:moveTo>
                  <a:pt x="0" y="0"/>
                </a:moveTo>
                <a:lnTo>
                  <a:pt x="18529063" y="0"/>
                </a:lnTo>
                <a:lnTo>
                  <a:pt x="18529063" y="6754899"/>
                </a:lnTo>
                <a:lnTo>
                  <a:pt x="0" y="67548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58103" y="661785"/>
            <a:ext cx="8497507" cy="667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4"/>
              </a:lnSpc>
              <a:spcBef>
                <a:spcPct val="0"/>
              </a:spcBef>
            </a:pPr>
            <a:r>
              <a:rPr lang="en-US" b="true" sz="399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Walk &amp; Win – Product Roadmap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24179" y="4946989"/>
            <a:ext cx="28212405" cy="8874084"/>
          </a:xfrm>
          <a:custGeom>
            <a:avLst/>
            <a:gdLst/>
            <a:ahLst/>
            <a:cxnLst/>
            <a:rect r="r" b="b" t="t" l="l"/>
            <a:pathLst>
              <a:path h="8874084" w="28212405">
                <a:moveTo>
                  <a:pt x="0" y="0"/>
                </a:moveTo>
                <a:lnTo>
                  <a:pt x="28212405" y="0"/>
                </a:lnTo>
                <a:lnTo>
                  <a:pt x="28212405" y="8874083"/>
                </a:lnTo>
                <a:lnTo>
                  <a:pt x="0" y="887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2483" y="923925"/>
            <a:ext cx="3368639" cy="67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73"/>
              </a:lnSpc>
              <a:spcBef>
                <a:spcPct val="0"/>
              </a:spcBef>
            </a:pPr>
            <a:r>
              <a:rPr lang="en-US" b="true" sz="3766">
                <a:solidFill>
                  <a:srgbClr val="45467E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2901" y="2183874"/>
            <a:ext cx="17347804" cy="3469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4546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Walk &amp; Win is more than a fitness app — it's a daily wellness companion that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4546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motivates users to move, eat better, and feel rewarded for every healthy habit.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4546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We’ve designed it to be: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4546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✨ Simple to use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4546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🎯 Focused on consistency, not perfection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4546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💡 Built for busy, real-life users who need gentle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67815" y="4803647"/>
            <a:ext cx="859218" cy="1693041"/>
          </a:xfrm>
          <a:custGeom>
            <a:avLst/>
            <a:gdLst/>
            <a:ahLst/>
            <a:cxnLst/>
            <a:rect r="r" b="b" t="t" l="l"/>
            <a:pathLst>
              <a:path h="1693041" w="859218">
                <a:moveTo>
                  <a:pt x="0" y="0"/>
                </a:moveTo>
                <a:lnTo>
                  <a:pt x="859218" y="0"/>
                </a:lnTo>
                <a:lnTo>
                  <a:pt x="859218" y="1693040"/>
                </a:lnTo>
                <a:lnTo>
                  <a:pt x="0" y="1693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683" y="4851500"/>
            <a:ext cx="1205785" cy="1645187"/>
          </a:xfrm>
          <a:custGeom>
            <a:avLst/>
            <a:gdLst/>
            <a:ahLst/>
            <a:cxnLst/>
            <a:rect r="r" b="b" t="t" l="l"/>
            <a:pathLst>
              <a:path h="1645187" w="1205785">
                <a:moveTo>
                  <a:pt x="0" y="0"/>
                </a:moveTo>
                <a:lnTo>
                  <a:pt x="1205785" y="0"/>
                </a:lnTo>
                <a:lnTo>
                  <a:pt x="1205785" y="1645187"/>
                </a:lnTo>
                <a:lnTo>
                  <a:pt x="0" y="16451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973818" y="-6635355"/>
            <a:ext cx="28212405" cy="8874084"/>
          </a:xfrm>
          <a:custGeom>
            <a:avLst/>
            <a:gdLst/>
            <a:ahLst/>
            <a:cxnLst/>
            <a:rect r="r" b="b" t="t" l="l"/>
            <a:pathLst>
              <a:path h="8874084" w="28212405">
                <a:moveTo>
                  <a:pt x="0" y="0"/>
                </a:moveTo>
                <a:lnTo>
                  <a:pt x="28212405" y="0"/>
                </a:lnTo>
                <a:lnTo>
                  <a:pt x="28212405" y="8874083"/>
                </a:lnTo>
                <a:lnTo>
                  <a:pt x="0" y="88740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3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5082" y="4237264"/>
            <a:ext cx="2901644" cy="2563998"/>
          </a:xfrm>
          <a:custGeom>
            <a:avLst/>
            <a:gdLst/>
            <a:ahLst/>
            <a:cxnLst/>
            <a:rect r="r" b="b" t="t" l="l"/>
            <a:pathLst>
              <a:path h="2563998" w="2901644">
                <a:moveTo>
                  <a:pt x="0" y="0"/>
                </a:moveTo>
                <a:lnTo>
                  <a:pt x="2901644" y="0"/>
                </a:lnTo>
                <a:lnTo>
                  <a:pt x="2901644" y="2563998"/>
                </a:lnTo>
                <a:lnTo>
                  <a:pt x="0" y="25639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15156" y="4237264"/>
            <a:ext cx="2608724" cy="2481549"/>
          </a:xfrm>
          <a:custGeom>
            <a:avLst/>
            <a:gdLst/>
            <a:ahLst/>
            <a:cxnLst/>
            <a:rect r="r" b="b" t="t" l="l"/>
            <a:pathLst>
              <a:path h="2481549" w="2608724">
                <a:moveTo>
                  <a:pt x="0" y="0"/>
                </a:moveTo>
                <a:lnTo>
                  <a:pt x="2608725" y="0"/>
                </a:lnTo>
                <a:lnTo>
                  <a:pt x="2608725" y="2481549"/>
                </a:lnTo>
                <a:lnTo>
                  <a:pt x="0" y="24815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65174" y="4440904"/>
            <a:ext cx="1771205" cy="2156718"/>
          </a:xfrm>
          <a:custGeom>
            <a:avLst/>
            <a:gdLst/>
            <a:ahLst/>
            <a:cxnLst/>
            <a:rect r="r" b="b" t="t" l="l"/>
            <a:pathLst>
              <a:path h="2156718" w="1771205">
                <a:moveTo>
                  <a:pt x="0" y="0"/>
                </a:moveTo>
                <a:lnTo>
                  <a:pt x="1771205" y="0"/>
                </a:lnTo>
                <a:lnTo>
                  <a:pt x="1771205" y="2156718"/>
                </a:lnTo>
                <a:lnTo>
                  <a:pt x="0" y="21567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750117" y="4502006"/>
            <a:ext cx="2817635" cy="2095616"/>
          </a:xfrm>
          <a:custGeom>
            <a:avLst/>
            <a:gdLst/>
            <a:ahLst/>
            <a:cxnLst/>
            <a:rect r="r" b="b" t="t" l="l"/>
            <a:pathLst>
              <a:path h="2095616" w="2817635">
                <a:moveTo>
                  <a:pt x="0" y="0"/>
                </a:moveTo>
                <a:lnTo>
                  <a:pt x="2817635" y="0"/>
                </a:lnTo>
                <a:lnTo>
                  <a:pt x="2817635" y="2095616"/>
                </a:lnTo>
                <a:lnTo>
                  <a:pt x="0" y="209561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14055" y="2114903"/>
            <a:ext cx="8763595" cy="111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5"/>
              </a:lnSpc>
              <a:spcBef>
                <a:spcPct val="0"/>
              </a:spcBef>
            </a:pPr>
            <a:r>
              <a:rPr lang="en-US" b="true" sz="6517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46829" y="7145086"/>
            <a:ext cx="5667706" cy="921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3"/>
              </a:lnSpc>
              <a:spcBef>
                <a:spcPct val="0"/>
              </a:spcBef>
            </a:pPr>
            <a:r>
              <a:rPr lang="en-US" b="true" sz="2666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WORK-FROM-HOME PROFESSIONALS OFTEN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48286" y="7154611"/>
            <a:ext cx="4725778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STRUGGLE TO MAINTAIN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HEALTHY ROUTINES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11764" y="6965443"/>
            <a:ext cx="4238353" cy="135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THIS HAPPENS DUE TO A LACK OF STRUCTURE, LOW MOTIVATION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66997" y="6933892"/>
            <a:ext cx="3852944" cy="135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 A RESULT, THEY FACE DECLINING PHYSICAL HEALTH,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61028" y="-6319934"/>
            <a:ext cx="14697268" cy="1469726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56582" y="1457325"/>
          <a:ext cx="17774837" cy="8829675"/>
        </p:xfrm>
        <a:graphic>
          <a:graphicData uri="http://schemas.openxmlformats.org/drawingml/2006/table">
            <a:tbl>
              <a:tblPr/>
              <a:tblGrid>
                <a:gridCol w="5821797"/>
                <a:gridCol w="5821797"/>
                <a:gridCol w="6131244"/>
              </a:tblGrid>
              <a:tr h="9853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5066D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 User Behavior &amp; Habits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5066D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pain points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5066D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 User Goals &amp; Priorities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43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5066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🏃‍♂️ </a:t>
                      </a:r>
                      <a:r>
                        <a:rPr lang="en-US" sz="3200" b="true">
                          <a:solidFill>
                            <a:srgbClr val="05066D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Exercise Frequency (12K surveyed):</a:t>
                      </a:r>
                      <a:endParaRPr lang="en-US" sz="1100"/>
                    </a:p>
                    <a:p>
                      <a:pPr algn="l" marL="690881" indent="-345440" lvl="1">
                        <a:lnSpc>
                          <a:spcPts val="4480"/>
                        </a:lnSpc>
                        <a:buFont typeface="Arial"/>
                        <a:buChar char="•"/>
                      </a:pPr>
                      <a:r>
                        <a:rPr lang="en-US" sz="3200">
                          <a:solidFill>
                            <a:srgbClr val="05066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19% Daily </a:t>
                      </a:r>
                    </a:p>
                    <a:p>
                      <a:pPr algn="l" marL="690881" indent="-345440" lvl="1">
                        <a:lnSpc>
                          <a:spcPts val="4480"/>
                        </a:lnSpc>
                        <a:buFont typeface="Arial"/>
                        <a:buChar char="•"/>
                      </a:pPr>
                      <a:r>
                        <a:rPr lang="en-US" sz="3200">
                          <a:solidFill>
                            <a:srgbClr val="05066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35% 3–4 week </a:t>
                      </a:r>
                    </a:p>
                    <a:p>
                      <a:pPr algn="l" marL="690881" indent="-345440" lvl="1">
                        <a:lnSpc>
                          <a:spcPts val="4480"/>
                        </a:lnSpc>
                        <a:buFont typeface="Arial"/>
                        <a:buChar char="•"/>
                      </a:pPr>
                      <a:r>
                        <a:rPr lang="en-US" sz="3200">
                          <a:solidFill>
                            <a:srgbClr val="05066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23% Occasionally </a:t>
                      </a:r>
                    </a:p>
                    <a:p>
                      <a:pPr algn="l" marL="690881" indent="-345440" lvl="1">
                        <a:lnSpc>
                          <a:spcPts val="4480"/>
                        </a:lnSpc>
                        <a:buFont typeface="Arial"/>
                        <a:buChar char="•"/>
                      </a:pPr>
                      <a:r>
                        <a:rPr lang="en-US" sz="3200">
                          <a:solidFill>
                            <a:srgbClr val="05066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23% Never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5066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🍽️ </a:t>
                      </a:r>
                      <a:r>
                        <a:rPr lang="en-US" sz="3200" b="true">
                          <a:solidFill>
                            <a:srgbClr val="05066D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Eating Style (11K):</a:t>
                      </a:r>
                    </a:p>
                    <a:p>
                      <a:pPr algn="l" marL="690881" indent="-345440" lvl="1">
                        <a:lnSpc>
                          <a:spcPts val="4480"/>
                        </a:lnSpc>
                        <a:buFont typeface="Arial"/>
                        <a:buChar char="•"/>
                      </a:pPr>
                      <a:r>
                        <a:rPr lang="en-US" sz="3200">
                          <a:solidFill>
                            <a:srgbClr val="05066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51% eat a mix of healthy &amp; unhealthy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5066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💬 </a:t>
                      </a:r>
                      <a:r>
                        <a:rPr lang="en-US" sz="3200" b="true">
                          <a:solidFill>
                            <a:srgbClr val="05066D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Health Tracking (11K):</a:t>
                      </a:r>
                    </a:p>
                    <a:p>
                      <a:pPr algn="l" marL="690881" indent="-345440" lvl="1">
                        <a:lnSpc>
                          <a:spcPts val="4480"/>
                        </a:lnSpc>
                        <a:buFont typeface="Arial"/>
                        <a:buChar char="•"/>
                      </a:pPr>
                      <a:r>
                        <a:rPr lang="en-US" sz="3200">
                          <a:solidFill>
                            <a:srgbClr val="05066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52% just “look in the mirror” — no ideal app available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5066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🍕 48%</a:t>
                      </a:r>
                      <a:r>
                        <a:rPr lang="en-US" sz="3200" b="true">
                          <a:solidFill>
                            <a:srgbClr val="05066D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 face cravings</a:t>
                      </a:r>
                      <a:r>
                        <a:rPr lang="en-US" sz="3200">
                          <a:solidFill>
                            <a:srgbClr val="05066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(8.7K responses)</a:t>
                      </a:r>
                      <a:endParaRPr lang="en-US" sz="1100"/>
                    </a:p>
                    <a:p>
                      <a:pPr algn="ctr">
                        <a:lnSpc>
                          <a:spcPts val="4480"/>
                        </a:lnSpc>
                      </a:pPr>
                    </a:p>
                    <a:p>
                      <a:pPr algn="ctr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5066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🏋️ 48% </a:t>
                      </a:r>
                      <a:r>
                        <a:rPr lang="en-US" sz="3200" b="true">
                          <a:solidFill>
                            <a:srgbClr val="05066D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say exercising regularly is hardest </a:t>
                      </a:r>
                      <a:r>
                        <a:rPr lang="en-US" sz="3200">
                          <a:solidFill>
                            <a:srgbClr val="05066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(13K responses)</a:t>
                      </a:r>
                    </a:p>
                    <a:p>
                      <a:pPr algn="ctr">
                        <a:lnSpc>
                          <a:spcPts val="4480"/>
                        </a:lnSpc>
                      </a:pPr>
                    </a:p>
                    <a:p>
                      <a:pPr algn="ctr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5066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3200">
                          <a:solidFill>
                            <a:srgbClr val="05066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66% </a:t>
                      </a:r>
                      <a:r>
                        <a:rPr lang="en-US" sz="3200" b="true">
                          <a:solidFill>
                            <a:srgbClr val="05066D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do not exercise daily</a:t>
                      </a:r>
                      <a:r>
                        <a:rPr lang="en-US" sz="3200">
                          <a:solidFill>
                            <a:srgbClr val="05066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(2.8K responses)</a:t>
                      </a:r>
                    </a:p>
                    <a:p>
                      <a:pPr algn="ctr">
                        <a:lnSpc>
                          <a:spcPts val="448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5066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31% </a:t>
                      </a:r>
                      <a:r>
                        <a:rPr lang="en-US" sz="3200" b="true">
                          <a:solidFill>
                            <a:srgbClr val="05066D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want to lose weight</a:t>
                      </a:r>
                      <a:r>
                        <a:rPr lang="en-US" sz="3200">
                          <a:solidFill>
                            <a:srgbClr val="05066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(9.8K responses)</a:t>
                      </a:r>
                      <a:endParaRPr lang="en-US" sz="1100"/>
                    </a:p>
                    <a:p>
                      <a:pPr algn="ctr">
                        <a:lnSpc>
                          <a:spcPts val="4480"/>
                        </a:lnSpc>
                      </a:pPr>
                    </a:p>
                    <a:p>
                      <a:pPr algn="ctr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5066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❤️ 61%</a:t>
                      </a:r>
                      <a:r>
                        <a:rPr lang="en-US" sz="3200" b="true">
                          <a:solidFill>
                            <a:srgbClr val="05066D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 prioritize health</a:t>
                      </a:r>
                      <a:r>
                        <a:rPr lang="en-US" sz="3200">
                          <a:solidFill>
                            <a:srgbClr val="05066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over career, relationships, and fun (11K responses)</a:t>
                      </a:r>
                    </a:p>
                    <a:p>
                      <a:pPr algn="ctr">
                        <a:lnSpc>
                          <a:spcPts val="4480"/>
                        </a:lnSpc>
                      </a:pPr>
                    </a:p>
                    <a:p>
                      <a:pPr algn="ctr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5066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😓 48% </a:t>
                      </a:r>
                      <a:r>
                        <a:rPr lang="en-US" sz="3200" b="true">
                          <a:solidFill>
                            <a:srgbClr val="05066D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say exercise is best stress relief </a:t>
                      </a:r>
                    </a:p>
                    <a:p>
                      <a:pPr algn="ctr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5066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(9.2K responses)</a:t>
                      </a:r>
                    </a:p>
                    <a:p>
                      <a:pPr algn="ctr">
                        <a:lnSpc>
                          <a:spcPts val="448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96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6544689" y="7425792"/>
            <a:ext cx="572220" cy="572220"/>
          </a:xfrm>
          <a:custGeom>
            <a:avLst/>
            <a:gdLst/>
            <a:ahLst/>
            <a:cxnLst/>
            <a:rect r="r" b="b" t="t" l="l"/>
            <a:pathLst>
              <a:path h="572220" w="572220">
                <a:moveTo>
                  <a:pt x="0" y="0"/>
                </a:moveTo>
                <a:lnTo>
                  <a:pt x="572220" y="0"/>
                </a:lnTo>
                <a:lnTo>
                  <a:pt x="572220" y="572221"/>
                </a:lnTo>
                <a:lnTo>
                  <a:pt x="0" y="572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1045" y="3329081"/>
            <a:ext cx="459574" cy="442340"/>
          </a:xfrm>
          <a:custGeom>
            <a:avLst/>
            <a:gdLst/>
            <a:ahLst/>
            <a:cxnLst/>
            <a:rect r="r" b="b" t="t" l="l"/>
            <a:pathLst>
              <a:path h="442340" w="459574">
                <a:moveTo>
                  <a:pt x="0" y="0"/>
                </a:moveTo>
                <a:lnTo>
                  <a:pt x="459575" y="0"/>
                </a:lnTo>
                <a:lnTo>
                  <a:pt x="459575" y="442341"/>
                </a:lnTo>
                <a:lnTo>
                  <a:pt x="0" y="442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w="38100" cap="sq">
            <a:solidFill>
              <a:srgbClr val="396CCD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840227" y="44450"/>
            <a:ext cx="18288000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MARKET ANALYSIS – WHAT USERS ARE SAYING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61028" y="-6319934"/>
            <a:ext cx="14697268" cy="1469726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68689" y="2905298"/>
            <a:ext cx="2291155" cy="1967530"/>
          </a:xfrm>
          <a:custGeom>
            <a:avLst/>
            <a:gdLst/>
            <a:ahLst/>
            <a:cxnLst/>
            <a:rect r="r" b="b" t="t" l="l"/>
            <a:pathLst>
              <a:path h="1967530" w="2291155">
                <a:moveTo>
                  <a:pt x="0" y="0"/>
                </a:moveTo>
                <a:lnTo>
                  <a:pt x="2291155" y="0"/>
                </a:lnTo>
                <a:lnTo>
                  <a:pt x="2291155" y="1967529"/>
                </a:lnTo>
                <a:lnTo>
                  <a:pt x="0" y="1967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22622" y="2905298"/>
            <a:ext cx="2419165" cy="1778086"/>
          </a:xfrm>
          <a:custGeom>
            <a:avLst/>
            <a:gdLst/>
            <a:ahLst/>
            <a:cxnLst/>
            <a:rect r="r" b="b" t="t" l="l"/>
            <a:pathLst>
              <a:path h="1778086" w="2419165">
                <a:moveTo>
                  <a:pt x="0" y="0"/>
                </a:moveTo>
                <a:lnTo>
                  <a:pt x="2419165" y="0"/>
                </a:lnTo>
                <a:lnTo>
                  <a:pt x="2419165" y="1778086"/>
                </a:lnTo>
                <a:lnTo>
                  <a:pt x="0" y="1778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88133" y="2905298"/>
            <a:ext cx="870643" cy="1226258"/>
          </a:xfrm>
          <a:custGeom>
            <a:avLst/>
            <a:gdLst/>
            <a:ahLst/>
            <a:cxnLst/>
            <a:rect r="r" b="b" t="t" l="l"/>
            <a:pathLst>
              <a:path h="1226258" w="870643">
                <a:moveTo>
                  <a:pt x="0" y="0"/>
                </a:moveTo>
                <a:lnTo>
                  <a:pt x="870643" y="0"/>
                </a:lnTo>
                <a:lnTo>
                  <a:pt x="870643" y="1226258"/>
                </a:lnTo>
                <a:lnTo>
                  <a:pt x="0" y="1226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258776" y="2905298"/>
            <a:ext cx="1028968" cy="1028968"/>
          </a:xfrm>
          <a:custGeom>
            <a:avLst/>
            <a:gdLst/>
            <a:ahLst/>
            <a:cxnLst/>
            <a:rect r="r" b="b" t="t" l="l"/>
            <a:pathLst>
              <a:path h="1028968" w="1028968">
                <a:moveTo>
                  <a:pt x="0" y="0"/>
                </a:moveTo>
                <a:lnTo>
                  <a:pt x="1028968" y="0"/>
                </a:lnTo>
                <a:lnTo>
                  <a:pt x="1028968" y="1028968"/>
                </a:lnTo>
                <a:lnTo>
                  <a:pt x="0" y="10289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30764" y="2654265"/>
            <a:ext cx="1986579" cy="1728324"/>
          </a:xfrm>
          <a:custGeom>
            <a:avLst/>
            <a:gdLst/>
            <a:ahLst/>
            <a:cxnLst/>
            <a:rect r="r" b="b" t="t" l="l"/>
            <a:pathLst>
              <a:path h="1728324" w="1986579">
                <a:moveTo>
                  <a:pt x="0" y="0"/>
                </a:moveTo>
                <a:lnTo>
                  <a:pt x="1986579" y="0"/>
                </a:lnTo>
                <a:lnTo>
                  <a:pt x="1986579" y="1728324"/>
                </a:lnTo>
                <a:lnTo>
                  <a:pt x="0" y="17283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55718" y="612171"/>
            <a:ext cx="16948178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POSITION STATEMENT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7527" y="5095875"/>
            <a:ext cx="4347639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 WORK-FROM-HOME PROFESSIONALS AND HEALTH-CONSCIOUS INDIVIDUALS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76122" y="5086350"/>
            <a:ext cx="5064170" cy="1243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6"/>
              </a:lnSpc>
              <a:spcBef>
                <a:spcPct val="0"/>
              </a:spcBef>
            </a:pPr>
            <a:r>
              <a:rPr lang="en-US" b="true" sz="2361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WHO STRUGGLE TO STAY ACTIVE, EAT HEALTHY, AND STAY MOTIVATED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57099" y="4638675"/>
            <a:ext cx="5486040" cy="2724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THAT TRACKS STEPS, EVALUATES MEALS, AND REWARDS CONSISTENT HABITS WITH REAL-LIFE INCENTIVES LIKE DISCOUNTS AND HEALTHY RECIPES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16050" y="4825202"/>
            <a:ext cx="3488513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UNLIKE GENERIC FITNESS TRACKERS OR CALORIE COUNTERS,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47041" y="1028700"/>
            <a:ext cx="7956059" cy="1868396"/>
            <a:chOff x="0" y="0"/>
            <a:chExt cx="1268996" cy="2980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8996" cy="298010"/>
            </a:xfrm>
            <a:custGeom>
              <a:avLst/>
              <a:gdLst/>
              <a:ahLst/>
              <a:cxnLst/>
              <a:rect r="r" b="b" t="t" l="l"/>
              <a:pathLst>
                <a:path h="298010" w="1268996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B0C5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09550"/>
              <a:ext cx="1268996" cy="507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0905" y="3181204"/>
            <a:ext cx="4518114" cy="6882794"/>
          </a:xfrm>
          <a:custGeom>
            <a:avLst/>
            <a:gdLst/>
            <a:ahLst/>
            <a:cxnLst/>
            <a:rect r="r" b="b" t="t" l="l"/>
            <a:pathLst>
              <a:path h="6882794" w="4518114">
                <a:moveTo>
                  <a:pt x="0" y="0"/>
                </a:moveTo>
                <a:lnTo>
                  <a:pt x="4518113" y="0"/>
                </a:lnTo>
                <a:lnTo>
                  <a:pt x="4518113" y="6882795"/>
                </a:lnTo>
                <a:lnTo>
                  <a:pt x="0" y="6882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87" t="0" r="-13901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2815" y="-97845"/>
            <a:ext cx="9036227" cy="125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70"/>
              </a:lnSpc>
              <a:spcBef>
                <a:spcPct val="0"/>
              </a:spcBef>
            </a:pPr>
            <a:r>
              <a:rPr lang="en-US" b="true" sz="6978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USER PERSONA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16503" y="1652426"/>
            <a:ext cx="13046407" cy="8129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3"/>
              </a:lnSpc>
              <a:spcBef>
                <a:spcPct val="0"/>
              </a:spcBef>
            </a:pPr>
            <a:r>
              <a:rPr lang="en-US" b="true" sz="2445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Backgr</a:t>
            </a:r>
            <a:r>
              <a:rPr lang="en-US" b="true" sz="2445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ound:</a:t>
            </a:r>
          </a:p>
          <a:p>
            <a:pPr algn="l">
              <a:lnSpc>
                <a:spcPts val="3423"/>
              </a:lnSpc>
              <a:spcBef>
                <a:spcPct val="0"/>
              </a:spcBef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Aravind works full-time from home as a project manager in a tech company. With long work hours and back-to-back meetings, his eating habits have become chaotic and unplanned.</a:t>
            </a:r>
          </a:p>
          <a:p>
            <a:pPr algn="l">
              <a:lnSpc>
                <a:spcPts val="3423"/>
              </a:lnSpc>
              <a:spcBef>
                <a:spcPct val="0"/>
              </a:spcBef>
            </a:pPr>
          </a:p>
          <a:p>
            <a:pPr algn="l">
              <a:lnSpc>
                <a:spcPts val="3423"/>
              </a:lnSpc>
              <a:spcBef>
                <a:spcPct val="0"/>
              </a:spcBef>
            </a:pPr>
            <a:r>
              <a:rPr lang="en-US" b="true" sz="2445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Lifestyle &amp; Behavior:</a:t>
            </a:r>
          </a:p>
          <a:p>
            <a:pPr algn="l" marL="527976" indent="-263988" lvl="1">
              <a:lnSpc>
                <a:spcPts val="3423"/>
              </a:lnSpc>
              <a:spcBef>
                <a:spcPct val="0"/>
              </a:spcBef>
              <a:buFont typeface="Arial"/>
              <a:buChar char="•"/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Eats whatever is available or quick to order — often without realizing what went into the meal</a:t>
            </a:r>
          </a:p>
          <a:p>
            <a:pPr algn="l" marL="527976" indent="-263988" lvl="1">
              <a:lnSpc>
                <a:spcPts val="3423"/>
              </a:lnSpc>
              <a:spcBef>
                <a:spcPct val="0"/>
              </a:spcBef>
              <a:buFont typeface="Arial"/>
              <a:buChar char="•"/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Wants to eat healthy but doesn’t know how or where to begin</a:t>
            </a:r>
          </a:p>
          <a:p>
            <a:pPr algn="l" marL="527976" indent="-263988" lvl="1">
              <a:lnSpc>
                <a:spcPts val="3423"/>
              </a:lnSpc>
              <a:spcBef>
                <a:spcPct val="0"/>
              </a:spcBef>
              <a:buFont typeface="Arial"/>
              <a:buChar char="•"/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Tried multiple apps and YouTube channels, but found them confusing, overwhelming, or too generic</a:t>
            </a:r>
          </a:p>
          <a:p>
            <a:pPr algn="l" marL="527976" indent="-263988" lvl="1">
              <a:lnSpc>
                <a:spcPts val="3423"/>
              </a:lnSpc>
              <a:spcBef>
                <a:spcPct val="0"/>
              </a:spcBef>
              <a:buFont typeface="Arial"/>
              <a:buChar char="•"/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Often forgets to log meals or track nutrition due to busy schedules</a:t>
            </a:r>
          </a:p>
          <a:p>
            <a:pPr algn="l">
              <a:lnSpc>
                <a:spcPts val="3423"/>
              </a:lnSpc>
              <a:spcBef>
                <a:spcPct val="0"/>
              </a:spcBef>
            </a:pPr>
          </a:p>
          <a:p>
            <a:pPr algn="l">
              <a:lnSpc>
                <a:spcPts val="3423"/>
              </a:lnSpc>
              <a:spcBef>
                <a:spcPct val="0"/>
              </a:spcBef>
            </a:pPr>
            <a:r>
              <a:rPr lang="en-US" b="true" sz="2445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Pain Points:</a:t>
            </a:r>
          </a:p>
          <a:p>
            <a:pPr algn="l" marL="527976" indent="-263988" lvl="1">
              <a:lnSpc>
                <a:spcPts val="3423"/>
              </a:lnSpc>
              <a:spcBef>
                <a:spcPct val="0"/>
              </a:spcBef>
              <a:buFont typeface="Arial"/>
              <a:buChar char="•"/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❌ Doesn’t know what’s healthy and what’s not in his daily diet</a:t>
            </a:r>
          </a:p>
          <a:p>
            <a:pPr algn="l" marL="527976" indent="-263988" lvl="1">
              <a:lnSpc>
                <a:spcPts val="3423"/>
              </a:lnSpc>
              <a:spcBef>
                <a:spcPct val="0"/>
              </a:spcBef>
              <a:buFont typeface="Arial"/>
              <a:buChar char="•"/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❌ Finds it hard to plan meals or follow complex recipes</a:t>
            </a:r>
          </a:p>
          <a:p>
            <a:pPr algn="l" marL="527976" indent="-263988" lvl="1">
              <a:lnSpc>
                <a:spcPts val="3423"/>
              </a:lnSpc>
              <a:spcBef>
                <a:spcPct val="0"/>
              </a:spcBef>
              <a:buFont typeface="Arial"/>
              <a:buChar char="•"/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❌ Can’t find personalized, Indian-style healthy meal videos or suggestions</a:t>
            </a:r>
          </a:p>
          <a:p>
            <a:pPr algn="l" marL="527976" indent="-263988" lvl="1">
              <a:lnSpc>
                <a:spcPts val="3423"/>
              </a:lnSpc>
              <a:spcBef>
                <a:spcPct val="0"/>
              </a:spcBef>
              <a:buFont typeface="Arial"/>
              <a:buChar char="•"/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❌ Most apps feel built for “fitness people” — not realistic for his work routine</a:t>
            </a:r>
          </a:p>
          <a:p>
            <a:pPr algn="l">
              <a:lnSpc>
                <a:spcPts val="342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916503" y="1187036"/>
            <a:ext cx="11799699" cy="51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3"/>
              </a:lnSpc>
              <a:spcBef>
                <a:spcPct val="0"/>
              </a:spcBef>
            </a:pPr>
            <a:r>
              <a:rPr lang="en-US" b="true" sz="3052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ARAVIND – BUSY TECH PROFESSIONAL, 34, HYDERABAD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03834" y="1072736"/>
            <a:ext cx="1421591" cy="160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75"/>
              </a:lnSpc>
              <a:spcBef>
                <a:spcPct val="0"/>
              </a:spcBef>
            </a:pPr>
            <a:r>
              <a:rPr lang="en-US" b="true" sz="9625">
                <a:solidFill>
                  <a:srgbClr val="33709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47041" y="1028700"/>
            <a:ext cx="7956059" cy="1868396"/>
            <a:chOff x="0" y="0"/>
            <a:chExt cx="1268996" cy="2980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8996" cy="298010"/>
            </a:xfrm>
            <a:custGeom>
              <a:avLst/>
              <a:gdLst/>
              <a:ahLst/>
              <a:cxnLst/>
              <a:rect r="r" b="b" t="t" l="l"/>
              <a:pathLst>
                <a:path h="298010" w="1268996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B0C5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09550"/>
              <a:ext cx="1268996" cy="507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04587" y="3234593"/>
            <a:ext cx="4965515" cy="6646061"/>
          </a:xfrm>
          <a:custGeom>
            <a:avLst/>
            <a:gdLst/>
            <a:ahLst/>
            <a:cxnLst/>
            <a:rect r="r" b="b" t="t" l="l"/>
            <a:pathLst>
              <a:path h="6646061" w="4965515">
                <a:moveTo>
                  <a:pt x="0" y="0"/>
                </a:moveTo>
                <a:lnTo>
                  <a:pt x="4965515" y="0"/>
                </a:lnTo>
                <a:lnTo>
                  <a:pt x="4965515" y="6646061"/>
                </a:lnTo>
                <a:lnTo>
                  <a:pt x="0" y="6646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0598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2815" y="-97845"/>
            <a:ext cx="9036227" cy="125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70"/>
              </a:lnSpc>
              <a:spcBef>
                <a:spcPct val="0"/>
              </a:spcBef>
            </a:pPr>
            <a:r>
              <a:rPr lang="en-US" b="true" sz="6978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USER PERSONA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16503" y="1652426"/>
            <a:ext cx="13046407" cy="8558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3"/>
              </a:lnSpc>
              <a:spcBef>
                <a:spcPct val="0"/>
              </a:spcBef>
            </a:pPr>
            <a:r>
              <a:rPr lang="en-US" b="true" sz="2445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Backgr</a:t>
            </a:r>
            <a:r>
              <a:rPr lang="en-US" b="true" sz="2445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ound:</a:t>
            </a:r>
          </a:p>
          <a:p>
            <a:pPr algn="l">
              <a:lnSpc>
                <a:spcPts val="3423"/>
              </a:lnSpc>
              <a:spcBef>
                <a:spcPct val="0"/>
              </a:spcBef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Sindhu works in HR for a mid-sized company. She’s tried to build a fitness routine multiple times but can never stick with it. Her routine breaks after a week or two because she’s not sure what to do next.</a:t>
            </a:r>
          </a:p>
          <a:p>
            <a:pPr algn="l">
              <a:lnSpc>
                <a:spcPts val="3423"/>
              </a:lnSpc>
              <a:spcBef>
                <a:spcPct val="0"/>
              </a:spcBef>
            </a:pPr>
          </a:p>
          <a:p>
            <a:pPr algn="l">
              <a:lnSpc>
                <a:spcPts val="3423"/>
              </a:lnSpc>
              <a:spcBef>
                <a:spcPct val="0"/>
              </a:spcBef>
            </a:pPr>
            <a:r>
              <a:rPr lang="en-US" b="true" sz="2445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Lifestyle &amp; Behavior:</a:t>
            </a:r>
          </a:p>
          <a:p>
            <a:pPr algn="l" marL="527976" indent="-263988" lvl="1">
              <a:lnSpc>
                <a:spcPts val="3423"/>
              </a:lnSpc>
              <a:spcBef>
                <a:spcPct val="0"/>
              </a:spcBef>
              <a:buFont typeface="Arial"/>
              <a:buChar char="•"/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Starts exercising with good intention, but drops off after 5–7 days”</a:t>
            </a:r>
          </a:p>
          <a:p>
            <a:pPr algn="l" marL="527976" indent="-263988" lvl="1">
              <a:lnSpc>
                <a:spcPts val="3423"/>
              </a:lnSpc>
              <a:spcBef>
                <a:spcPct val="0"/>
              </a:spcBef>
              <a:buFont typeface="Arial"/>
              <a:buChar char="•"/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Watches random YouTube warm-up or workout videos but feels confused or unsure if she’s doing them right</a:t>
            </a:r>
          </a:p>
          <a:p>
            <a:pPr algn="l" marL="527976" indent="-263988" lvl="1">
              <a:lnSpc>
                <a:spcPts val="3423"/>
              </a:lnSpc>
              <a:spcBef>
                <a:spcPct val="0"/>
              </a:spcBef>
              <a:buFont typeface="Arial"/>
              <a:buChar char="•"/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Doesn’t have a personal trainer, and most workout apps are either too intense or unrelatable</a:t>
            </a:r>
          </a:p>
          <a:p>
            <a:pPr algn="l">
              <a:lnSpc>
                <a:spcPts val="3423"/>
              </a:lnSpc>
              <a:spcBef>
                <a:spcPct val="0"/>
              </a:spcBef>
            </a:pPr>
          </a:p>
          <a:p>
            <a:pPr algn="l">
              <a:lnSpc>
                <a:spcPts val="3423"/>
              </a:lnSpc>
              <a:spcBef>
                <a:spcPct val="0"/>
              </a:spcBef>
            </a:pPr>
            <a:r>
              <a:rPr lang="en-US" b="true" sz="2445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Pain Points:</a:t>
            </a:r>
          </a:p>
          <a:p>
            <a:pPr algn="l" marL="527976" indent="-263988" lvl="1">
              <a:lnSpc>
                <a:spcPts val="3423"/>
              </a:lnSpc>
              <a:spcBef>
                <a:spcPct val="0"/>
              </a:spcBef>
              <a:buFont typeface="Arial"/>
              <a:buChar char="•"/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❌ Lacks motivation to stay consistent</a:t>
            </a:r>
          </a:p>
          <a:p>
            <a:pPr algn="l" marL="527976" indent="-263988" lvl="1">
              <a:lnSpc>
                <a:spcPts val="3423"/>
              </a:lnSpc>
              <a:spcBef>
                <a:spcPct val="0"/>
              </a:spcBef>
              <a:buFont typeface="Arial"/>
              <a:buChar char="•"/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❌ Doesn’t know where to start or how to structure a beginner-friendly workout plan</a:t>
            </a:r>
          </a:p>
          <a:p>
            <a:pPr algn="l" marL="527976" indent="-263988" lvl="1">
              <a:lnSpc>
                <a:spcPts val="3423"/>
              </a:lnSpc>
              <a:spcBef>
                <a:spcPct val="0"/>
              </a:spcBef>
              <a:buFont typeface="Arial"/>
              <a:buChar char="•"/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❌ No guidance on form, routine, or progress tracking</a:t>
            </a:r>
          </a:p>
          <a:p>
            <a:pPr algn="l" marL="527976" indent="-263988" lvl="1">
              <a:lnSpc>
                <a:spcPts val="3423"/>
              </a:lnSpc>
              <a:spcBef>
                <a:spcPct val="0"/>
              </a:spcBef>
              <a:buFont typeface="Arial"/>
              <a:buChar char="•"/>
            </a:pPr>
            <a:r>
              <a:rPr lang="en-US" sz="244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❌ Feels there’s no reward or result, so gives up early</a:t>
            </a:r>
          </a:p>
          <a:p>
            <a:pPr algn="l">
              <a:lnSpc>
                <a:spcPts val="3423"/>
              </a:lnSpc>
              <a:spcBef>
                <a:spcPct val="0"/>
              </a:spcBef>
            </a:pPr>
          </a:p>
          <a:p>
            <a:pPr algn="l">
              <a:lnSpc>
                <a:spcPts val="342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860928" y="971550"/>
            <a:ext cx="11799699" cy="51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3"/>
              </a:lnSpc>
              <a:spcBef>
                <a:spcPct val="0"/>
              </a:spcBef>
            </a:pPr>
            <a:r>
              <a:rPr lang="en-US" b="true" sz="3052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SINDHU – HR DEPARTMENT  32, NAGPUR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0492" y="1072736"/>
            <a:ext cx="1784933" cy="160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75"/>
              </a:lnSpc>
              <a:spcBef>
                <a:spcPct val="0"/>
              </a:spcBef>
            </a:pPr>
            <a:r>
              <a:rPr lang="en-US" b="true" sz="9625">
                <a:solidFill>
                  <a:srgbClr val="33709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791" y="-24040"/>
            <a:ext cx="9738141" cy="105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4"/>
              </a:lnSpc>
              <a:spcBef>
                <a:spcPct val="0"/>
              </a:spcBef>
            </a:pPr>
            <a:r>
              <a:rPr lang="en-US" b="true" sz="5803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75006" y="1982833"/>
            <a:ext cx="8760907" cy="2027441"/>
            <a:chOff x="0" y="0"/>
            <a:chExt cx="1209829" cy="2799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9829" cy="279978"/>
            </a:xfrm>
            <a:custGeom>
              <a:avLst/>
              <a:gdLst/>
              <a:ahLst/>
              <a:cxnLst/>
              <a:rect r="r" b="b" t="t" l="l"/>
              <a:pathLst>
                <a:path h="279978" w="1209829">
                  <a:moveTo>
                    <a:pt x="15023" y="0"/>
                  </a:moveTo>
                  <a:lnTo>
                    <a:pt x="1194806" y="0"/>
                  </a:lnTo>
                  <a:cubicBezTo>
                    <a:pt x="1198791" y="0"/>
                    <a:pt x="1202612" y="1583"/>
                    <a:pt x="1205429" y="4400"/>
                  </a:cubicBezTo>
                  <a:cubicBezTo>
                    <a:pt x="1208246" y="7217"/>
                    <a:pt x="1209829" y="11038"/>
                    <a:pt x="1209829" y="15023"/>
                  </a:cubicBezTo>
                  <a:lnTo>
                    <a:pt x="1209829" y="264955"/>
                  </a:lnTo>
                  <a:cubicBezTo>
                    <a:pt x="1209829" y="273252"/>
                    <a:pt x="1203103" y="279978"/>
                    <a:pt x="1194806" y="279978"/>
                  </a:cubicBezTo>
                  <a:lnTo>
                    <a:pt x="15023" y="279978"/>
                  </a:lnTo>
                  <a:cubicBezTo>
                    <a:pt x="6726" y="279978"/>
                    <a:pt x="0" y="273252"/>
                    <a:pt x="0" y="264955"/>
                  </a:cubicBezTo>
                  <a:lnTo>
                    <a:pt x="0" y="15023"/>
                  </a:lnTo>
                  <a:cubicBezTo>
                    <a:pt x="0" y="6726"/>
                    <a:pt x="6726" y="0"/>
                    <a:pt x="15023" y="0"/>
                  </a:cubicBezTo>
                  <a:close/>
                </a:path>
              </a:pathLst>
            </a:custGeom>
            <a:solidFill>
              <a:srgbClr val="E4EEFF">
                <a:alpha val="56863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09829" cy="337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28617" y="1935208"/>
            <a:ext cx="8907297" cy="359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b="true" sz="2229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Tracks daily and weekly steps</a:t>
            </a:r>
          </a:p>
          <a:p>
            <a:pPr algn="ctr" marL="518160" indent="-259080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Encourages weekly consistency (e.g., 60K steps per week unlocks reward)</a:t>
            </a:r>
          </a:p>
          <a:p>
            <a:pPr algn="ctr" marL="518160" indent="-259080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Offers weekend meal discount coupons (BIGMEAL50</a:t>
            </a:r>
            <a:r>
              <a:rPr lang="en-US" sz="2400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algn="ctr">
              <a:lnSpc>
                <a:spcPts val="3121"/>
              </a:lnSpc>
              <a:spcBef>
                <a:spcPct val="0"/>
              </a:spcBef>
            </a:pPr>
          </a:p>
          <a:p>
            <a:pPr algn="ctr">
              <a:lnSpc>
                <a:spcPts val="3121"/>
              </a:lnSpc>
              <a:spcBef>
                <a:spcPct val="0"/>
              </a:spcBef>
            </a:pPr>
          </a:p>
          <a:p>
            <a:pPr algn="ctr">
              <a:lnSpc>
                <a:spcPts val="3121"/>
              </a:lnSpc>
              <a:spcBef>
                <a:spcPct val="0"/>
              </a:spcBef>
            </a:pPr>
          </a:p>
          <a:p>
            <a:pPr algn="ctr">
              <a:lnSpc>
                <a:spcPts val="3121"/>
              </a:lnSpc>
              <a:spcBef>
                <a:spcPct val="0"/>
              </a:spcBef>
            </a:pPr>
          </a:p>
          <a:p>
            <a:pPr algn="ctr">
              <a:lnSpc>
                <a:spcPts val="3121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1929" y="4313901"/>
            <a:ext cx="1033375" cy="2093859"/>
          </a:xfrm>
          <a:custGeom>
            <a:avLst/>
            <a:gdLst/>
            <a:ahLst/>
            <a:cxnLst/>
            <a:rect r="r" b="b" t="t" l="l"/>
            <a:pathLst>
              <a:path h="2093859" w="1033375">
                <a:moveTo>
                  <a:pt x="0" y="0"/>
                </a:moveTo>
                <a:lnTo>
                  <a:pt x="1033375" y="0"/>
                </a:lnTo>
                <a:lnTo>
                  <a:pt x="1033375" y="2093860"/>
                </a:lnTo>
                <a:lnTo>
                  <a:pt x="0" y="20938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5" t="0" r="-275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7612" y="6407761"/>
            <a:ext cx="1562176" cy="1602370"/>
          </a:xfrm>
          <a:custGeom>
            <a:avLst/>
            <a:gdLst/>
            <a:ahLst/>
            <a:cxnLst/>
            <a:rect r="r" b="b" t="t" l="l"/>
            <a:pathLst>
              <a:path h="1602370" w="1562176">
                <a:moveTo>
                  <a:pt x="0" y="0"/>
                </a:moveTo>
                <a:lnTo>
                  <a:pt x="1562176" y="0"/>
                </a:lnTo>
                <a:lnTo>
                  <a:pt x="1562176" y="1602369"/>
                </a:lnTo>
                <a:lnTo>
                  <a:pt x="0" y="16023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23194" y="8314930"/>
            <a:ext cx="1011012" cy="1321584"/>
          </a:xfrm>
          <a:custGeom>
            <a:avLst/>
            <a:gdLst/>
            <a:ahLst/>
            <a:cxnLst/>
            <a:rect r="r" b="b" t="t" l="l"/>
            <a:pathLst>
              <a:path h="1321584" w="1011012">
                <a:moveTo>
                  <a:pt x="0" y="0"/>
                </a:moveTo>
                <a:lnTo>
                  <a:pt x="1011012" y="0"/>
                </a:lnTo>
                <a:lnTo>
                  <a:pt x="1011012" y="1321584"/>
                </a:lnTo>
                <a:lnTo>
                  <a:pt x="0" y="13215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521103" y="373368"/>
            <a:ext cx="3034872" cy="5785071"/>
            <a:chOff x="0" y="0"/>
            <a:chExt cx="8624570" cy="164401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11480" y="269240"/>
              <a:ext cx="7753350" cy="15908021"/>
            </a:xfrm>
            <a:custGeom>
              <a:avLst/>
              <a:gdLst/>
              <a:ahLst/>
              <a:cxnLst/>
              <a:rect r="r" b="b" t="t" l="l"/>
              <a:pathLst>
                <a:path h="15908021" w="7753350">
                  <a:moveTo>
                    <a:pt x="7753350" y="791210"/>
                  </a:moveTo>
                  <a:lnTo>
                    <a:pt x="7753350" y="15116810"/>
                  </a:lnTo>
                  <a:cubicBezTo>
                    <a:pt x="7753350" y="15553690"/>
                    <a:pt x="7399020" y="15908021"/>
                    <a:pt x="6962140" y="15908021"/>
                  </a:cubicBezTo>
                  <a:lnTo>
                    <a:pt x="791210" y="15908021"/>
                  </a:lnTo>
                  <a:cubicBezTo>
                    <a:pt x="354330" y="15908021"/>
                    <a:pt x="0" y="15553690"/>
                    <a:pt x="0" y="15116810"/>
                  </a:cubicBezTo>
                  <a:lnTo>
                    <a:pt x="0" y="791210"/>
                  </a:lnTo>
                  <a:cubicBezTo>
                    <a:pt x="0" y="354330"/>
                    <a:pt x="354330" y="0"/>
                    <a:pt x="791210" y="0"/>
                  </a:cubicBezTo>
                  <a:lnTo>
                    <a:pt x="6962140" y="0"/>
                  </a:lnTo>
                  <a:cubicBezTo>
                    <a:pt x="7399020" y="0"/>
                    <a:pt x="7753350" y="353060"/>
                    <a:pt x="7753350" y="791210"/>
                  </a:cubicBezTo>
                  <a:close/>
                </a:path>
              </a:pathLst>
            </a:custGeom>
            <a:blipFill>
              <a:blip r:embed="rId9"/>
              <a:stretch>
                <a:fillRect l="0" t="-4154" r="0" b="-4154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636000" cy="16446500"/>
            </a:xfrm>
            <a:custGeom>
              <a:avLst/>
              <a:gdLst/>
              <a:ahLst/>
              <a:cxnLst/>
              <a:rect r="r" b="b" t="t" l="l"/>
              <a:pathLst>
                <a:path h="16446500" w="8636000">
                  <a:moveTo>
                    <a:pt x="0" y="0"/>
                  </a:moveTo>
                  <a:lnTo>
                    <a:pt x="8636000" y="0"/>
                  </a:lnTo>
                  <a:lnTo>
                    <a:pt x="8636000" y="16446500"/>
                  </a:lnTo>
                  <a:lnTo>
                    <a:pt x="0" y="16446500"/>
                  </a:lnTo>
                  <a:close/>
                </a:path>
              </a:pathLst>
            </a:custGeom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4441799" y="373368"/>
            <a:ext cx="3018967" cy="5754753"/>
            <a:chOff x="0" y="0"/>
            <a:chExt cx="8624570" cy="164401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11480" y="269240"/>
              <a:ext cx="7753350" cy="15908021"/>
            </a:xfrm>
            <a:custGeom>
              <a:avLst/>
              <a:gdLst/>
              <a:ahLst/>
              <a:cxnLst/>
              <a:rect r="r" b="b" t="t" l="l"/>
              <a:pathLst>
                <a:path h="15908021" w="7753350">
                  <a:moveTo>
                    <a:pt x="7753350" y="791210"/>
                  </a:moveTo>
                  <a:lnTo>
                    <a:pt x="7753350" y="15116810"/>
                  </a:lnTo>
                  <a:cubicBezTo>
                    <a:pt x="7753350" y="15553690"/>
                    <a:pt x="7399020" y="15908021"/>
                    <a:pt x="6962140" y="15908021"/>
                  </a:cubicBezTo>
                  <a:lnTo>
                    <a:pt x="791210" y="15908021"/>
                  </a:lnTo>
                  <a:cubicBezTo>
                    <a:pt x="354330" y="15908021"/>
                    <a:pt x="0" y="15553690"/>
                    <a:pt x="0" y="15116810"/>
                  </a:cubicBezTo>
                  <a:lnTo>
                    <a:pt x="0" y="791210"/>
                  </a:lnTo>
                  <a:cubicBezTo>
                    <a:pt x="0" y="354330"/>
                    <a:pt x="354330" y="0"/>
                    <a:pt x="791210" y="0"/>
                  </a:cubicBezTo>
                  <a:lnTo>
                    <a:pt x="6962140" y="0"/>
                  </a:lnTo>
                  <a:cubicBezTo>
                    <a:pt x="7399020" y="0"/>
                    <a:pt x="7753350" y="353060"/>
                    <a:pt x="7753350" y="791210"/>
                  </a:cubicBezTo>
                  <a:close/>
                </a:path>
              </a:pathLst>
            </a:custGeom>
            <a:blipFill>
              <a:blip r:embed="rId10"/>
              <a:stretch>
                <a:fillRect l="-909" t="0" r="-909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636000" cy="16446500"/>
            </a:xfrm>
            <a:custGeom>
              <a:avLst/>
              <a:gdLst/>
              <a:ahLst/>
              <a:cxnLst/>
              <a:rect r="r" b="b" t="t" l="l"/>
              <a:pathLst>
                <a:path h="16446500" w="8636000">
                  <a:moveTo>
                    <a:pt x="0" y="0"/>
                  </a:moveTo>
                  <a:lnTo>
                    <a:pt x="8636000" y="0"/>
                  </a:lnTo>
                  <a:lnTo>
                    <a:pt x="8636000" y="16446500"/>
                  </a:lnTo>
                  <a:lnTo>
                    <a:pt x="0" y="16446500"/>
                  </a:lnTo>
                  <a:close/>
                </a:path>
              </a:pathLst>
            </a:custGeom>
          </p:spPr>
        </p:sp>
      </p:grpSp>
      <p:sp>
        <p:nvSpPr>
          <p:cNvPr name="TextBox 18" id="18"/>
          <p:cNvSpPr txBox="true"/>
          <p:nvPr/>
        </p:nvSpPr>
        <p:spPr>
          <a:xfrm rot="0">
            <a:off x="2382438" y="1228593"/>
            <a:ext cx="6132847" cy="497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5"/>
              </a:lnSpc>
              <a:spcBef>
                <a:spcPct val="0"/>
              </a:spcBef>
            </a:pPr>
            <a:r>
              <a:rPr lang="en-US" b="true" sz="2946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 STEP TRACKER + REWARDS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787150" y="3972174"/>
            <a:ext cx="279023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Pain Points Solved: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97608" y="4716780"/>
            <a:ext cx="6465601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Motivation to walk more with real-world benefits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933972" y="6931001"/>
            <a:ext cx="548247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Consistency through weekly targets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74502" y="8759945"/>
            <a:ext cx="631829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Gamified experience that feels rewarding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791" y="-24040"/>
            <a:ext cx="9738141" cy="105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4"/>
              </a:lnSpc>
              <a:spcBef>
                <a:spcPct val="0"/>
              </a:spcBef>
            </a:pPr>
            <a:r>
              <a:rPr lang="en-US" b="true" sz="5803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75006" y="1982833"/>
            <a:ext cx="8760907" cy="1236866"/>
            <a:chOff x="0" y="0"/>
            <a:chExt cx="1209829" cy="1708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9829" cy="170804"/>
            </a:xfrm>
            <a:custGeom>
              <a:avLst/>
              <a:gdLst/>
              <a:ahLst/>
              <a:cxnLst/>
              <a:rect r="r" b="b" t="t" l="l"/>
              <a:pathLst>
                <a:path h="170804" w="1209829">
                  <a:moveTo>
                    <a:pt x="15023" y="0"/>
                  </a:moveTo>
                  <a:lnTo>
                    <a:pt x="1194806" y="0"/>
                  </a:lnTo>
                  <a:cubicBezTo>
                    <a:pt x="1198791" y="0"/>
                    <a:pt x="1202612" y="1583"/>
                    <a:pt x="1205429" y="4400"/>
                  </a:cubicBezTo>
                  <a:cubicBezTo>
                    <a:pt x="1208246" y="7217"/>
                    <a:pt x="1209829" y="11038"/>
                    <a:pt x="1209829" y="15023"/>
                  </a:cubicBezTo>
                  <a:lnTo>
                    <a:pt x="1209829" y="155781"/>
                  </a:lnTo>
                  <a:cubicBezTo>
                    <a:pt x="1209829" y="164078"/>
                    <a:pt x="1203103" y="170804"/>
                    <a:pt x="1194806" y="170804"/>
                  </a:cubicBezTo>
                  <a:lnTo>
                    <a:pt x="15023" y="170804"/>
                  </a:lnTo>
                  <a:cubicBezTo>
                    <a:pt x="6726" y="170804"/>
                    <a:pt x="0" y="164078"/>
                    <a:pt x="0" y="155781"/>
                  </a:cubicBezTo>
                  <a:lnTo>
                    <a:pt x="0" y="15023"/>
                  </a:lnTo>
                  <a:cubicBezTo>
                    <a:pt x="0" y="6726"/>
                    <a:pt x="6726" y="0"/>
                    <a:pt x="15023" y="0"/>
                  </a:cubicBezTo>
                  <a:close/>
                </a:path>
              </a:pathLst>
            </a:custGeom>
            <a:solidFill>
              <a:srgbClr val="E4EEFF">
                <a:alpha val="56863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09829" cy="227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28617" y="1935208"/>
            <a:ext cx="8907297" cy="1553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81329" indent="-240664" lvl="1">
              <a:lnSpc>
                <a:spcPts val="3121"/>
              </a:lnSpc>
              <a:buFont typeface="Arial"/>
              <a:buChar char="•"/>
            </a:pPr>
            <a:r>
              <a:rPr lang="en-US" b="true" sz="2229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</a:t>
            </a:r>
            <a:r>
              <a:rPr lang="en-US" b="true" sz="2229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 uploads a ph</a:t>
            </a:r>
            <a:r>
              <a:rPr lang="en-US" b="true" sz="2229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oto of a meal</a:t>
            </a:r>
          </a:p>
          <a:p>
            <a:pPr algn="ctr" marL="481329" indent="-240664" lvl="1">
              <a:lnSpc>
                <a:spcPts val="3121"/>
              </a:lnSpc>
              <a:buFont typeface="Arial"/>
              <a:buChar char="•"/>
            </a:pPr>
            <a:r>
              <a:rPr lang="en-US" b="true" sz="2229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 gives feedback like “Unhealthy”</a:t>
            </a:r>
          </a:p>
          <a:p>
            <a:pPr algn="ctr" marL="481329" indent="-240664" lvl="1">
              <a:lnSpc>
                <a:spcPts val="3121"/>
              </a:lnSpc>
              <a:buFont typeface="Arial"/>
              <a:buChar char="•"/>
            </a:pPr>
            <a:r>
              <a:rPr lang="en-US" b="true" sz="2229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Triggers Suggested Recipes to improve diet</a:t>
            </a:r>
          </a:p>
          <a:p>
            <a:pPr algn="ctr">
              <a:lnSpc>
                <a:spcPts val="3121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651" y="4440806"/>
            <a:ext cx="1068555" cy="1127762"/>
          </a:xfrm>
          <a:custGeom>
            <a:avLst/>
            <a:gdLst/>
            <a:ahLst/>
            <a:cxnLst/>
            <a:rect r="r" b="b" t="t" l="l"/>
            <a:pathLst>
              <a:path h="1127762" w="1068555">
                <a:moveTo>
                  <a:pt x="0" y="0"/>
                </a:moveTo>
                <a:lnTo>
                  <a:pt x="1068555" y="0"/>
                </a:lnTo>
                <a:lnTo>
                  <a:pt x="1068555" y="1127762"/>
                </a:lnTo>
                <a:lnTo>
                  <a:pt x="0" y="11277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2258" y="6787768"/>
            <a:ext cx="1004473" cy="900259"/>
          </a:xfrm>
          <a:custGeom>
            <a:avLst/>
            <a:gdLst/>
            <a:ahLst/>
            <a:cxnLst/>
            <a:rect r="r" b="b" t="t" l="l"/>
            <a:pathLst>
              <a:path h="900259" w="1004473">
                <a:moveTo>
                  <a:pt x="0" y="0"/>
                </a:moveTo>
                <a:lnTo>
                  <a:pt x="1004472" y="0"/>
                </a:lnTo>
                <a:lnTo>
                  <a:pt x="1004472" y="900259"/>
                </a:lnTo>
                <a:lnTo>
                  <a:pt x="0" y="9002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2258" y="6823193"/>
            <a:ext cx="557671" cy="414704"/>
          </a:xfrm>
          <a:custGeom>
            <a:avLst/>
            <a:gdLst/>
            <a:ahLst/>
            <a:cxnLst/>
            <a:rect r="r" b="b" t="t" l="l"/>
            <a:pathLst>
              <a:path h="414704" w="557671">
                <a:moveTo>
                  <a:pt x="0" y="0"/>
                </a:moveTo>
                <a:lnTo>
                  <a:pt x="557671" y="0"/>
                </a:lnTo>
                <a:lnTo>
                  <a:pt x="557671" y="414705"/>
                </a:lnTo>
                <a:lnTo>
                  <a:pt x="0" y="4147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15792" y="8611079"/>
            <a:ext cx="1025815" cy="878354"/>
          </a:xfrm>
          <a:custGeom>
            <a:avLst/>
            <a:gdLst/>
            <a:ahLst/>
            <a:cxnLst/>
            <a:rect r="r" b="b" t="t" l="l"/>
            <a:pathLst>
              <a:path h="878354" w="1025815">
                <a:moveTo>
                  <a:pt x="0" y="0"/>
                </a:moveTo>
                <a:lnTo>
                  <a:pt x="1025816" y="0"/>
                </a:lnTo>
                <a:lnTo>
                  <a:pt x="1025816" y="878354"/>
                </a:lnTo>
                <a:lnTo>
                  <a:pt x="0" y="8783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828028" y="489643"/>
            <a:ext cx="3266579" cy="6226751"/>
            <a:chOff x="0" y="0"/>
            <a:chExt cx="8624570" cy="164401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11480" y="269240"/>
              <a:ext cx="7753350" cy="15908021"/>
            </a:xfrm>
            <a:custGeom>
              <a:avLst/>
              <a:gdLst/>
              <a:ahLst/>
              <a:cxnLst/>
              <a:rect r="r" b="b" t="t" l="l"/>
              <a:pathLst>
                <a:path h="15908021" w="7753350">
                  <a:moveTo>
                    <a:pt x="7753350" y="791210"/>
                  </a:moveTo>
                  <a:lnTo>
                    <a:pt x="7753350" y="15116810"/>
                  </a:lnTo>
                  <a:cubicBezTo>
                    <a:pt x="7753350" y="15553690"/>
                    <a:pt x="7399020" y="15908021"/>
                    <a:pt x="6962140" y="15908021"/>
                  </a:cubicBezTo>
                  <a:lnTo>
                    <a:pt x="791210" y="15908021"/>
                  </a:lnTo>
                  <a:cubicBezTo>
                    <a:pt x="354330" y="15908021"/>
                    <a:pt x="0" y="15553690"/>
                    <a:pt x="0" y="15116810"/>
                  </a:cubicBezTo>
                  <a:lnTo>
                    <a:pt x="0" y="791210"/>
                  </a:lnTo>
                  <a:cubicBezTo>
                    <a:pt x="0" y="354330"/>
                    <a:pt x="354330" y="0"/>
                    <a:pt x="791210" y="0"/>
                  </a:cubicBezTo>
                  <a:lnTo>
                    <a:pt x="6962140" y="0"/>
                  </a:lnTo>
                  <a:cubicBezTo>
                    <a:pt x="7399020" y="0"/>
                    <a:pt x="7753350" y="353060"/>
                    <a:pt x="7753350" y="791210"/>
                  </a:cubicBezTo>
                  <a:close/>
                </a:path>
              </a:pathLst>
            </a:custGeom>
            <a:blipFill>
              <a:blip r:embed="rId9"/>
              <a:stretch>
                <a:fillRect l="0" t="-2446" r="-5038" b="-3957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36000" cy="16446500"/>
            </a:xfrm>
            <a:custGeom>
              <a:avLst/>
              <a:gdLst/>
              <a:ahLst/>
              <a:cxnLst/>
              <a:rect r="r" b="b" t="t" l="l"/>
              <a:pathLst>
                <a:path h="16446500" w="8636000">
                  <a:moveTo>
                    <a:pt x="0" y="0"/>
                  </a:moveTo>
                  <a:lnTo>
                    <a:pt x="8636000" y="0"/>
                  </a:lnTo>
                  <a:lnTo>
                    <a:pt x="8636000" y="16446500"/>
                  </a:lnTo>
                  <a:lnTo>
                    <a:pt x="0" y="16446500"/>
                  </a:lnTo>
                  <a:close/>
                </a:path>
              </a:pathLst>
            </a:custGeom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4662683" y="588055"/>
            <a:ext cx="3214952" cy="6128339"/>
            <a:chOff x="0" y="0"/>
            <a:chExt cx="8624570" cy="16440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11480" y="269240"/>
              <a:ext cx="7753350" cy="15908021"/>
            </a:xfrm>
            <a:custGeom>
              <a:avLst/>
              <a:gdLst/>
              <a:ahLst/>
              <a:cxnLst/>
              <a:rect r="r" b="b" t="t" l="l"/>
              <a:pathLst>
                <a:path h="15908021" w="7753350">
                  <a:moveTo>
                    <a:pt x="7753350" y="791210"/>
                  </a:moveTo>
                  <a:lnTo>
                    <a:pt x="7753350" y="15116810"/>
                  </a:lnTo>
                  <a:cubicBezTo>
                    <a:pt x="7753350" y="15553690"/>
                    <a:pt x="7399020" y="15908021"/>
                    <a:pt x="6962140" y="15908021"/>
                  </a:cubicBezTo>
                  <a:lnTo>
                    <a:pt x="791210" y="15908021"/>
                  </a:lnTo>
                  <a:cubicBezTo>
                    <a:pt x="354330" y="15908021"/>
                    <a:pt x="0" y="15553690"/>
                    <a:pt x="0" y="15116810"/>
                  </a:cubicBezTo>
                  <a:lnTo>
                    <a:pt x="0" y="791210"/>
                  </a:lnTo>
                  <a:cubicBezTo>
                    <a:pt x="0" y="354330"/>
                    <a:pt x="354330" y="0"/>
                    <a:pt x="791210" y="0"/>
                  </a:cubicBezTo>
                  <a:lnTo>
                    <a:pt x="6962140" y="0"/>
                  </a:lnTo>
                  <a:cubicBezTo>
                    <a:pt x="7399020" y="0"/>
                    <a:pt x="7753350" y="353060"/>
                    <a:pt x="7753350" y="791210"/>
                  </a:cubicBezTo>
                  <a:close/>
                </a:path>
              </a:pathLst>
            </a:custGeom>
            <a:blipFill>
              <a:blip r:embed="rId10"/>
              <a:stretch>
                <a:fillRect l="0" t="-2661" r="0" b="-2661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636000" cy="16446500"/>
            </a:xfrm>
            <a:custGeom>
              <a:avLst/>
              <a:gdLst/>
              <a:ahLst/>
              <a:cxnLst/>
              <a:rect r="r" b="b" t="t" l="l"/>
              <a:pathLst>
                <a:path h="16446500" w="8636000">
                  <a:moveTo>
                    <a:pt x="0" y="0"/>
                  </a:moveTo>
                  <a:lnTo>
                    <a:pt x="8636000" y="0"/>
                  </a:lnTo>
                  <a:lnTo>
                    <a:pt x="8636000" y="16446500"/>
                  </a:lnTo>
                  <a:lnTo>
                    <a:pt x="0" y="16446500"/>
                  </a:lnTo>
                  <a:close/>
                </a:path>
              </a:pathLst>
            </a:custGeom>
          </p:spPr>
        </p:sp>
      </p:grpSp>
      <p:sp>
        <p:nvSpPr>
          <p:cNvPr name="TextBox 19" id="19"/>
          <p:cNvSpPr txBox="true"/>
          <p:nvPr/>
        </p:nvSpPr>
        <p:spPr>
          <a:xfrm rot="0">
            <a:off x="3787150" y="3972174"/>
            <a:ext cx="279023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Pain Points Solved: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05453" y="6931001"/>
            <a:ext cx="653950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need to manually enter nutritional data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54109" y="8862060"/>
            <a:ext cx="884654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AI re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moves confusion and encourages better food choices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3967" y="1134473"/>
            <a:ext cx="9362480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MEAL LOGGING + AI FEEDBACK +RECIPE GUIDANCE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16061" y="4756898"/>
            <a:ext cx="6465601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Users unsure if they’re eating healthy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791" y="-24040"/>
            <a:ext cx="9738141" cy="105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4"/>
              </a:lnSpc>
              <a:spcBef>
                <a:spcPct val="0"/>
              </a:spcBef>
            </a:pPr>
            <a:r>
              <a:rPr lang="en-US" b="true" sz="5803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75006" y="1982833"/>
            <a:ext cx="8760907" cy="1236866"/>
            <a:chOff x="0" y="0"/>
            <a:chExt cx="1209829" cy="1708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9829" cy="170804"/>
            </a:xfrm>
            <a:custGeom>
              <a:avLst/>
              <a:gdLst/>
              <a:ahLst/>
              <a:cxnLst/>
              <a:rect r="r" b="b" t="t" l="l"/>
              <a:pathLst>
                <a:path h="170804" w="1209829">
                  <a:moveTo>
                    <a:pt x="15023" y="0"/>
                  </a:moveTo>
                  <a:lnTo>
                    <a:pt x="1194806" y="0"/>
                  </a:lnTo>
                  <a:cubicBezTo>
                    <a:pt x="1198791" y="0"/>
                    <a:pt x="1202612" y="1583"/>
                    <a:pt x="1205429" y="4400"/>
                  </a:cubicBezTo>
                  <a:cubicBezTo>
                    <a:pt x="1208246" y="7217"/>
                    <a:pt x="1209829" y="11038"/>
                    <a:pt x="1209829" y="15023"/>
                  </a:cubicBezTo>
                  <a:lnTo>
                    <a:pt x="1209829" y="155781"/>
                  </a:lnTo>
                  <a:cubicBezTo>
                    <a:pt x="1209829" y="164078"/>
                    <a:pt x="1203103" y="170804"/>
                    <a:pt x="1194806" y="170804"/>
                  </a:cubicBezTo>
                  <a:lnTo>
                    <a:pt x="15023" y="170804"/>
                  </a:lnTo>
                  <a:cubicBezTo>
                    <a:pt x="6726" y="170804"/>
                    <a:pt x="0" y="164078"/>
                    <a:pt x="0" y="155781"/>
                  </a:cubicBezTo>
                  <a:lnTo>
                    <a:pt x="0" y="15023"/>
                  </a:lnTo>
                  <a:cubicBezTo>
                    <a:pt x="0" y="6726"/>
                    <a:pt x="6726" y="0"/>
                    <a:pt x="15023" y="0"/>
                  </a:cubicBezTo>
                  <a:close/>
                </a:path>
              </a:pathLst>
            </a:custGeom>
            <a:solidFill>
              <a:srgbClr val="E4EEFF">
                <a:alpha val="56863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09829" cy="227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75006" y="2156074"/>
            <a:ext cx="8268994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46836" indent="-223418" lvl="1">
              <a:lnSpc>
                <a:spcPts val="2897"/>
              </a:lnSpc>
              <a:buFont typeface="Arial"/>
              <a:buChar char="•"/>
            </a:pPr>
            <a:r>
              <a:rPr lang="en-US" b="true" sz="2069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b="true" sz="2069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asy w</a:t>
            </a:r>
            <a:r>
              <a:rPr lang="en-US" b="true" sz="2069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eight entry</a:t>
            </a:r>
          </a:p>
          <a:p>
            <a:pPr algn="ctr" marL="446836" indent="-223418" lvl="1">
              <a:lnSpc>
                <a:spcPts val="2897"/>
              </a:lnSpc>
              <a:buFont typeface="Arial"/>
              <a:buChar char="•"/>
            </a:pPr>
            <a:r>
              <a:rPr lang="en-US" b="true" sz="2069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</a:t>
            </a:r>
            <a:r>
              <a:rPr lang="en-US" b="true" sz="2069">
                <a:solidFill>
                  <a:srgbClr val="1F2B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raph shows weight trend over time</a:t>
            </a:r>
          </a:p>
          <a:p>
            <a:pPr algn="ctr">
              <a:lnSpc>
                <a:spcPts val="2897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15792" y="4344919"/>
            <a:ext cx="1102878" cy="1107030"/>
          </a:xfrm>
          <a:custGeom>
            <a:avLst/>
            <a:gdLst/>
            <a:ahLst/>
            <a:cxnLst/>
            <a:rect r="r" b="b" t="t" l="l"/>
            <a:pathLst>
              <a:path h="1107030" w="1102878">
                <a:moveTo>
                  <a:pt x="0" y="0"/>
                </a:moveTo>
                <a:lnTo>
                  <a:pt x="1102879" y="0"/>
                </a:lnTo>
                <a:lnTo>
                  <a:pt x="1102879" y="1107030"/>
                </a:lnTo>
                <a:lnTo>
                  <a:pt x="0" y="11070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79854" y="6575899"/>
            <a:ext cx="1097692" cy="1055156"/>
          </a:xfrm>
          <a:custGeom>
            <a:avLst/>
            <a:gdLst/>
            <a:ahLst/>
            <a:cxnLst/>
            <a:rect r="r" b="b" t="t" l="l"/>
            <a:pathLst>
              <a:path h="1055156" w="1097692">
                <a:moveTo>
                  <a:pt x="0" y="0"/>
                </a:moveTo>
                <a:lnTo>
                  <a:pt x="1097692" y="0"/>
                </a:lnTo>
                <a:lnTo>
                  <a:pt x="1097692" y="1055156"/>
                </a:lnTo>
                <a:lnTo>
                  <a:pt x="0" y="10551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2978392" y="588055"/>
            <a:ext cx="2752267" cy="5246370"/>
            <a:chOff x="0" y="0"/>
            <a:chExt cx="8624570" cy="164401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11480" y="269240"/>
              <a:ext cx="7753350" cy="15908021"/>
            </a:xfrm>
            <a:custGeom>
              <a:avLst/>
              <a:gdLst/>
              <a:ahLst/>
              <a:cxnLst/>
              <a:rect r="r" b="b" t="t" l="l"/>
              <a:pathLst>
                <a:path h="15908021" w="7753350">
                  <a:moveTo>
                    <a:pt x="7753350" y="791210"/>
                  </a:moveTo>
                  <a:lnTo>
                    <a:pt x="7753350" y="15116810"/>
                  </a:lnTo>
                  <a:cubicBezTo>
                    <a:pt x="7753350" y="15553690"/>
                    <a:pt x="7399020" y="15908021"/>
                    <a:pt x="6962140" y="15908021"/>
                  </a:cubicBezTo>
                  <a:lnTo>
                    <a:pt x="791210" y="15908021"/>
                  </a:lnTo>
                  <a:cubicBezTo>
                    <a:pt x="354330" y="15908021"/>
                    <a:pt x="0" y="15553690"/>
                    <a:pt x="0" y="15116810"/>
                  </a:cubicBezTo>
                  <a:lnTo>
                    <a:pt x="0" y="791210"/>
                  </a:lnTo>
                  <a:cubicBezTo>
                    <a:pt x="0" y="354330"/>
                    <a:pt x="354330" y="0"/>
                    <a:pt x="791210" y="0"/>
                  </a:cubicBezTo>
                  <a:lnTo>
                    <a:pt x="6962140" y="0"/>
                  </a:lnTo>
                  <a:cubicBezTo>
                    <a:pt x="7399020" y="0"/>
                    <a:pt x="7753350" y="353060"/>
                    <a:pt x="7753350" y="791210"/>
                  </a:cubicBezTo>
                  <a:close/>
                </a:path>
              </a:pathLst>
            </a:custGeom>
            <a:blipFill>
              <a:blip r:embed="rId7"/>
              <a:stretch>
                <a:fillRect l="0" t="-1208" r="0" b="-1208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636000" cy="16446500"/>
            </a:xfrm>
            <a:custGeom>
              <a:avLst/>
              <a:gdLst/>
              <a:ahLst/>
              <a:cxnLst/>
              <a:rect r="r" b="b" t="t" l="l"/>
              <a:pathLst>
                <a:path h="16446500" w="8636000">
                  <a:moveTo>
                    <a:pt x="0" y="0"/>
                  </a:moveTo>
                  <a:lnTo>
                    <a:pt x="8636000" y="0"/>
                  </a:lnTo>
                  <a:lnTo>
                    <a:pt x="8636000" y="16446500"/>
                  </a:lnTo>
                  <a:lnTo>
                    <a:pt x="0" y="16446500"/>
                  </a:lnTo>
                  <a:close/>
                </a:path>
              </a:pathLst>
            </a:custGeom>
          </p:spPr>
        </p:sp>
      </p:grpSp>
      <p:sp>
        <p:nvSpPr>
          <p:cNvPr name="TextBox 14" id="14"/>
          <p:cNvSpPr txBox="true"/>
          <p:nvPr/>
        </p:nvSpPr>
        <p:spPr>
          <a:xfrm rot="0">
            <a:off x="3787150" y="3972174"/>
            <a:ext cx="279023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Pain Points Solved: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36942" y="6931001"/>
            <a:ext cx="747653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ually shows progress (no pressure to lose fast))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80816" y="1134473"/>
            <a:ext cx="3588782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 WEIGHT TRACKER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16061" y="4756898"/>
            <a:ext cx="6465601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Encou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rages users to stay consistent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DAGqAqJFL58</dc:identifier>
  <dcterms:modified xsi:type="dcterms:W3CDTF">2011-08-01T06:04:30Z</dcterms:modified>
  <cp:revision>1</cp:revision>
  <dc:title>Conclusion</dc:title>
</cp:coreProperties>
</file>