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8" r:id="rId4"/>
    <p:sldId id="258" r:id="rId5"/>
    <p:sldId id="264" r:id="rId6"/>
    <p:sldId id="291" r:id="rId7"/>
    <p:sldId id="259" r:id="rId8"/>
    <p:sldId id="260" r:id="rId9"/>
    <p:sldId id="286" r:id="rId10"/>
    <p:sldId id="284" r:id="rId11"/>
    <p:sldId id="287" r:id="rId12"/>
    <p:sldId id="289"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96" y="-3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B0DE4B6-FBFB-4A57-AAA0-6A8BD10939C5}" type="datetimeFigureOut">
              <a:rPr lang="en-US" smtClean="0"/>
              <a:pPr/>
              <a:t>2/11/2015</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7FF8930-5166-4FF1-8858-BF9597E184D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0DE4B6-FBFB-4A57-AAA0-6A8BD10939C5}" type="datetimeFigureOut">
              <a:rPr lang="en-US" smtClean="0"/>
              <a:pPr/>
              <a:t>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F8930-5166-4FF1-8858-BF9597E184D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0DE4B6-FBFB-4A57-AAA0-6A8BD10939C5}" type="datetimeFigureOut">
              <a:rPr lang="en-US" smtClean="0"/>
              <a:pPr/>
              <a:t>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F8930-5166-4FF1-8858-BF9597E184D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B0DE4B6-FBFB-4A57-AAA0-6A8BD10939C5}" type="datetimeFigureOut">
              <a:rPr lang="en-US" smtClean="0"/>
              <a:pPr/>
              <a:t>2/11/2015</a:t>
            </a:fld>
            <a:endParaRPr lang="en-IN"/>
          </a:p>
        </p:txBody>
      </p:sp>
      <p:sp>
        <p:nvSpPr>
          <p:cNvPr id="9" name="Slide Number Placeholder 8"/>
          <p:cNvSpPr>
            <a:spLocks noGrp="1"/>
          </p:cNvSpPr>
          <p:nvPr>
            <p:ph type="sldNum" sz="quarter" idx="15"/>
          </p:nvPr>
        </p:nvSpPr>
        <p:spPr/>
        <p:txBody>
          <a:bodyPr rtlCol="0"/>
          <a:lstStyle/>
          <a:p>
            <a:fld id="{77FF8930-5166-4FF1-8858-BF9597E184D0}"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B0DE4B6-FBFB-4A57-AAA0-6A8BD10939C5}" type="datetimeFigureOut">
              <a:rPr lang="en-US" smtClean="0"/>
              <a:pPr/>
              <a:t>2/11/2015</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7FF8930-5166-4FF1-8858-BF9597E184D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0DE4B6-FBFB-4A57-AAA0-6A8BD10939C5}" type="datetimeFigureOut">
              <a:rPr lang="en-US" smtClean="0"/>
              <a:pPr/>
              <a:t>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FF8930-5166-4FF1-8858-BF9597E184D0}"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B0DE4B6-FBFB-4A57-AAA0-6A8BD10939C5}" type="datetimeFigureOut">
              <a:rPr lang="en-US" smtClean="0"/>
              <a:pPr/>
              <a:t>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FF8930-5166-4FF1-8858-BF9597E184D0}"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B0DE4B6-FBFB-4A57-AAA0-6A8BD10939C5}" type="datetimeFigureOut">
              <a:rPr lang="en-US" smtClean="0"/>
              <a:pPr/>
              <a:t>2/11/2015</a:t>
            </a:fld>
            <a:endParaRPr lang="en-IN"/>
          </a:p>
        </p:txBody>
      </p:sp>
      <p:sp>
        <p:nvSpPr>
          <p:cNvPr id="7" name="Slide Number Placeholder 6"/>
          <p:cNvSpPr>
            <a:spLocks noGrp="1"/>
          </p:cNvSpPr>
          <p:nvPr>
            <p:ph type="sldNum" sz="quarter" idx="11"/>
          </p:nvPr>
        </p:nvSpPr>
        <p:spPr/>
        <p:txBody>
          <a:bodyPr rtlCol="0"/>
          <a:lstStyle/>
          <a:p>
            <a:fld id="{77FF8930-5166-4FF1-8858-BF9597E184D0}"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DE4B6-FBFB-4A57-AAA0-6A8BD10939C5}" type="datetimeFigureOut">
              <a:rPr lang="en-US" smtClean="0"/>
              <a:pPr/>
              <a:t>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FF8930-5166-4FF1-8858-BF9597E184D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B0DE4B6-FBFB-4A57-AAA0-6A8BD10939C5}" type="datetimeFigureOut">
              <a:rPr lang="en-US" smtClean="0"/>
              <a:pPr/>
              <a:t>2/11/2015</a:t>
            </a:fld>
            <a:endParaRPr lang="en-IN"/>
          </a:p>
        </p:txBody>
      </p:sp>
      <p:sp>
        <p:nvSpPr>
          <p:cNvPr id="22" name="Slide Number Placeholder 21"/>
          <p:cNvSpPr>
            <a:spLocks noGrp="1"/>
          </p:cNvSpPr>
          <p:nvPr>
            <p:ph type="sldNum" sz="quarter" idx="15"/>
          </p:nvPr>
        </p:nvSpPr>
        <p:spPr/>
        <p:txBody>
          <a:bodyPr rtlCol="0"/>
          <a:lstStyle/>
          <a:p>
            <a:fld id="{77FF8930-5166-4FF1-8858-BF9597E184D0}"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0DE4B6-FBFB-4A57-AAA0-6A8BD10939C5}" type="datetimeFigureOut">
              <a:rPr lang="en-US" smtClean="0"/>
              <a:pPr/>
              <a:t>2/11/2015</a:t>
            </a:fld>
            <a:endParaRPr lang="en-IN"/>
          </a:p>
        </p:txBody>
      </p:sp>
      <p:sp>
        <p:nvSpPr>
          <p:cNvPr id="18" name="Slide Number Placeholder 17"/>
          <p:cNvSpPr>
            <a:spLocks noGrp="1"/>
          </p:cNvSpPr>
          <p:nvPr>
            <p:ph type="sldNum" sz="quarter" idx="11"/>
          </p:nvPr>
        </p:nvSpPr>
        <p:spPr/>
        <p:txBody>
          <a:bodyPr rtlCol="0"/>
          <a:lstStyle/>
          <a:p>
            <a:fld id="{77FF8930-5166-4FF1-8858-BF9597E184D0}"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B0DE4B6-FBFB-4A57-AAA0-6A8BD10939C5}" type="datetimeFigureOut">
              <a:rPr lang="en-US" smtClean="0"/>
              <a:pPr/>
              <a:t>2/11/2015</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7FF8930-5166-4FF1-8858-BF9597E184D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3.bp.blogspot.com/-geileThx7nU/T5xoWCFwt6I/AAAAAAAAAXg/MV4PVsmgLIg/s1600/5041671737_a17bcfeb6a.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76872"/>
            <a:ext cx="7772400" cy="1470025"/>
          </a:xfrm>
        </p:spPr>
        <p:txBody>
          <a:bodyPr>
            <a:noAutofit/>
          </a:bodyPr>
          <a:lstStyle/>
          <a:p>
            <a:r>
              <a:rPr lang="en-US" sz="3600" b="1" dirty="0" smtClean="0"/>
              <a:t>ARDUINO BASED HAND GESTURE CONTROLLED ROBOT USING ATMEGA32</a:t>
            </a:r>
            <a:r>
              <a:rPr lang="en-IN" sz="5400" dirty="0" smtClean="0"/>
              <a:t/>
            </a:r>
            <a:br>
              <a:rPr lang="en-IN" sz="5400" dirty="0" smtClean="0"/>
            </a:br>
            <a:r>
              <a:rPr lang="en-IN" sz="5400" dirty="0">
                <a:latin typeface="Times New Roman" pitchFamily="18" charset="0"/>
                <a:cs typeface="Times New Roman" pitchFamily="18" charset="0"/>
              </a:rPr>
              <a:t/>
            </a:r>
            <a:br>
              <a:rPr lang="en-IN" sz="5400" dirty="0">
                <a:latin typeface="Times New Roman" pitchFamily="18" charset="0"/>
                <a:cs typeface="Times New Roman" pitchFamily="18" charset="0"/>
              </a:rPr>
            </a:br>
            <a:endParaRPr lang="en-IN" sz="5400" dirty="0">
              <a:latin typeface="Times New Roman" pitchFamily="18" charset="0"/>
              <a:cs typeface="Times New Roman" pitchFamily="18" charset="0"/>
            </a:endParaRPr>
          </a:p>
        </p:txBody>
      </p:sp>
      <p:sp>
        <p:nvSpPr>
          <p:cNvPr id="3" name="Subtitle 2"/>
          <p:cNvSpPr>
            <a:spLocks noGrp="1"/>
          </p:cNvSpPr>
          <p:nvPr>
            <p:ph type="subTitle" idx="1"/>
          </p:nvPr>
        </p:nvSpPr>
        <p:spPr>
          <a:xfrm>
            <a:off x="2339752" y="4725144"/>
            <a:ext cx="6400800" cy="1752600"/>
          </a:xfrm>
        </p:spPr>
        <p:txBody>
          <a:bodyPr>
            <a:normAutofit/>
          </a:bodyPr>
          <a:lstStyle/>
          <a:p>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Abhinav</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sharma</a:t>
            </a:r>
            <a:r>
              <a:rPr lang="en-IN" sz="2800" dirty="0" smtClean="0">
                <a:latin typeface="Times New Roman" pitchFamily="18" charset="0"/>
                <a:cs typeface="Times New Roman" pitchFamily="18" charset="0"/>
              </a:rPr>
              <a:t>(11J41A0402)</a:t>
            </a:r>
          </a:p>
          <a:p>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S.Uday</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kumar</a:t>
            </a:r>
            <a:r>
              <a:rPr lang="en-IN" sz="2800" dirty="0" smtClean="0">
                <a:latin typeface="Times New Roman" pitchFamily="18" charset="0"/>
                <a:cs typeface="Times New Roman" pitchFamily="18" charset="0"/>
              </a:rPr>
              <a:t>(12J45A0409)</a:t>
            </a:r>
            <a:endParaRPr lang="en-IN" sz="2800" dirty="0">
              <a:latin typeface="Times New Roman" pitchFamily="18" charset="0"/>
              <a:cs typeface="Times New Roman" pitchFamily="18" charset="0"/>
            </a:endParaRPr>
          </a:p>
        </p:txBody>
      </p:sp>
      <p:sp>
        <p:nvSpPr>
          <p:cNvPr id="4" name="TextBox 3"/>
          <p:cNvSpPr txBox="1"/>
          <p:nvPr/>
        </p:nvSpPr>
        <p:spPr>
          <a:xfrm>
            <a:off x="467544" y="2636912"/>
            <a:ext cx="7920880" cy="954107"/>
          </a:xfrm>
          <a:prstGeom prst="rect">
            <a:avLst/>
          </a:prstGeom>
          <a:noFill/>
        </p:spPr>
        <p:txBody>
          <a:bodyPr wrap="square" rtlCol="0">
            <a:spAutoFit/>
          </a:bodyPr>
          <a:lstStyle/>
          <a:p>
            <a:r>
              <a:rPr lang="en-US" sz="2000" dirty="0" smtClean="0">
                <a:latin typeface="Times New Roman" pitchFamily="18" charset="0"/>
                <a:cs typeface="Times New Roman" pitchFamily="18" charset="0"/>
              </a:rPr>
              <a:t>Under the esteemed guidance of               </a:t>
            </a:r>
            <a:r>
              <a:rPr lang="en-US" sz="2800" dirty="0" smtClean="0">
                <a:latin typeface="Times New Roman" pitchFamily="18" charset="0"/>
                <a:cs typeface="Times New Roman" pitchFamily="18" charset="0"/>
              </a:rPr>
              <a:t>Dr . </a:t>
            </a:r>
            <a:r>
              <a:rPr lang="en-US" sz="2800" dirty="0" err="1" smtClean="0">
                <a:latin typeface="Times New Roman" pitchFamily="18" charset="0"/>
                <a:cs typeface="Times New Roman" pitchFamily="18" charset="0"/>
              </a:rPr>
              <a:t>M.Ch.P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Jagdissh</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                                               Prof and HOD , ECE </a:t>
            </a: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4941168"/>
            <a:ext cx="8229600" cy="1689051"/>
          </a:xfrm>
        </p:spPr>
        <p:txBody>
          <a:bodyPr>
            <a:normAutofit lnSpcReduction="10000"/>
          </a:bodyPr>
          <a:lstStyle/>
          <a:p>
            <a:r>
              <a:rPr lang="en-IN" sz="3000" dirty="0" smtClean="0">
                <a:latin typeface="Times New Roman" pitchFamily="18" charset="0"/>
                <a:cs typeface="Times New Roman" pitchFamily="18" charset="0"/>
              </a:rPr>
              <a:t>For forward the data to the Port2 is 0a or for backward it is 05 then for left its 02 and for right it is 08.</a:t>
            </a:r>
            <a:r>
              <a:rPr lang="en-IN" dirty="0" smtClean="0"/>
              <a:t/>
            </a:r>
            <a:br>
              <a:rPr lang="en-IN" dirty="0" smtClean="0"/>
            </a:br>
            <a:endParaRPr lang="en-IN" dirty="0"/>
          </a:p>
        </p:txBody>
      </p:sp>
      <p:pic>
        <p:nvPicPr>
          <p:cNvPr id="41986" name="Picture 2" descr="http://1.bp.blogspot.com/-_3ul3-7pNNc/T6BAoX_XNVI/AAAAAAAAAaI/9tj8WrAWjGU/s1600/Hand+Movement%E2%80%99s.jpg"/>
          <p:cNvPicPr>
            <a:picLocks noChangeAspect="1" noChangeArrowheads="1"/>
          </p:cNvPicPr>
          <p:nvPr/>
        </p:nvPicPr>
        <p:blipFill>
          <a:blip r:embed="rId2" cstate="print"/>
          <a:srcRect/>
          <a:stretch>
            <a:fillRect/>
          </a:stretch>
        </p:blipFill>
        <p:spPr bwMode="auto">
          <a:xfrm>
            <a:off x="395536" y="260648"/>
            <a:ext cx="8532440" cy="446449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
          </p:nvPr>
        </p:nvSpPr>
        <p:spPr>
          <a:xfrm>
            <a:off x="457200" y="1600200"/>
            <a:ext cx="4330824" cy="4525963"/>
          </a:xfrm>
        </p:spPr>
        <p:txBody>
          <a:bodyPr>
            <a:normAutofit fontScale="92500" lnSpcReduction="10000"/>
          </a:bodyPr>
          <a:lstStyle/>
          <a:p>
            <a:r>
              <a:rPr lang="en-US" dirty="0" smtClean="0"/>
              <a:t>The Robot was synchronized with the gestures (hand postures) of the operator and the platform part is synchronized with the gestures (leg postures) of the operator.</a:t>
            </a:r>
          </a:p>
          <a:p>
            <a:r>
              <a:rPr lang="en-US" dirty="0" smtClean="0"/>
              <a:t>The Robot was successfully able to regulate the output of the motors based on the movement of the Accelerometer and was able to move to the desired position</a:t>
            </a:r>
            <a:endParaRPr lang="en-US" dirty="0"/>
          </a:p>
        </p:txBody>
      </p:sp>
      <p:pic>
        <p:nvPicPr>
          <p:cNvPr id="5" name="Picture 4"/>
          <p:cNvPicPr/>
          <p:nvPr/>
        </p:nvPicPr>
        <p:blipFill>
          <a:blip r:embed="rId2" cstate="print"/>
          <a:srcRect/>
          <a:stretch>
            <a:fillRect/>
          </a:stretch>
        </p:blipFill>
        <p:spPr bwMode="auto">
          <a:xfrm>
            <a:off x="4788024" y="1700808"/>
            <a:ext cx="3888432" cy="41764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Content Placeholder 2"/>
          <p:cNvSpPr>
            <a:spLocks noGrp="1"/>
          </p:cNvSpPr>
          <p:nvPr>
            <p:ph sz="quarter" idx="1"/>
          </p:nvPr>
        </p:nvSpPr>
        <p:spPr>
          <a:xfrm>
            <a:off x="457200" y="1600200"/>
            <a:ext cx="3754760" cy="4525963"/>
          </a:xfrm>
        </p:spPr>
        <p:txBody>
          <a:bodyPr>
            <a:normAutofit fontScale="92500" lnSpcReduction="10000"/>
          </a:bodyPr>
          <a:lstStyle/>
          <a:p>
            <a:r>
              <a:rPr lang="en-US" dirty="0" smtClean="0"/>
              <a:t>Robotic arms can be developed based on this application and they are the vital part of almost all the industries</a:t>
            </a:r>
          </a:p>
          <a:p>
            <a:r>
              <a:rPr lang="en-US" dirty="0" smtClean="0"/>
              <a:t>This Gesture Recognition methodology has become increasingly popular in a very short span of time. </a:t>
            </a:r>
          </a:p>
          <a:p>
            <a:r>
              <a:rPr lang="en-US" dirty="0" smtClean="0"/>
              <a:t>It can be employed in hazardous areas where human interaction can be fatal </a:t>
            </a:r>
          </a:p>
          <a:p>
            <a:endParaRPr lang="en-US" dirty="0"/>
          </a:p>
        </p:txBody>
      </p:sp>
      <p:pic>
        <p:nvPicPr>
          <p:cNvPr id="4" name="Picture 3" descr="hqdefault.jpg"/>
          <p:cNvPicPr>
            <a:picLocks noChangeAspect="1"/>
          </p:cNvPicPr>
          <p:nvPr/>
        </p:nvPicPr>
        <p:blipFill>
          <a:blip r:embed="rId2" cstate="print"/>
          <a:stretch>
            <a:fillRect/>
          </a:stretch>
        </p:blipFill>
        <p:spPr>
          <a:xfrm>
            <a:off x="4355976" y="1268760"/>
            <a:ext cx="3888432" cy="44644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8084" y="2967335"/>
            <a:ext cx="3787833"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908720"/>
            <a:ext cx="7848872" cy="5184576"/>
          </a:xfrm>
        </p:spPr>
        <p:txBody>
          <a:bodyPr>
            <a:normAutofit fontScale="92500" lnSpcReduction="10000"/>
          </a:bodyPr>
          <a:lstStyle/>
          <a:p>
            <a:pPr>
              <a:buNone/>
            </a:pPr>
            <a:r>
              <a:rPr lang="en-US" sz="4400" dirty="0">
                <a:latin typeface="Times New Roman" pitchFamily="18" charset="0"/>
                <a:cs typeface="Times New Roman" pitchFamily="18" charset="0"/>
              </a:rPr>
              <a:t>Contents:</a:t>
            </a:r>
            <a:endParaRPr lang="en-IN" sz="4400" dirty="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Aim </a:t>
            </a:r>
          </a:p>
          <a:p>
            <a:pPr lvl="0"/>
            <a:r>
              <a:rPr lang="en-US" sz="2800" dirty="0" smtClean="0">
                <a:latin typeface="Times New Roman" pitchFamily="18" charset="0"/>
                <a:cs typeface="Times New Roman" pitchFamily="18" charset="0"/>
              </a:rPr>
              <a:t>Introduction</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Block </a:t>
            </a:r>
            <a:r>
              <a:rPr lang="en-US" sz="2800" dirty="0" smtClean="0">
                <a:latin typeface="Times New Roman" pitchFamily="18" charset="0"/>
                <a:cs typeface="Times New Roman" pitchFamily="18" charset="0"/>
              </a:rPr>
              <a:t>Diagram</a:t>
            </a:r>
          </a:p>
          <a:p>
            <a:pPr lvl="0"/>
            <a:r>
              <a:rPr lang="en-US" sz="2800" dirty="0" smtClean="0">
                <a:latin typeface="Times New Roman" pitchFamily="18" charset="0"/>
                <a:cs typeface="Times New Roman" pitchFamily="18" charset="0"/>
              </a:rPr>
              <a:t>Schematic</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Transmitter </a:t>
            </a:r>
            <a:r>
              <a:rPr lang="en-US" sz="2800" dirty="0" smtClean="0">
                <a:latin typeface="Times New Roman" pitchFamily="18" charset="0"/>
                <a:cs typeface="Times New Roman" pitchFamily="18" charset="0"/>
              </a:rPr>
              <a:t>Section</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Receiver </a:t>
            </a:r>
            <a:r>
              <a:rPr lang="en-US" sz="2800" dirty="0" smtClean="0">
                <a:latin typeface="Times New Roman" pitchFamily="18" charset="0"/>
                <a:cs typeface="Times New Roman" pitchFamily="18" charset="0"/>
              </a:rPr>
              <a:t>Section </a:t>
            </a:r>
          </a:p>
          <a:p>
            <a:pPr lvl="0"/>
            <a:r>
              <a:rPr lang="en-US" sz="2800" dirty="0" smtClean="0">
                <a:latin typeface="Times New Roman" pitchFamily="18" charset="0"/>
                <a:cs typeface="Times New Roman" pitchFamily="18" charset="0"/>
              </a:rPr>
              <a:t>Accelerometer </a:t>
            </a:r>
            <a:endParaRPr lang="en-IN"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Hand Gestures </a:t>
            </a:r>
          </a:p>
          <a:p>
            <a:r>
              <a:rPr lang="en-US" sz="2800" dirty="0" smtClean="0">
                <a:latin typeface="Times New Roman" pitchFamily="18" charset="0"/>
                <a:cs typeface="Times New Roman" pitchFamily="18" charset="0"/>
              </a:rPr>
              <a:t>Conclusion </a:t>
            </a:r>
          </a:p>
          <a:p>
            <a:r>
              <a:rPr lang="en-US" sz="2800" dirty="0" smtClean="0">
                <a:latin typeface="Times New Roman" pitchFamily="18" charset="0"/>
                <a:cs typeface="Times New Roman" pitchFamily="18" charset="0"/>
              </a:rPr>
              <a:t>Applications </a:t>
            </a:r>
            <a:endParaRPr lang="en-IN"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t>
            </a:r>
            <a:endParaRPr lang="en-US" dirty="0"/>
          </a:p>
        </p:txBody>
      </p:sp>
      <p:sp>
        <p:nvSpPr>
          <p:cNvPr id="3" name="Content Placeholder 2"/>
          <p:cNvSpPr>
            <a:spLocks noGrp="1"/>
          </p:cNvSpPr>
          <p:nvPr>
            <p:ph sz="quarter" idx="1"/>
          </p:nvPr>
        </p:nvSpPr>
        <p:spPr>
          <a:xfrm>
            <a:off x="457200" y="1600200"/>
            <a:ext cx="4186808" cy="4525963"/>
          </a:xfrm>
        </p:spPr>
        <p:txBody>
          <a:bodyPr>
            <a:normAutofit/>
          </a:bodyPr>
          <a:lstStyle/>
          <a:p>
            <a:r>
              <a:rPr lang="en-US" dirty="0" smtClean="0"/>
              <a:t>The prime aim of the design is that the robot and platform starts the movement as soon as the operator makes a gesture or posture or any motion.</a:t>
            </a:r>
          </a:p>
          <a:p>
            <a:r>
              <a:rPr lang="en-US" dirty="0" smtClean="0"/>
              <a:t>The above movement enables user to control a remote vehicle or a robot just by means of a hand gesture </a:t>
            </a:r>
          </a:p>
          <a:p>
            <a:endParaRPr lang="en-US" dirty="0"/>
          </a:p>
        </p:txBody>
      </p:sp>
      <p:pic>
        <p:nvPicPr>
          <p:cNvPr id="4" name="Picture 3" descr="400px-Gesture4.jpg"/>
          <p:cNvPicPr>
            <a:picLocks noChangeAspect="1"/>
          </p:cNvPicPr>
          <p:nvPr/>
        </p:nvPicPr>
        <p:blipFill>
          <a:blip r:embed="rId2" cstate="print"/>
          <a:stretch>
            <a:fillRect/>
          </a:stretch>
        </p:blipFill>
        <p:spPr>
          <a:xfrm>
            <a:off x="4716016" y="1628800"/>
            <a:ext cx="3810000" cy="42484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1143000"/>
          </a:xfrm>
        </p:spPr>
        <p:txBody>
          <a:bodyPr/>
          <a:lstStyle/>
          <a:p>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95536" y="1052737"/>
            <a:ext cx="8229600" cy="2808312"/>
          </a:xfrm>
        </p:spPr>
        <p:txBody>
          <a:bodyPr>
            <a:normAutofit/>
          </a:bodyPr>
          <a:lstStyle/>
          <a:p>
            <a:r>
              <a:rPr lang="en-US" sz="2800" dirty="0">
                <a:latin typeface="Times New Roman" pitchFamily="18" charset="0"/>
                <a:cs typeface="Times New Roman" pitchFamily="18" charset="0"/>
              </a:rPr>
              <a:t>A Gesture Controlled robot is a kind of robot which can be controlled by  your hand gestures not by old </a:t>
            </a:r>
            <a:r>
              <a:rPr lang="en-US" sz="2800" dirty="0" smtClean="0">
                <a:latin typeface="Times New Roman" pitchFamily="18" charset="0"/>
                <a:cs typeface="Times New Roman" pitchFamily="18" charset="0"/>
              </a:rPr>
              <a:t>buttons. You </a:t>
            </a:r>
            <a:r>
              <a:rPr lang="en-US" sz="2800" dirty="0">
                <a:latin typeface="Times New Roman" pitchFamily="18" charset="0"/>
                <a:cs typeface="Times New Roman" pitchFamily="18" charset="0"/>
              </a:rPr>
              <a:t>just need to wear a small transmitting device in your hand which included an acceleration </a:t>
            </a:r>
            <a:r>
              <a:rPr lang="en-US" sz="2800" dirty="0" smtClean="0">
                <a:latin typeface="Times New Roman" pitchFamily="18" charset="0"/>
                <a:cs typeface="Times New Roman" pitchFamily="18" charset="0"/>
              </a:rPr>
              <a:t>meter. This </a:t>
            </a:r>
            <a:r>
              <a:rPr lang="en-US" sz="2800" dirty="0">
                <a:latin typeface="Times New Roman" pitchFamily="18" charset="0"/>
                <a:cs typeface="Times New Roman" pitchFamily="18" charset="0"/>
              </a:rPr>
              <a:t>will transmit an appropriate command to the robot so that it can do whatever we want</a:t>
            </a:r>
            <a:r>
              <a:rPr lang="en-US"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pic>
        <p:nvPicPr>
          <p:cNvPr id="5" name="Picture 2" descr="http://i.vimeocdn.com/video/484592829_640.jpg"/>
          <p:cNvPicPr>
            <a:picLocks noChangeAspect="1" noChangeArrowheads="1"/>
          </p:cNvPicPr>
          <p:nvPr/>
        </p:nvPicPr>
        <p:blipFill>
          <a:blip r:embed="rId2" cstate="print"/>
          <a:srcRect/>
          <a:stretch>
            <a:fillRect/>
          </a:stretch>
        </p:blipFill>
        <p:spPr bwMode="auto">
          <a:xfrm>
            <a:off x="755576" y="3789040"/>
            <a:ext cx="7704856" cy="27089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IN" dirty="0" smtClean="0"/>
              <a:t>Block Diagram</a:t>
            </a:r>
            <a:endParaRPr lang="en-IN" dirty="0"/>
          </a:p>
        </p:txBody>
      </p:sp>
      <p:pic>
        <p:nvPicPr>
          <p:cNvPr id="6" name="Content Placeholder 5" descr="tx.png"/>
          <p:cNvPicPr>
            <a:picLocks noGrp="1"/>
          </p:cNvPicPr>
          <p:nvPr>
            <p:ph sz="quarter" idx="1"/>
          </p:nvPr>
        </p:nvPicPr>
        <p:blipFill>
          <a:blip r:embed="rId2" cstate="print"/>
          <a:stretch>
            <a:fillRect/>
          </a:stretch>
        </p:blipFill>
        <p:spPr>
          <a:xfrm>
            <a:off x="323528" y="1772816"/>
            <a:ext cx="3954830" cy="3598153"/>
          </a:xfrm>
          <a:prstGeom prst="rect">
            <a:avLst/>
          </a:prstGeom>
        </p:spPr>
      </p:pic>
      <p:pic>
        <p:nvPicPr>
          <p:cNvPr id="7" name="Picture 6" descr="rx.png"/>
          <p:cNvPicPr/>
          <p:nvPr/>
        </p:nvPicPr>
        <p:blipFill>
          <a:blip r:embed="rId3" cstate="print"/>
          <a:stretch>
            <a:fillRect/>
          </a:stretch>
        </p:blipFill>
        <p:spPr>
          <a:xfrm>
            <a:off x="4427984" y="1772816"/>
            <a:ext cx="4271441" cy="3553321"/>
          </a:xfrm>
          <a:prstGeom prst="rect">
            <a:avLst/>
          </a:prstGeom>
        </p:spPr>
      </p:pic>
      <p:sp>
        <p:nvSpPr>
          <p:cNvPr id="8" name="TextBox 7"/>
          <p:cNvSpPr txBox="1"/>
          <p:nvPr/>
        </p:nvSpPr>
        <p:spPr>
          <a:xfrm>
            <a:off x="755576" y="5373216"/>
            <a:ext cx="7704856" cy="369332"/>
          </a:xfrm>
          <a:prstGeom prst="rect">
            <a:avLst/>
          </a:prstGeom>
          <a:noFill/>
        </p:spPr>
        <p:txBody>
          <a:bodyPr wrap="square" rtlCol="0">
            <a:spAutoFit/>
          </a:bodyPr>
          <a:lstStyle/>
          <a:p>
            <a:r>
              <a:rPr lang="en-US" dirty="0" smtClean="0"/>
              <a:t>Transmitter                                                         Receiver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 </a:t>
            </a:r>
            <a:endParaRPr lang="en-US" dirty="0"/>
          </a:p>
        </p:txBody>
      </p:sp>
      <p:pic>
        <p:nvPicPr>
          <p:cNvPr id="4" name="Content Placeholder 3" descr="sysmatic daigram wthoutut lcd.png"/>
          <p:cNvPicPr>
            <a:picLocks noGrp="1" noChangeAspect="1"/>
          </p:cNvPicPr>
          <p:nvPr>
            <p:ph sz="quarter" idx="1"/>
          </p:nvPr>
        </p:nvPicPr>
        <p:blipFill>
          <a:blip r:embed="rId2" cstate="print"/>
          <a:stretch>
            <a:fillRect/>
          </a:stretch>
        </p:blipFill>
        <p:spPr>
          <a:xfrm>
            <a:off x="395536" y="1844824"/>
            <a:ext cx="8136904" cy="453650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332657"/>
            <a:ext cx="8229600" cy="2376264"/>
          </a:xfrm>
        </p:spPr>
        <p:txBody>
          <a:bodyPr>
            <a:normAutofit/>
          </a:bodyPr>
          <a:lstStyle/>
          <a:p>
            <a:r>
              <a:rPr lang="en-US" sz="2800" dirty="0" smtClean="0">
                <a:latin typeface="Times New Roman" pitchFamily="18" charset="0"/>
                <a:cs typeface="Times New Roman" pitchFamily="18" charset="0"/>
              </a:rPr>
              <a:t> The transmitting device included a comparator IC for analog to digital conversion and an encoder IC(HT12E) which is use to encode the four bit data and then it will transmit by an RF Transmitter module. </a:t>
            </a:r>
            <a:endParaRPr lang="en-IN" sz="2800" dirty="0" smtClean="0">
              <a:latin typeface="Times New Roman" pitchFamily="18" charset="0"/>
              <a:cs typeface="Times New Roman" pitchFamily="18" charset="0"/>
            </a:endParaRPr>
          </a:p>
        </p:txBody>
      </p:sp>
      <p:pic>
        <p:nvPicPr>
          <p:cNvPr id="17412" name="Picture 4" descr="http://3.bp.blogspot.com/-4k-gkXsfmr4/UBukeOTPkCI/AAAAAAAAACw/MMuAOUyTo0Q/s1600/IMG_2411.JPG"/>
          <p:cNvPicPr>
            <a:picLocks noChangeAspect="1" noChangeArrowheads="1"/>
          </p:cNvPicPr>
          <p:nvPr/>
        </p:nvPicPr>
        <p:blipFill>
          <a:blip r:embed="rId2" cstate="print"/>
          <a:srcRect/>
          <a:stretch>
            <a:fillRect/>
          </a:stretch>
        </p:blipFill>
        <p:spPr bwMode="auto">
          <a:xfrm>
            <a:off x="971600" y="2924944"/>
            <a:ext cx="6768752" cy="329309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476673"/>
            <a:ext cx="8229600" cy="2592287"/>
          </a:xfrm>
        </p:spPr>
        <p:txBody>
          <a:bodyPr/>
          <a:lstStyle/>
          <a:p>
            <a:r>
              <a:rPr lang="en-US" sz="2800" dirty="0" smtClean="0">
                <a:latin typeface="Times New Roman" pitchFamily="18" charset="0"/>
                <a:cs typeface="Times New Roman" pitchFamily="18" charset="0"/>
              </a:rPr>
              <a:t>At the receiving end an RF Receiver module </a:t>
            </a:r>
            <a:r>
              <a:rPr lang="en-US" sz="2800" dirty="0" err="1" smtClean="0">
                <a:latin typeface="Times New Roman" pitchFamily="18" charset="0"/>
                <a:cs typeface="Times New Roman" pitchFamily="18" charset="0"/>
              </a:rPr>
              <a:t>receive's</a:t>
            </a:r>
            <a:r>
              <a:rPr lang="en-US" sz="2800" dirty="0" smtClean="0">
                <a:latin typeface="Times New Roman" pitchFamily="18" charset="0"/>
                <a:cs typeface="Times New Roman" pitchFamily="18" charset="0"/>
              </a:rPr>
              <a:t> the encoded data and decode it by an decoder IC(HT12D). This data is then  processed by a microcontroller (P89V51RD2) and finally our motor driver to control the motor's.</a:t>
            </a:r>
            <a:endParaRPr lang="en-IN" sz="2800" dirty="0" smtClean="0">
              <a:latin typeface="Times New Roman" pitchFamily="18" charset="0"/>
              <a:cs typeface="Times New Roman" pitchFamily="18" charset="0"/>
            </a:endParaRPr>
          </a:p>
          <a:p>
            <a:endParaRPr lang="en-IN" dirty="0" smtClean="0"/>
          </a:p>
          <a:p>
            <a:endParaRPr lang="en-IN" dirty="0"/>
          </a:p>
        </p:txBody>
      </p:sp>
      <p:pic>
        <p:nvPicPr>
          <p:cNvPr id="16386" name="Picture 2" descr="http://4.bp.blogspot.com/-T9mtq_vLX7k/UBulied6rYI/AAAAAAAAADQ/-i3TfliTYsE/s1600/IMG_2439.JPG"/>
          <p:cNvPicPr>
            <a:picLocks noChangeAspect="1" noChangeArrowheads="1"/>
          </p:cNvPicPr>
          <p:nvPr/>
        </p:nvPicPr>
        <p:blipFill>
          <a:blip r:embed="rId2" cstate="print"/>
          <a:srcRect/>
          <a:stretch>
            <a:fillRect/>
          </a:stretch>
        </p:blipFill>
        <p:spPr bwMode="auto">
          <a:xfrm>
            <a:off x="755576" y="2996952"/>
            <a:ext cx="7535144" cy="352839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8229600" cy="1143000"/>
          </a:xfrm>
        </p:spPr>
        <p:txBody>
          <a:bodyPr>
            <a:normAutofit/>
          </a:bodyPr>
          <a:lstStyle/>
          <a:p>
            <a:r>
              <a:rPr lang="en-US" sz="3200" dirty="0" smtClean="0">
                <a:latin typeface="Times New Roman" pitchFamily="18" charset="0"/>
                <a:cs typeface="Times New Roman" pitchFamily="18" charset="0"/>
              </a:rPr>
              <a:t>ACCELEROMETER</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An Accelerometer is a kind of sensor which gives an analog data while moving in X,Y,Z direction or may be X,Y direction only depends on the type of the sensor. Here is a small image of an Accelerometer shown.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can see in the image that there are some arrows. If we tilt these sensor in that direction then the data at that corresponding pin will change in the analog form</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p>
        </p:txBody>
      </p:sp>
      <p:pic>
        <p:nvPicPr>
          <p:cNvPr id="4" name="Picture 3" descr="http://3.bp.blogspot.com/-geileThx7nU/T5xoWCFwt6I/AAAAAAAAAXg/MV4PVsmgLIg/s200/5041671737_a17bcfeb6a.jpg">
            <a:hlinkClick r:id="rId2"/>
          </p:cNvPr>
          <p:cNvPicPr/>
          <p:nvPr/>
        </p:nvPicPr>
        <p:blipFill>
          <a:blip r:embed="rId3" cstate="print"/>
          <a:srcRect/>
          <a:stretch>
            <a:fillRect/>
          </a:stretch>
        </p:blipFill>
        <p:spPr bwMode="auto">
          <a:xfrm>
            <a:off x="4643438" y="4474896"/>
            <a:ext cx="3384376" cy="238310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192</TotalTime>
  <Words>374</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ARDUINO BASED HAND GESTURE CONTROLLED ROBOT USING ATMEGA32  </vt:lpstr>
      <vt:lpstr>Slide 2</vt:lpstr>
      <vt:lpstr>Aim </vt:lpstr>
      <vt:lpstr>Introduction</vt:lpstr>
      <vt:lpstr>Block Diagram</vt:lpstr>
      <vt:lpstr>Schematic Diagram </vt:lpstr>
      <vt:lpstr>Slide 7</vt:lpstr>
      <vt:lpstr>Slide 8</vt:lpstr>
      <vt:lpstr>ACCELEROMETER</vt:lpstr>
      <vt:lpstr>Slide 10</vt:lpstr>
      <vt:lpstr>Conclusion </vt:lpstr>
      <vt:lpstr>Applications </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Robot</dc:title>
  <dc:creator>Uday</dc:creator>
  <cp:lastModifiedBy>abhinav</cp:lastModifiedBy>
  <cp:revision>18</cp:revision>
  <dcterms:created xsi:type="dcterms:W3CDTF">2015-02-08T06:22:28Z</dcterms:created>
  <dcterms:modified xsi:type="dcterms:W3CDTF">2015-02-10T19:18:11Z</dcterms:modified>
</cp:coreProperties>
</file>