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99" r:id="rId3"/>
    <p:sldId id="276" r:id="rId4"/>
    <p:sldId id="286" r:id="rId5"/>
    <p:sldId id="258" r:id="rId6"/>
    <p:sldId id="259" r:id="rId7"/>
    <p:sldId id="284" r:id="rId8"/>
    <p:sldId id="257" r:id="rId9"/>
    <p:sldId id="260" r:id="rId10"/>
    <p:sldId id="287" r:id="rId11"/>
    <p:sldId id="285" r:id="rId12"/>
    <p:sldId id="289" r:id="rId13"/>
    <p:sldId id="291" r:id="rId14"/>
    <p:sldId id="298" r:id="rId15"/>
    <p:sldId id="292" r:id="rId16"/>
    <p:sldId id="293" r:id="rId17"/>
    <p:sldId id="296" r:id="rId18"/>
    <p:sldId id="268" r:id="rId19"/>
    <p:sldId id="269" r:id="rId20"/>
    <p:sldId id="278" r:id="rId21"/>
    <p:sldId id="279" r:id="rId22"/>
    <p:sldId id="295" r:id="rId23"/>
    <p:sldId id="274"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9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1B12BD3-DF21-4343-B7BA-842768519DED}" type="datetimeFigureOut">
              <a:rPr lang="en-US" smtClean="0"/>
              <a:pPr/>
              <a:t>1/6/2015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F34D73C-49F7-42DD-A9D7-3CC1DE5765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B12BD3-DF21-4343-B7BA-842768519DED}" type="datetimeFigureOut">
              <a:rPr lang="en-US" smtClean="0"/>
              <a:pPr/>
              <a:t>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4D73C-49F7-42DD-A9D7-3CC1DE5765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B12BD3-DF21-4343-B7BA-842768519DED}" type="datetimeFigureOut">
              <a:rPr lang="en-US" smtClean="0"/>
              <a:pPr/>
              <a:t>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4D73C-49F7-42DD-A9D7-3CC1DE5765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B12BD3-DF21-4343-B7BA-842768519DED}" type="datetimeFigureOut">
              <a:rPr lang="en-US" smtClean="0"/>
              <a:pPr/>
              <a:t>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4D73C-49F7-42DD-A9D7-3CC1DE5765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1B12BD3-DF21-4343-B7BA-842768519DED}" type="datetimeFigureOut">
              <a:rPr lang="en-US" smtClean="0"/>
              <a:pPr/>
              <a:t>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4D73C-49F7-42DD-A9D7-3CC1DE5765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B12BD3-DF21-4343-B7BA-842768519DED}" type="datetimeFigureOut">
              <a:rPr lang="en-US" smtClean="0"/>
              <a:pPr/>
              <a:t>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4D73C-49F7-42DD-A9D7-3CC1DE5765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1B12BD3-DF21-4343-B7BA-842768519DED}" type="datetimeFigureOut">
              <a:rPr lang="en-US" smtClean="0"/>
              <a:pPr/>
              <a:t>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4D73C-49F7-42DD-A9D7-3CC1DE5765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1B12BD3-DF21-4343-B7BA-842768519DED}" type="datetimeFigureOut">
              <a:rPr lang="en-US" smtClean="0"/>
              <a:pPr/>
              <a:t>1/6/2015</a:t>
            </a:fld>
            <a:endParaRPr lang="en-US"/>
          </a:p>
        </p:txBody>
      </p:sp>
      <p:sp>
        <p:nvSpPr>
          <p:cNvPr id="8" name="Slide Number Placeholder 7"/>
          <p:cNvSpPr>
            <a:spLocks noGrp="1"/>
          </p:cNvSpPr>
          <p:nvPr>
            <p:ph type="sldNum" sz="quarter" idx="11"/>
          </p:nvPr>
        </p:nvSpPr>
        <p:spPr/>
        <p:txBody>
          <a:bodyPr/>
          <a:lstStyle/>
          <a:p>
            <a:fld id="{3F34D73C-49F7-42DD-A9D7-3CC1DE57658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12BD3-DF21-4343-B7BA-842768519DED}" type="datetimeFigureOut">
              <a:rPr lang="en-US" smtClean="0"/>
              <a:pPr/>
              <a:t>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34D73C-49F7-42DD-A9D7-3CC1DE5765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B12BD3-DF21-4343-B7BA-842768519DED}" type="datetimeFigureOut">
              <a:rPr lang="en-US" smtClean="0"/>
              <a:pPr/>
              <a:t>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3F34D73C-49F7-42DD-A9D7-3CC1DE5765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01B12BD3-DF21-4343-B7BA-842768519DED}" type="datetimeFigureOut">
              <a:rPr lang="en-US" smtClean="0"/>
              <a:pPr/>
              <a:t>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4D73C-49F7-42DD-A9D7-3CC1DE5765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1B12BD3-DF21-4343-B7BA-842768519DED}" type="datetimeFigureOut">
              <a:rPr lang="en-US" smtClean="0"/>
              <a:pPr/>
              <a:t>1/6/2015</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F34D73C-49F7-42DD-A9D7-3CC1DE5765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3">
                <a:lumMod val="60000"/>
                <a:lumOff val="40000"/>
              </a:schemeClr>
            </a:gs>
            <a:gs pos="30000">
              <a:schemeClr val="bg1">
                <a:shade val="60000"/>
                <a:satMod val="150000"/>
              </a:schemeClr>
            </a:gs>
            <a:gs pos="100000">
              <a:schemeClr val="bg1">
                <a:tint val="83000"/>
                <a:satMod val="200000"/>
              </a:schemeClr>
            </a:gs>
          </a:gsLst>
          <a:lin ang="130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304800" y="1066800"/>
            <a:ext cx="8839200" cy="1752600"/>
          </a:xfrm>
        </p:spPr>
        <p:txBody>
          <a:bodyPr>
            <a:noAutofit/>
          </a:bodyPr>
          <a:lstStyle/>
          <a:p>
            <a:pPr algn="ctr"/>
            <a:r>
              <a:rPr lang="en-IN" sz="3600" b="1" dirty="0" smtClean="0">
                <a:latin typeface="Times New Roman" pitchFamily="18" charset="0"/>
                <a:cs typeface="Times New Roman" pitchFamily="18" charset="0"/>
              </a:rPr>
              <a:t>Devising a Solar Powered Standalone </a:t>
            </a:r>
            <a:r>
              <a:rPr lang="en-IN" sz="3600" b="1" dirty="0" smtClean="0">
                <a:latin typeface="Times New Roman" pitchFamily="18" charset="0"/>
                <a:cs typeface="Times New Roman" pitchFamily="18" charset="0"/>
              </a:rPr>
              <a:t>Vehicle using GSM Communication </a:t>
            </a:r>
            <a:r>
              <a:rPr lang="en-IN" sz="3600" b="1" dirty="0" smtClean="0">
                <a:latin typeface="Times New Roman" pitchFamily="18" charset="0"/>
                <a:cs typeface="Times New Roman" pitchFamily="18" charset="0"/>
              </a:rPr>
              <a:t>Network</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8" name="Content Placeholder 7"/>
          <p:cNvSpPr>
            <a:spLocks noGrp="1"/>
          </p:cNvSpPr>
          <p:nvPr>
            <p:ph idx="1"/>
          </p:nvPr>
        </p:nvSpPr>
        <p:spPr>
          <a:xfrm>
            <a:off x="4038600" y="3048000"/>
            <a:ext cx="5486400" cy="2697163"/>
          </a:xfrm>
        </p:spPr>
        <p:txBody>
          <a:bodyPr>
            <a:normAutofit/>
          </a:bodyPr>
          <a:lstStyle/>
          <a:p>
            <a:pPr>
              <a:buNone/>
            </a:pPr>
            <a:r>
              <a:rPr lang="en-US" sz="1600" dirty="0" smtClean="0">
                <a:latin typeface="Times New Roman" pitchFamily="18" charset="0"/>
                <a:cs typeface="Times New Roman" pitchFamily="18" charset="0"/>
              </a:rPr>
              <a:t>SHALINI-</a:t>
            </a:r>
          </a:p>
          <a:p>
            <a:pPr>
              <a:buNone/>
            </a:pPr>
            <a:r>
              <a:rPr lang="en-US" sz="1600" dirty="0" smtClean="0">
                <a:latin typeface="Times New Roman" pitchFamily="18" charset="0"/>
                <a:cs typeface="Times New Roman" pitchFamily="18" charset="0"/>
              </a:rPr>
              <a:t>RANJITH –</a:t>
            </a:r>
          </a:p>
          <a:p>
            <a:pPr>
              <a:buNone/>
            </a:pPr>
            <a:r>
              <a:rPr lang="en-US" sz="1600" dirty="0" smtClean="0">
                <a:latin typeface="Times New Roman" pitchFamily="18" charset="0"/>
                <a:cs typeface="Times New Roman" pitchFamily="18" charset="0"/>
              </a:rPr>
              <a:t>KIRAN-</a:t>
            </a:r>
          </a:p>
          <a:p>
            <a:pPr>
              <a:buNone/>
            </a:pP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DTMF SIGNALS AND DTMF</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DECODING CIRCUIT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3505199"/>
          </a:xfrm>
        </p:spPr>
        <p:txBody>
          <a:bodyPr>
            <a:normAutofit/>
          </a:bodyPr>
          <a:lstStyle/>
          <a:p>
            <a:pPr algn="just"/>
            <a:r>
              <a:rPr lang="en-US" dirty="0" smtClean="0">
                <a:latin typeface="Times New Roman" pitchFamily="18" charset="0"/>
                <a:cs typeface="Times New Roman" pitchFamily="18" charset="0"/>
              </a:rPr>
              <a:t>DTMF     “Dual Tone Multiple-Frequency”.</a:t>
            </a:r>
          </a:p>
          <a:p>
            <a:pPr algn="just"/>
            <a:r>
              <a:rPr lang="en-US" dirty="0" smtClean="0">
                <a:latin typeface="Times New Roman" pitchFamily="18" charset="0"/>
                <a:cs typeface="Times New Roman" pitchFamily="18" charset="0"/>
              </a:rPr>
              <a:t>Used in a </a:t>
            </a:r>
            <a:r>
              <a:rPr lang="en-US" dirty="0" err="1" smtClean="0">
                <a:latin typeface="Times New Roman" pitchFamily="18" charset="0"/>
                <a:cs typeface="Times New Roman" pitchFamily="18" charset="0"/>
              </a:rPr>
              <a:t>telecommuncating</a:t>
            </a:r>
            <a:r>
              <a:rPr lang="en-US" dirty="0" smtClean="0">
                <a:latin typeface="Times New Roman" pitchFamily="18" charset="0"/>
                <a:cs typeface="Times New Roman" pitchFamily="18" charset="0"/>
              </a:rPr>
              <a:t> signaling</a:t>
            </a:r>
          </a:p>
          <a:p>
            <a:r>
              <a:rPr lang="en-US" dirty="0" smtClean="0">
                <a:latin typeface="Times New Roman" pitchFamily="18" charset="0"/>
                <a:cs typeface="Times New Roman" pitchFamily="18" charset="0"/>
              </a:rPr>
              <a:t>The 16-keys touch tone pad.</a:t>
            </a:r>
          </a:p>
          <a:p>
            <a:r>
              <a:rPr lang="en-US" dirty="0" smtClean="0">
                <a:latin typeface="Times New Roman" pitchFamily="18" charset="0"/>
                <a:cs typeface="Times New Roman" pitchFamily="18" charset="0"/>
              </a:rPr>
              <a:t>DTMF assigns a unique ‘sound’ to each key.</a:t>
            </a:r>
          </a:p>
          <a:p>
            <a:r>
              <a:rPr lang="en-US" dirty="0" smtClean="0">
                <a:latin typeface="Times New Roman" pitchFamily="18" charset="0"/>
                <a:cs typeface="Times New Roman" pitchFamily="18" charset="0"/>
              </a:rPr>
              <a:t>Keys are arranged in a matrix of 4 columns and 4 rows.</a:t>
            </a:r>
          </a:p>
          <a:p>
            <a:pPr algn="just"/>
            <a:endParaRPr lang="en-US" dirty="0" smtClean="0">
              <a:latin typeface="Times New Roman" pitchFamily="18" charset="0"/>
              <a:cs typeface="Times New Roman" pitchFamily="18" charset="0"/>
            </a:endParaRPr>
          </a:p>
          <a:p>
            <a:pPr>
              <a:buNone/>
            </a:pPr>
            <a:endParaRPr lang="en-US" dirty="0"/>
          </a:p>
        </p:txBody>
      </p:sp>
      <p:sp>
        <p:nvSpPr>
          <p:cNvPr id="4" name="Right Arrow 3"/>
          <p:cNvSpPr/>
          <p:nvPr/>
        </p:nvSpPr>
        <p:spPr>
          <a:xfrm>
            <a:off x="2057400" y="18288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p:cNvPicPr>
            <a:picLocks noChangeAspect="1" noChangeArrowheads="1"/>
          </p:cNvPicPr>
          <p:nvPr/>
        </p:nvPicPr>
        <p:blipFill>
          <a:blip r:embed="rId2" cstate="print"/>
          <a:srcRect/>
          <a:stretch>
            <a:fillRect/>
          </a:stretch>
        </p:blipFill>
        <p:spPr bwMode="auto">
          <a:xfrm>
            <a:off x="3810000" y="5029200"/>
            <a:ext cx="1905000" cy="17342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609600" y="685800"/>
            <a:ext cx="78486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990600" y="609600"/>
            <a:ext cx="6858000" cy="5746225"/>
          </a:xfrm>
        </p:spPr>
      </p:pic>
      <p:sp>
        <p:nvSpPr>
          <p:cNvPr id="3" name="TextBox 2"/>
          <p:cNvSpPr txBox="1"/>
          <p:nvPr/>
        </p:nvSpPr>
        <p:spPr>
          <a:xfrm>
            <a:off x="2438400" y="76200"/>
            <a:ext cx="36576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DTMF DECODER IC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938071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Micro Controller</a:t>
            </a:r>
            <a:endParaRPr lang="en-IN" sz="3200" b="1" dirty="0">
              <a:latin typeface="Times New Roman" pitchFamily="18" charset="0"/>
              <a:cs typeface="Times New Roman" pitchFamily="18" charset="0"/>
            </a:endParaRPr>
          </a:p>
        </p:txBody>
      </p:sp>
      <p:pic>
        <p:nvPicPr>
          <p:cNvPr id="4" name="Content Placeholder 3" descr="8051pinout daigram.png"/>
          <p:cNvPicPr>
            <a:picLocks noGrp="1" noChangeAspect="1"/>
          </p:cNvPicPr>
          <p:nvPr>
            <p:ph idx="1"/>
          </p:nvPr>
        </p:nvPicPr>
        <p:blipFill>
          <a:blip r:embed="rId2"/>
          <a:stretch>
            <a:fillRect/>
          </a:stretch>
        </p:blipFill>
        <p:spPr>
          <a:xfrm>
            <a:off x="2362200" y="1219200"/>
            <a:ext cx="4037351" cy="521680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DC MOTOR CONTROLLER L293D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Microcontroller output is not sufficient to drive DC motors, so L293D is used.</a:t>
            </a:r>
          </a:p>
          <a:p>
            <a:pPr algn="just"/>
            <a:r>
              <a:rPr lang="en-US" dirty="0" smtClean="0">
                <a:latin typeface="Times New Roman" pitchFamily="18" charset="0"/>
                <a:cs typeface="Times New Roman" pitchFamily="18" charset="0"/>
              </a:rPr>
              <a:t>L293D comes in 16-pin DIP. It can provide current </a:t>
            </a:r>
            <a:r>
              <a:rPr lang="en-US" dirty="0" err="1" smtClean="0">
                <a:latin typeface="Times New Roman" pitchFamily="18" charset="0"/>
                <a:cs typeface="Times New Roman" pitchFamily="18" charset="0"/>
              </a:rPr>
              <a:t>upto</a:t>
            </a:r>
            <a:r>
              <a:rPr lang="en-US" dirty="0" smtClean="0">
                <a:latin typeface="Times New Roman" pitchFamily="18" charset="0"/>
                <a:cs typeface="Times New Roman" pitchFamily="18" charset="0"/>
              </a:rPr>
              <a:t> 600mA at voltages from 4.5V to 36V.</a:t>
            </a:r>
          </a:p>
          <a:p>
            <a:pPr algn="just"/>
            <a:r>
              <a:rPr lang="en-US" dirty="0" smtClean="0">
                <a:latin typeface="Times New Roman" pitchFamily="18" charset="0"/>
                <a:cs typeface="Times New Roman" pitchFamily="18" charset="0"/>
              </a:rPr>
              <a:t>It can be used to drive inductive loads such as relays, solenoids etc </a:t>
            </a:r>
          </a:p>
          <a:p>
            <a:pPr algn="just"/>
            <a:r>
              <a:rPr lang="en-US" dirty="0" smtClean="0">
                <a:latin typeface="Times New Roman" pitchFamily="18" charset="0"/>
                <a:cs typeface="Times New Roman" pitchFamily="18" charset="0"/>
              </a:rPr>
              <a:t>In the project it is used for simultaneous bi-directional control of two DC motors.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H-Bridge IC</a:t>
            </a:r>
            <a:endParaRPr lang="en-IN" sz="3200" b="1" dirty="0">
              <a:latin typeface="Times New Roman" pitchFamily="18" charset="0"/>
              <a:cs typeface="Times New Roman" pitchFamily="18" charset="0"/>
            </a:endParaRPr>
          </a:p>
        </p:txBody>
      </p:sp>
      <p:pic>
        <p:nvPicPr>
          <p:cNvPr id="4" name="Content Placeholder 3" descr="xg8gz.png"/>
          <p:cNvPicPr>
            <a:picLocks noGrp="1" noChangeAspect="1"/>
          </p:cNvPicPr>
          <p:nvPr>
            <p:ph idx="1"/>
          </p:nvPr>
        </p:nvPicPr>
        <p:blipFill>
          <a:blip r:embed="rId2"/>
          <a:stretch>
            <a:fillRect/>
          </a:stretch>
        </p:blipFill>
        <p:spPr>
          <a:xfrm>
            <a:off x="2362200" y="1524000"/>
            <a:ext cx="4191000" cy="4038599"/>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Solar Panel</a:t>
            </a:r>
            <a:endParaRPr lang="en-IN" sz="3200" b="1" dirty="0">
              <a:latin typeface="Times New Roman" pitchFamily="18" charset="0"/>
              <a:cs typeface="Times New Roman" pitchFamily="18" charset="0"/>
            </a:endParaRPr>
          </a:p>
        </p:txBody>
      </p:sp>
      <p:pic>
        <p:nvPicPr>
          <p:cNvPr id="4" name="Content Placeholder 3" descr="solar-power1-1024x665.jpg"/>
          <p:cNvPicPr>
            <a:picLocks noGrp="1" noChangeAspect="1"/>
          </p:cNvPicPr>
          <p:nvPr>
            <p:ph idx="1"/>
          </p:nvPr>
        </p:nvPicPr>
        <p:blipFill>
          <a:blip r:embed="rId2"/>
          <a:stretch>
            <a:fillRect/>
          </a:stretch>
        </p:blipFill>
        <p:spPr>
          <a:xfrm>
            <a:off x="1066800" y="1600200"/>
            <a:ext cx="6969302" cy="45259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SOFTWARE USED</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82000" cy="4525963"/>
          </a:xfrm>
        </p:spPr>
        <p:txBody>
          <a:bodyPr>
            <a:normAutofit/>
          </a:bodyPr>
          <a:lstStyle/>
          <a:p>
            <a:pPr marL="493776" indent="-457200">
              <a:buNone/>
            </a:pPr>
            <a:r>
              <a:rPr lang="en-US" sz="2400" b="1" dirty="0" smtClean="0">
                <a:latin typeface="Times New Roman" pitchFamily="18" charset="0"/>
                <a:cs typeface="Times New Roman" pitchFamily="18" charset="0"/>
              </a:rPr>
              <a:t>1.EAGLE</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is software use to design </a:t>
            </a:r>
            <a:r>
              <a:rPr lang="en-US" sz="2400" dirty="0" smtClean="0">
                <a:latin typeface="Times New Roman" pitchFamily="18" charset="0"/>
                <a:cs typeface="Times New Roman" pitchFamily="18" charset="0"/>
              </a:rPr>
              <a:t>PCB </a:t>
            </a:r>
            <a:r>
              <a:rPr lang="en-US" sz="2400" dirty="0">
                <a:latin typeface="Times New Roman" pitchFamily="18" charset="0"/>
                <a:cs typeface="Times New Roman" pitchFamily="18" charset="0"/>
              </a:rPr>
              <a:t>layout it </a:t>
            </a:r>
            <a:r>
              <a:rPr lang="en-US" sz="2400" dirty="0" smtClean="0">
                <a:latin typeface="Times New Roman" pitchFamily="18" charset="0"/>
                <a:cs typeface="Times New Roman" pitchFamily="18" charset="0"/>
              </a:rPr>
              <a:t>is very </a:t>
            </a:r>
            <a:r>
              <a:rPr lang="en-US" sz="2400" dirty="0">
                <a:latin typeface="Times New Roman" pitchFamily="18" charset="0"/>
                <a:cs typeface="Times New Roman" pitchFamily="18" charset="0"/>
              </a:rPr>
              <a:t>easy to use have various component to work </a:t>
            </a:r>
            <a:r>
              <a:rPr lang="en-US" sz="2400" dirty="0" smtClean="0">
                <a:latin typeface="Times New Roman" pitchFamily="18" charset="0"/>
                <a:cs typeface="Times New Roman" pitchFamily="18" charset="0"/>
              </a:rPr>
              <a:t>with</a:t>
            </a:r>
            <a:r>
              <a:rPr lang="en-US" sz="2400" dirty="0" smtClean="0">
                <a:latin typeface="Times New Roman" pitchFamily="18" charset="0"/>
                <a:cs typeface="Times New Roman" pitchFamily="18" charset="0"/>
              </a:rPr>
              <a:t>.</a:t>
            </a:r>
          </a:p>
          <a:p>
            <a:pPr marL="493776" indent="-457200">
              <a:buNone/>
            </a:pPr>
            <a:endParaRPr lang="en-US" sz="2400"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2.KEIL</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To burn microprocessor </a:t>
            </a:r>
            <a:r>
              <a:rPr lang="en-US" sz="2400" dirty="0" err="1" smtClean="0">
                <a:latin typeface="Times New Roman" pitchFamily="18" charset="0"/>
                <a:cs typeface="Times New Roman" pitchFamily="18" charset="0"/>
              </a:rPr>
              <a:t>Keil</a:t>
            </a:r>
            <a:r>
              <a:rPr lang="en-US" sz="2400" dirty="0" smtClean="0">
                <a:latin typeface="Times New Roman" pitchFamily="18" charset="0"/>
                <a:cs typeface="Times New Roman" pitchFamily="18" charset="0"/>
              </a:rPr>
              <a:t> software is used. </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software is written in ‘C’ language </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pic>
        <p:nvPicPr>
          <p:cNvPr id="8" name="Picture 2"/>
          <p:cNvPicPr>
            <a:picLocks noChangeAspect="1" noChangeArrowheads="1"/>
          </p:cNvPicPr>
          <p:nvPr/>
        </p:nvPicPr>
        <p:blipFill>
          <a:blip r:embed="rId2"/>
          <a:srcRect/>
          <a:stretch>
            <a:fillRect/>
          </a:stretch>
        </p:blipFill>
        <p:spPr bwMode="auto">
          <a:xfrm>
            <a:off x="7239000" y="2209800"/>
            <a:ext cx="1600200" cy="1600200"/>
          </a:xfrm>
          <a:prstGeom prst="rect">
            <a:avLst/>
          </a:prstGeom>
          <a:noFill/>
          <a:ln w="9525">
            <a:noFill/>
            <a:miter lim="800000"/>
            <a:headEnd/>
            <a:tailEnd/>
          </a:ln>
          <a:effectLst/>
        </p:spPr>
      </p:pic>
      <p:pic>
        <p:nvPicPr>
          <p:cNvPr id="10" name="Picture 3"/>
          <p:cNvPicPr>
            <a:picLocks noChangeAspect="1" noChangeArrowheads="1"/>
          </p:cNvPicPr>
          <p:nvPr/>
        </p:nvPicPr>
        <p:blipFill>
          <a:blip r:embed="rId3"/>
          <a:srcRect/>
          <a:stretch>
            <a:fillRect/>
          </a:stretch>
        </p:blipFill>
        <p:spPr bwMode="auto">
          <a:xfrm>
            <a:off x="4724400" y="3733800"/>
            <a:ext cx="2362200" cy="1694316"/>
          </a:xfrm>
          <a:prstGeom prst="rect">
            <a:avLst/>
          </a:prstGeom>
          <a:noFill/>
          <a:ln w="9525">
            <a:noFill/>
            <a:miter lim="800000"/>
            <a:headEnd/>
            <a:tailEnd/>
          </a:ln>
          <a:effectLst/>
        </p:spPr>
      </p:pic>
    </p:spTree>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ADVANTAGES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85800" y="1600200"/>
            <a:ext cx="7772400" cy="5105400"/>
          </a:xfrm>
        </p:spPr>
        <p:txBody>
          <a:bodyPr>
            <a:normAutofit/>
          </a:bodyPr>
          <a:lstStyle/>
          <a:p>
            <a:pPr marL="550926" indent="-514350">
              <a:buFont typeface="+mj-lt"/>
              <a:buAutoNum type="arabicPeriod"/>
            </a:pPr>
            <a:r>
              <a:rPr lang="en-US" sz="2800" dirty="0" smtClean="0">
                <a:latin typeface="Times New Roman" pitchFamily="18" charset="0"/>
                <a:cs typeface="Times New Roman" pitchFamily="18" charset="0"/>
              </a:rPr>
              <a:t>Wireless control</a:t>
            </a:r>
          </a:p>
          <a:p>
            <a:pPr marL="550926" indent="-514350">
              <a:buFont typeface="+mj-lt"/>
              <a:buAutoNum type="arabicPeriod"/>
            </a:pPr>
            <a:r>
              <a:rPr lang="en-US" sz="2800" dirty="0" smtClean="0">
                <a:latin typeface="Times New Roman" pitchFamily="18" charset="0"/>
                <a:cs typeface="Times New Roman" pitchFamily="18" charset="0"/>
              </a:rPr>
              <a:t>Surveillance System</a:t>
            </a:r>
          </a:p>
          <a:p>
            <a:pPr marL="550926" indent="-514350">
              <a:buFont typeface="+mj-lt"/>
              <a:buAutoNum type="arabicPeriod"/>
            </a:pPr>
            <a:r>
              <a:rPr lang="en-US" sz="2800" dirty="0" smtClean="0">
                <a:latin typeface="Times New Roman" pitchFamily="18" charset="0"/>
                <a:cs typeface="Times New Roman" pitchFamily="18" charset="0"/>
              </a:rPr>
              <a:t>Free external energy source</a:t>
            </a:r>
            <a:endParaRPr lang="en-US" sz="2800" dirty="0" smtClean="0">
              <a:latin typeface="Times New Roman" pitchFamily="18" charset="0"/>
              <a:cs typeface="Times New Roman" pitchFamily="18" charset="0"/>
            </a:endParaRPr>
          </a:p>
          <a:p>
            <a:pPr marL="550926" indent="-514350">
              <a:buFont typeface="+mj-lt"/>
              <a:buAutoNum type="arabicPeriod"/>
            </a:pPr>
            <a:r>
              <a:rPr lang="en-US" sz="2800" dirty="0" smtClean="0">
                <a:latin typeface="Times New Roman" pitchFamily="18" charset="0"/>
                <a:cs typeface="Times New Roman" pitchFamily="18" charset="0"/>
              </a:rPr>
              <a:t>Takes in use of the mobile technology which is almost available everywhere</a:t>
            </a:r>
          </a:p>
          <a:p>
            <a:pPr marL="550926" lvl="0" indent="-514350">
              <a:buFont typeface="+mj-lt"/>
              <a:buAutoNum type="arabicPeriod"/>
            </a:pPr>
            <a:r>
              <a:rPr lang="en-US" sz="2800" dirty="0" smtClean="0">
                <a:latin typeface="Times New Roman" pitchFamily="18" charset="0"/>
                <a:cs typeface="Times New Roman" pitchFamily="18" charset="0"/>
              </a:rPr>
              <a:t>This wireless device has no </a:t>
            </a:r>
            <a:r>
              <a:rPr lang="en-US" sz="2800" dirty="0" err="1" smtClean="0">
                <a:latin typeface="Times New Roman" pitchFamily="18" charset="0"/>
                <a:cs typeface="Times New Roman" pitchFamily="18" charset="0"/>
              </a:rPr>
              <a:t>boundation</a:t>
            </a:r>
            <a:r>
              <a:rPr lang="en-US" sz="2800" dirty="0" smtClean="0">
                <a:latin typeface="Times New Roman" pitchFamily="18" charset="0"/>
                <a:cs typeface="Times New Roman" pitchFamily="18" charset="0"/>
              </a:rPr>
              <a:t> of range and can be controlled as far as network of cell phone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DISADVANTAGES</a:t>
            </a:r>
            <a:r>
              <a:rPr lang="en-US" sz="6600" dirty="0" smtClean="0"/>
              <a:t> </a:t>
            </a:r>
            <a:endParaRPr lang="en-US" sz="6600" dirty="0"/>
          </a:p>
        </p:txBody>
      </p:sp>
      <p:sp>
        <p:nvSpPr>
          <p:cNvPr id="3" name="Content Placeholder 2"/>
          <p:cNvSpPr>
            <a:spLocks noGrp="1"/>
          </p:cNvSpPr>
          <p:nvPr>
            <p:ph idx="1"/>
          </p:nvPr>
        </p:nvSpPr>
        <p:spPr>
          <a:xfrm>
            <a:off x="457200" y="1600200"/>
            <a:ext cx="8382000" cy="5029200"/>
          </a:xfrm>
        </p:spPr>
        <p:txBody>
          <a:bodyPr>
            <a:normAutofit/>
          </a:bodyPr>
          <a:lstStyle/>
          <a:p>
            <a:pPr marL="550926" indent="-514350">
              <a:buFont typeface="+mj-lt"/>
              <a:buAutoNum type="arabicPeriod"/>
            </a:pPr>
            <a:r>
              <a:rPr lang="en-US" sz="2800" dirty="0" smtClean="0">
                <a:latin typeface="Times New Roman" pitchFamily="18" charset="0"/>
                <a:cs typeface="Times New Roman" pitchFamily="18" charset="0"/>
              </a:rPr>
              <a:t>Cell phone </a:t>
            </a:r>
            <a:r>
              <a:rPr lang="en-US" sz="2800" dirty="0" smtClean="0">
                <a:latin typeface="Times New Roman" pitchFamily="18" charset="0"/>
                <a:cs typeface="Times New Roman" pitchFamily="18" charset="0"/>
              </a:rPr>
              <a:t>bill</a:t>
            </a:r>
            <a:endParaRPr lang="en-US" sz="2800" dirty="0" smtClean="0">
              <a:latin typeface="Times New Roman" pitchFamily="18" charset="0"/>
              <a:cs typeface="Times New Roman" pitchFamily="18" charset="0"/>
            </a:endParaRPr>
          </a:p>
          <a:p>
            <a:pPr marL="550926" lvl="0" indent="-514350">
              <a:buFont typeface="+mj-lt"/>
              <a:buAutoNum type="arabicPeriod"/>
            </a:pPr>
            <a:r>
              <a:rPr lang="en-US" sz="2800" dirty="0" smtClean="0">
                <a:latin typeface="Times New Roman" pitchFamily="18" charset="0"/>
                <a:cs typeface="Times New Roman" pitchFamily="18" charset="0"/>
              </a:rPr>
              <a:t>Mobile batteries drain out early so charging problem</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marL="550926" lvl="0" indent="-514350">
              <a:buFont typeface="+mj-lt"/>
              <a:buAutoNum type="arabicPeriod"/>
            </a:pPr>
            <a:r>
              <a:rPr lang="en-US" sz="2800" dirty="0" smtClean="0">
                <a:latin typeface="Times New Roman" pitchFamily="18" charset="0"/>
                <a:cs typeface="Times New Roman" pitchFamily="18" charset="0"/>
              </a:rPr>
              <a:t>Cost of project if Cell phone cost included</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marL="550926" lvl="0" indent="-514350">
              <a:buFont typeface="+mj-lt"/>
              <a:buAutoNum type="arabicPeriod"/>
            </a:pPr>
            <a:r>
              <a:rPr lang="en-US" sz="2800" dirty="0" smtClean="0">
                <a:latin typeface="Times New Roman" pitchFamily="18" charset="0"/>
                <a:cs typeface="Times New Roman" pitchFamily="18" charset="0"/>
              </a:rPr>
              <a:t>Not flexible with all cell phones as only a particular </a:t>
            </a:r>
            <a:r>
              <a:rPr lang="en-US" sz="2800" dirty="0" smtClean="0">
                <a:latin typeface="Times New Roman" pitchFamily="18" charset="0"/>
                <a:cs typeface="Times New Roman" pitchFamily="18" charset="0"/>
              </a:rPr>
              <a:t>, cell </a:t>
            </a:r>
            <a:r>
              <a:rPr lang="en-US" sz="2800" dirty="0" smtClean="0">
                <a:latin typeface="Times New Roman" pitchFamily="18" charset="0"/>
                <a:cs typeface="Times New Roman" pitchFamily="18" charset="0"/>
              </a:rPr>
              <a:t>phone whose earpiece is attached can only be used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Basic block diagram of project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Circuit </a:t>
            </a:r>
            <a:r>
              <a:rPr lang="en-US" dirty="0" smtClean="0">
                <a:latin typeface="Times New Roman" pitchFamily="18" charset="0"/>
                <a:cs typeface="Times New Roman" pitchFamily="18" charset="0"/>
              </a:rPr>
              <a:t>diagram and Explanation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Components used</a:t>
            </a:r>
          </a:p>
          <a:p>
            <a:r>
              <a:rPr lang="en-US" dirty="0" smtClean="0">
                <a:latin typeface="Times New Roman" pitchFamily="18" charset="0"/>
                <a:cs typeface="Times New Roman" pitchFamily="18" charset="0"/>
              </a:rPr>
              <a:t>Software </a:t>
            </a:r>
            <a:r>
              <a:rPr lang="en-US" dirty="0" smtClean="0">
                <a:latin typeface="Times New Roman" pitchFamily="18" charset="0"/>
                <a:cs typeface="Times New Roman" pitchFamily="18" charset="0"/>
              </a:rPr>
              <a:t>used</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Advantages </a:t>
            </a:r>
            <a:r>
              <a:rPr lang="en-US" dirty="0" smtClean="0">
                <a:latin typeface="Times New Roman" pitchFamily="18" charset="0"/>
                <a:cs typeface="Times New Roman" pitchFamily="18" charset="0"/>
              </a:rPr>
              <a:t>and </a:t>
            </a:r>
            <a:r>
              <a:rPr lang="en-US" dirty="0" smtClean="0">
                <a:latin typeface="Times New Roman" pitchFamily="18" charset="0"/>
                <a:cs typeface="Times New Roman" pitchFamily="18" charset="0"/>
              </a:rPr>
              <a:t>Disadvantages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Applications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Conclusion</a:t>
            </a:r>
          </a:p>
          <a:p>
            <a:r>
              <a:rPr lang="en-US" dirty="0" smtClean="0">
                <a:latin typeface="Times New Roman" pitchFamily="18" charset="0"/>
                <a:cs typeface="Times New Roman" pitchFamily="18" charset="0"/>
              </a:rPr>
              <a:t>References  </a:t>
            </a:r>
          </a:p>
          <a:p>
            <a:pPr>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APPLICATIONS </a:t>
            </a:r>
            <a:r>
              <a:rPr lang="en-US" sz="2800" b="1"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05800" cy="5029200"/>
          </a:xfrm>
        </p:spPr>
        <p:txBody>
          <a:bodyPr>
            <a:normAutofit/>
          </a:bodyPr>
          <a:lstStyle/>
          <a:p>
            <a:r>
              <a:rPr lang="en-US" sz="2400" b="1" dirty="0" smtClean="0">
                <a:latin typeface="Times New Roman" pitchFamily="18" charset="0"/>
                <a:cs typeface="Times New Roman" pitchFamily="18" charset="0"/>
              </a:rPr>
              <a:t>Military and Law Enforcement</a:t>
            </a:r>
          </a:p>
          <a:p>
            <a:pPr>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Soviet Red Army used remotely controlled Tibetans during 1930s in the Winter War and early stage of World War II. There were also remotely controlled cutters  and experimental  remotely controlled planes in the Red Army.</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Search and Rescue</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UAVs will likely play an increased role in search and rescue in the United States. This was demonstrated by the successful use of UAVs during the 2008 hurricanes that struck Louisiana and Texas.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r>
              <a:rPr lang="en-US" sz="2800" b="1" dirty="0" smtClean="0">
                <a:latin typeface="Times New Roman" pitchFamily="18" charset="0"/>
                <a:cs typeface="Times New Roman" pitchFamily="18" charset="0"/>
              </a:rPr>
              <a:t>APPLICATIONS</a:t>
            </a:r>
            <a:r>
              <a:rPr lang="en-US" sz="6600" dirty="0" smtClean="0"/>
              <a:t> </a:t>
            </a:r>
            <a:endParaRPr lang="en-US" sz="6600" dirty="0"/>
          </a:p>
        </p:txBody>
      </p:sp>
      <p:sp>
        <p:nvSpPr>
          <p:cNvPr id="3" name="Content Placeholder 2"/>
          <p:cNvSpPr>
            <a:spLocks noGrp="1"/>
          </p:cNvSpPr>
          <p:nvPr>
            <p:ph idx="1"/>
          </p:nvPr>
        </p:nvSpPr>
        <p:spPr>
          <a:xfrm>
            <a:off x="457200" y="1219200"/>
            <a:ext cx="8305800" cy="5181600"/>
          </a:xfrm>
        </p:spPr>
        <p:txBody>
          <a:bodyPr>
            <a:noAutofit/>
          </a:bodyPr>
          <a:lstStyle/>
          <a:p>
            <a:r>
              <a:rPr lang="en-US" sz="2400" b="1" dirty="0" smtClean="0">
                <a:latin typeface="Times New Roman" pitchFamily="18" charset="0"/>
                <a:cs typeface="Times New Roman" pitchFamily="18" charset="0"/>
              </a:rPr>
              <a:t>Scientific</a:t>
            </a:r>
          </a:p>
          <a:p>
            <a:pPr>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Remote control vehicles have various scientific uses including hazardous environments, working in the Deep Ocean, and space exploration. The majority of the probes to the other  planets in our solar system have been remote control vehicles, although some of the more recent ones were partially autonomous.</a:t>
            </a:r>
          </a:p>
          <a:p>
            <a:r>
              <a:rPr lang="en-US" sz="2400" b="1" dirty="0" smtClean="0">
                <a:latin typeface="Times New Roman" pitchFamily="18" charset="0"/>
                <a:cs typeface="Times New Roman" pitchFamily="18" charset="0"/>
              </a:rPr>
              <a:t>Recreation and Hobby</a:t>
            </a:r>
          </a:p>
          <a:p>
            <a:pPr>
              <a:buNone/>
            </a:pPr>
            <a:r>
              <a:rPr lang="en-US" sz="2400" dirty="0" smtClean="0">
                <a:latin typeface="Times New Roman" pitchFamily="18" charset="0"/>
                <a:cs typeface="Times New Roman" pitchFamily="18" charset="0"/>
              </a:rPr>
              <a:t>      Small scale remote control vehicles have long been popular among hobbyists. These remote controlled vehicles span a wide range in terms of price and sophistication. There are many types of radio controlled vehicles. These include  on-road </a:t>
            </a:r>
            <a:r>
              <a:rPr lang="en-US" sz="2400" dirty="0" smtClean="0">
                <a:latin typeface="Times New Roman" pitchFamily="18" charset="0"/>
                <a:cs typeface="Times New Roman" pitchFamily="18" charset="0"/>
              </a:rPr>
              <a:t>cars, off-road </a:t>
            </a:r>
            <a:r>
              <a:rPr lang="en-US" sz="2400" dirty="0" smtClean="0">
                <a:latin typeface="Times New Roman" pitchFamily="18" charset="0"/>
                <a:cs typeface="Times New Roman" pitchFamily="18" charset="0"/>
              </a:rPr>
              <a:t>trucks, boats, airplanes, and even helicopters.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467600" cy="1143000"/>
          </a:xfrm>
        </p:spPr>
        <p:txBody>
          <a:bodyPr>
            <a:normAutofit/>
          </a:bodyPr>
          <a:lstStyle/>
          <a:p>
            <a:r>
              <a:rPr lang="en-IN" sz="3600" dirty="0" smtClean="0">
                <a:latin typeface="Times New Roman" pitchFamily="18" charset="0"/>
                <a:cs typeface="Times New Roman" pitchFamily="18" charset="0"/>
              </a:rPr>
              <a:t>Conclusion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 Thus, we believe that our project will be beneficial for various purposes &amp; hence our efforts will be fruitful.</a:t>
            </a:r>
            <a:endParaRPr lang="en-IN" sz="28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458200" cy="5105400"/>
          </a:xfrm>
        </p:spPr>
        <p:txBody>
          <a:bodyPr>
            <a:normAutofit/>
          </a:bodyPr>
          <a:lstStyle/>
          <a:p>
            <a:pPr>
              <a:defRPr/>
            </a:pPr>
            <a:r>
              <a:rPr lang="en-US" sz="8000" dirty="0" smtClean="0">
                <a:solidFill>
                  <a:schemeClr val="accent6">
                    <a:lumMod val="50000"/>
                  </a:schemeClr>
                </a:solidFill>
                <a:latin typeface="Matura MT Script Capitals" pitchFamily="66" charset="0"/>
              </a:rPr>
              <a:t>    Thank You </a:t>
            </a:r>
            <a:r>
              <a:rPr lang="en-US" sz="4800" dirty="0" smtClean="0">
                <a:solidFill>
                  <a:schemeClr val="accent6">
                    <a:lumMod val="50000"/>
                  </a:schemeClr>
                </a:solidFill>
                <a:latin typeface="Matura MT Script Capitals" pitchFamily="66" charset="0"/>
              </a:rPr>
              <a:t/>
            </a:r>
            <a:br>
              <a:rPr lang="en-US" sz="4800" dirty="0" smtClean="0">
                <a:solidFill>
                  <a:schemeClr val="accent6">
                    <a:lumMod val="50000"/>
                  </a:schemeClr>
                </a:solidFill>
                <a:latin typeface="Matura MT Script Capitals" pitchFamily="66" charset="0"/>
              </a:rPr>
            </a:br>
            <a:r>
              <a:rPr lang="en-US" sz="3600" dirty="0" smtClean="0">
                <a:sym typeface="Wingdings" pitchFamily="2" charset="2"/>
              </a:rPr>
              <a:t>    		                                 </a:t>
            </a:r>
            <a:br>
              <a:rPr lang="en-US" sz="3600" dirty="0" smtClean="0">
                <a:sym typeface="Wingdings" pitchFamily="2" charset="2"/>
              </a:rPr>
            </a:br>
            <a:r>
              <a:rPr lang="en-US" sz="3600" dirty="0" smtClean="0">
                <a:sym typeface="Wingdings" pitchFamily="2" charset="2"/>
              </a:rPr>
              <a:t>                             </a:t>
            </a:r>
            <a:r>
              <a:rPr lang="en-US" sz="11500" dirty="0" smtClean="0">
                <a:solidFill>
                  <a:schemeClr val="accent6">
                    <a:lumMod val="50000"/>
                  </a:schemeClr>
                </a:solidFill>
                <a:sym typeface="Wingdings" pitchFamily="2" charset="2"/>
              </a:rPr>
              <a:t></a:t>
            </a:r>
            <a:r>
              <a:rPr lang="en-US" sz="16500" dirty="0" smtClean="0">
                <a:sym typeface="Wingdings" pitchFamily="2" charset="2"/>
              </a:rPr>
              <a:t> </a:t>
            </a:r>
            <a:r>
              <a:rPr lang="en-US" sz="4800" dirty="0" smtClean="0">
                <a:sym typeface="Wingdings" pitchFamily="2" charset="2"/>
              </a:rPr>
              <a:t/>
            </a:r>
            <a:br>
              <a:rPr lang="en-US" sz="4800" dirty="0" smtClean="0">
                <a:sym typeface="Wingdings" pitchFamily="2" charset="2"/>
              </a:rPr>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13qny3ai[1]"/>
          <p:cNvPicPr>
            <a:picLocks noChangeAspect="1" noChangeArrowheads="1"/>
          </p:cNvPicPr>
          <p:nvPr/>
        </p:nvPicPr>
        <p:blipFill>
          <a:blip r:embed="rId2"/>
          <a:srcRect/>
          <a:stretch>
            <a:fillRect/>
          </a:stretch>
        </p:blipFill>
        <p:spPr bwMode="auto">
          <a:xfrm>
            <a:off x="7140575" y="2162175"/>
            <a:ext cx="1622425" cy="3933825"/>
          </a:xfrm>
          <a:prstGeom prst="rect">
            <a:avLst/>
          </a:prstGeom>
          <a:noFill/>
          <a:ln w="9525">
            <a:noFill/>
            <a:miter lim="800000"/>
            <a:headEnd/>
            <a:tailEnd/>
          </a:ln>
        </p:spPr>
      </p:pic>
      <p:sp>
        <p:nvSpPr>
          <p:cNvPr id="5" name="Rectangle 4"/>
          <p:cNvSpPr/>
          <p:nvPr/>
        </p:nvSpPr>
        <p:spPr>
          <a:xfrm>
            <a:off x="154360" y="487740"/>
            <a:ext cx="8532440" cy="1569660"/>
          </a:xfrm>
          <a:prstGeom prst="rect">
            <a:avLst/>
          </a:prstGeom>
          <a:noFill/>
        </p:spPr>
        <p:txBody>
          <a:bodyPr>
            <a:spAutoFit/>
          </a:bodyPr>
          <a:lstStyle/>
          <a:p>
            <a:pPr algn="ctr">
              <a:defRPr/>
            </a:pPr>
            <a:r>
              <a:rPr lang="en-US" sz="9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howcard Gothic" pitchFamily="82" charset="0"/>
                <a:cs typeface="+mn-cs"/>
              </a:rPr>
              <a:t>QUERIES???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PROJECT IDEA</a:t>
            </a:r>
            <a:endParaRPr lang="en-US" sz="3200" b="1" dirty="0">
              <a:latin typeface="Times New Roman" pitchFamily="18" charset="0"/>
              <a:cs typeface="Times New Roman" pitchFamily="18" charset="0"/>
            </a:endParaRPr>
          </a:p>
        </p:txBody>
      </p:sp>
      <p:pic>
        <p:nvPicPr>
          <p:cNvPr id="17" name="Picture 16"/>
          <p:cNvPicPr/>
          <p:nvPr/>
        </p:nvPicPr>
        <p:blipFill>
          <a:blip r:embed="rId2"/>
          <a:srcRect/>
          <a:stretch>
            <a:fillRect/>
          </a:stretch>
        </p:blipFill>
        <p:spPr bwMode="auto">
          <a:xfrm>
            <a:off x="609600" y="1981200"/>
            <a:ext cx="3886200" cy="3581400"/>
          </a:xfrm>
          <a:prstGeom prst="rect">
            <a:avLst/>
          </a:prstGeom>
          <a:noFill/>
          <a:ln w="9525">
            <a:noFill/>
            <a:miter lim="800000"/>
            <a:headEnd/>
            <a:tailEnd/>
          </a:ln>
        </p:spPr>
      </p:pic>
      <p:pic>
        <p:nvPicPr>
          <p:cNvPr id="18" name="Picture 17"/>
          <p:cNvPicPr/>
          <p:nvPr/>
        </p:nvPicPr>
        <p:blipFill>
          <a:blip r:embed="rId3"/>
          <a:srcRect/>
          <a:stretch>
            <a:fillRect/>
          </a:stretch>
        </p:blipFill>
        <p:spPr bwMode="auto">
          <a:xfrm>
            <a:off x="4495800" y="3810001"/>
            <a:ext cx="4267200" cy="1752600"/>
          </a:xfrm>
          <a:prstGeom prst="rect">
            <a:avLst/>
          </a:prstGeom>
          <a:noFill/>
          <a:ln w="9525">
            <a:noFill/>
            <a:miter lim="800000"/>
            <a:headEnd/>
            <a:tailEnd/>
          </a:ln>
        </p:spPr>
      </p:pic>
      <p:sp>
        <p:nvSpPr>
          <p:cNvPr id="2066" name="Text Box 18"/>
          <p:cNvSpPr txBox="1">
            <a:spLocks noChangeArrowheads="1"/>
          </p:cNvSpPr>
          <p:nvPr/>
        </p:nvSpPr>
        <p:spPr bwMode="auto">
          <a:xfrm>
            <a:off x="533400" y="5867400"/>
            <a:ext cx="2105025" cy="762000"/>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Arial" pitchFamily="34" charset="0"/>
              </a:rPr>
              <a:t>Cell phone as a Transmitter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7" name="Text Box 19"/>
          <p:cNvSpPr txBox="1">
            <a:spLocks noChangeArrowheads="1"/>
          </p:cNvSpPr>
          <p:nvPr/>
        </p:nvSpPr>
        <p:spPr bwMode="auto">
          <a:xfrm>
            <a:off x="3733800" y="5943600"/>
            <a:ext cx="2028825" cy="762000"/>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Arial" pitchFamily="34" charset="0"/>
              </a:rPr>
              <a:t>Cell phone as a Receiver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8" name="Text Box 20"/>
          <p:cNvSpPr txBox="1">
            <a:spLocks noChangeArrowheads="1"/>
          </p:cNvSpPr>
          <p:nvPr/>
        </p:nvSpPr>
        <p:spPr bwMode="auto">
          <a:xfrm>
            <a:off x="4800600" y="2286000"/>
            <a:ext cx="1219200" cy="457200"/>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Arial" pitchFamily="34" charset="0"/>
              </a:rPr>
              <a:t>Interface</a:t>
            </a:r>
            <a:r>
              <a:rPr kumimoji="0" lang="en-US" sz="1100" b="1" i="0" u="none" strike="noStrike" cap="none" normalizeH="0" baseline="0" dirty="0" smtClean="0">
                <a:ln>
                  <a:noFill/>
                </a:ln>
                <a:solidFill>
                  <a:schemeClr val="tx1"/>
                </a:solidFill>
                <a:effectLst/>
                <a:latin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69" name="AutoShape 21"/>
          <p:cNvCxnSpPr>
            <a:cxnSpLocks noChangeShapeType="1"/>
          </p:cNvCxnSpPr>
          <p:nvPr/>
        </p:nvCxnSpPr>
        <p:spPr bwMode="auto">
          <a:xfrm>
            <a:off x="6096000" y="2819400"/>
            <a:ext cx="1143000" cy="914400"/>
          </a:xfrm>
          <a:prstGeom prst="straightConnector1">
            <a:avLst/>
          </a:prstGeom>
          <a:noFill/>
          <a:ln w="9525">
            <a:solidFill>
              <a:srgbClr val="000000"/>
            </a:solidFill>
            <a:round/>
            <a:headEnd/>
            <a:tailEnd type="triangle" w="med" len="med"/>
          </a:ln>
        </p:spPr>
      </p:cxnSp>
      <p:cxnSp>
        <p:nvCxnSpPr>
          <p:cNvPr id="2070" name="AutoShape 22"/>
          <p:cNvCxnSpPr>
            <a:cxnSpLocks noChangeShapeType="1"/>
          </p:cNvCxnSpPr>
          <p:nvPr/>
        </p:nvCxnSpPr>
        <p:spPr bwMode="auto">
          <a:xfrm rot="5400000">
            <a:off x="4724400" y="3276600"/>
            <a:ext cx="914400" cy="1588"/>
          </a:xfrm>
          <a:prstGeom prst="straightConnector1">
            <a:avLst/>
          </a:prstGeom>
          <a:noFill/>
          <a:ln w="9525">
            <a:solidFill>
              <a:srgbClr val="000000"/>
            </a:solidFill>
            <a:round/>
            <a:headEnd/>
            <a:tailEnd type="triangle" w="med" len="med"/>
          </a:ln>
        </p:spPr>
      </p:cxnSp>
      <p:sp>
        <p:nvSpPr>
          <p:cNvPr id="2071" name="Text Box 23"/>
          <p:cNvSpPr txBox="1">
            <a:spLocks noChangeArrowheads="1"/>
          </p:cNvSpPr>
          <p:nvPr/>
        </p:nvSpPr>
        <p:spPr bwMode="auto">
          <a:xfrm>
            <a:off x="7239000" y="5943600"/>
            <a:ext cx="1447800" cy="381000"/>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Arial" pitchFamily="34" charset="0"/>
              </a:rPr>
              <a:t>SPYROBO</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72" name="AutoShape 24"/>
          <p:cNvCxnSpPr>
            <a:cxnSpLocks noChangeShapeType="1"/>
          </p:cNvCxnSpPr>
          <p:nvPr/>
        </p:nvCxnSpPr>
        <p:spPr bwMode="auto">
          <a:xfrm>
            <a:off x="4267200" y="4724400"/>
            <a:ext cx="533400" cy="1588"/>
          </a:xfrm>
          <a:prstGeom prst="straightConnector1">
            <a:avLst/>
          </a:prstGeom>
          <a:noFill/>
          <a:ln w="9525">
            <a:solidFill>
              <a:srgbClr val="000000"/>
            </a:solidFill>
            <a:round/>
            <a:headEnd/>
            <a:tailEnd type="triangle" w="med" len="med"/>
          </a:ln>
        </p:spPr>
      </p:cxnSp>
      <p:sp>
        <p:nvSpPr>
          <p:cNvPr id="14" name="Rectangle 13"/>
          <p:cNvSpPr/>
          <p:nvPr/>
        </p:nvSpPr>
        <p:spPr>
          <a:xfrm>
            <a:off x="4495800" y="1371600"/>
            <a:ext cx="2133600" cy="533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Solar Power </a:t>
            </a:r>
            <a:endParaRPr lang="en-IN" dirty="0">
              <a:solidFill>
                <a:schemeClr val="tx1"/>
              </a:solidFill>
              <a:latin typeface="Times New Roman" pitchFamily="18" charset="0"/>
              <a:cs typeface="Times New Roman" pitchFamily="18" charset="0"/>
            </a:endParaRPr>
          </a:p>
        </p:txBody>
      </p:sp>
      <p:cxnSp>
        <p:nvCxnSpPr>
          <p:cNvPr id="16" name="Straight Arrow Connector 15"/>
          <p:cNvCxnSpPr>
            <a:stCxn id="14" idx="2"/>
          </p:cNvCxnSpPr>
          <p:nvPr/>
        </p:nvCxnSpPr>
        <p:spPr>
          <a:xfrm rot="5400000">
            <a:off x="5410200" y="2057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43000"/>
          </a:xfrm>
        </p:spPr>
        <p:txBody>
          <a:bodyPr>
            <a:normAutofit/>
          </a:bodyPr>
          <a:lstStyle/>
          <a:p>
            <a:r>
              <a:rPr lang="en-US" sz="2400" b="1" dirty="0" smtClean="0">
                <a:latin typeface="Times New Roman" pitchFamily="18" charset="0"/>
                <a:cs typeface="Times New Roman" pitchFamily="18" charset="0"/>
              </a:rPr>
              <a:t>INTRODUCTION </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305800" cy="4953000"/>
          </a:xfrm>
        </p:spPr>
        <p:txBody>
          <a:bodyPr>
            <a:normAutofit fontScale="85000" lnSpcReduction="10000"/>
          </a:bodyPr>
          <a:lstStyle/>
          <a:p>
            <a:pPr>
              <a:buNone/>
            </a:pPr>
            <a:r>
              <a:rPr lang="en-US" dirty="0" smtClean="0"/>
              <a:t>     </a:t>
            </a:r>
            <a:r>
              <a:rPr lang="en-US" dirty="0" smtClean="0">
                <a:latin typeface="Times New Roman" pitchFamily="18" charset="0"/>
                <a:cs typeface="Times New Roman" pitchFamily="18" charset="0"/>
              </a:rPr>
              <a:t>Conventionally, wireless controlled robots user circuits, which have a drawback of limited working range, limited frequency range and limited control. Use of mobile phones for robotic control can overcome these limitations. It provides the advantages of robust control, working range as large as the coverage area of the service provider, no interference with other controllers and up to twelve controls.</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Although, the </a:t>
            </a:r>
            <a:r>
              <a:rPr lang="en-US" dirty="0" err="1" smtClean="0">
                <a:latin typeface="Times New Roman" pitchFamily="18" charset="0"/>
                <a:cs typeface="Times New Roman" pitchFamily="18" charset="0"/>
              </a:rPr>
              <a:t>apperance</a:t>
            </a:r>
            <a:r>
              <a:rPr lang="en-US" dirty="0" smtClean="0">
                <a:latin typeface="Times New Roman" pitchFamily="18" charset="0"/>
                <a:cs typeface="Times New Roman" pitchFamily="18" charset="0"/>
              </a:rPr>
              <a:t> and capabilities of robot vary vastly, all robots share the feature of a mechanical, movables structure under some form of control.</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1143000"/>
          </a:xfrm>
        </p:spPr>
        <p:txBody>
          <a:bodyPr>
            <a:normAutofit/>
          </a:bodyPr>
          <a:lstStyle/>
          <a:p>
            <a:r>
              <a:rPr lang="en-US" sz="2400" b="1" dirty="0" smtClean="0">
                <a:latin typeface="Times New Roman" pitchFamily="18" charset="0"/>
                <a:cs typeface="Times New Roman" pitchFamily="18" charset="0"/>
              </a:rPr>
              <a:t>BLOCK DIAGRAM </a:t>
            </a:r>
            <a:endParaRPr lang="en-US" sz="2400" b="1" dirty="0">
              <a:latin typeface="Times New Roman" pitchFamily="18" charset="0"/>
              <a:cs typeface="Times New Roman" pitchFamily="18" charset="0"/>
            </a:endParaRPr>
          </a:p>
        </p:txBody>
      </p:sp>
      <p:pic>
        <p:nvPicPr>
          <p:cNvPr id="4" name="Picture 3" descr="block final"/>
          <p:cNvPicPr/>
          <p:nvPr/>
        </p:nvPicPr>
        <p:blipFill>
          <a:blip r:embed="rId2"/>
          <a:srcRect/>
          <a:stretch>
            <a:fillRect/>
          </a:stretch>
        </p:blipFill>
        <p:spPr bwMode="auto">
          <a:xfrm>
            <a:off x="609600" y="1524000"/>
            <a:ext cx="7543800" cy="4419600"/>
          </a:xfrm>
          <a:prstGeom prst="rect">
            <a:avLst/>
          </a:prstGeom>
          <a:noFill/>
          <a:ln w="9525">
            <a:noFill/>
            <a:miter lim="800000"/>
            <a:headEnd/>
            <a:tailEnd/>
          </a:ln>
        </p:spPr>
      </p:pic>
      <p:sp>
        <p:nvSpPr>
          <p:cNvPr id="5" name="Rounded Rectangle 4"/>
          <p:cNvSpPr/>
          <p:nvPr/>
        </p:nvSpPr>
        <p:spPr>
          <a:xfrm>
            <a:off x="3352800" y="1828800"/>
            <a:ext cx="22860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smtClean="0"/>
              <a:t>Solar  Power</a:t>
            </a:r>
            <a:endParaRPr lang="en-IN" dirty="0"/>
          </a:p>
        </p:txBody>
      </p:sp>
      <p:sp>
        <p:nvSpPr>
          <p:cNvPr id="7" name="Right Brace 6"/>
          <p:cNvSpPr/>
          <p:nvPr/>
        </p:nvSpPr>
        <p:spPr>
          <a:xfrm rot="16200000">
            <a:off x="3962402" y="685800"/>
            <a:ext cx="838199" cy="4953000"/>
          </a:xfrm>
          <a:prstGeom prst="rightBrace">
            <a:avLst>
              <a:gd name="adj1" fmla="val 8333"/>
              <a:gd name="adj2" fmla="val 483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WORKING </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r>
              <a:rPr lang="en-US" sz="2400" dirty="0" smtClean="0">
                <a:latin typeface="Times New Roman" pitchFamily="18" charset="0"/>
                <a:cs typeface="Times New Roman" pitchFamily="18" charset="0"/>
              </a:rPr>
              <a:t>To control the robot by a mobile phone (as transmitter) that makes call to the mobile phone (as receiver) attached to the </a:t>
            </a:r>
            <a:r>
              <a:rPr lang="en-US" sz="2400" dirty="0" smtClean="0">
                <a:latin typeface="Times New Roman" pitchFamily="18" charset="0"/>
                <a:cs typeface="Times New Roman" pitchFamily="18" charset="0"/>
              </a:rPr>
              <a:t>robot.</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the course of the call, if any button is pressed control corresponding to the button pressed is heard at the other end of the call. This tone is called dual tone multi frequency tome (DTMF) robot receives this DTMF tone with the help of phone stacked in the robot.</a:t>
            </a:r>
          </a:p>
          <a:p>
            <a:r>
              <a:rPr lang="en-US" sz="2400" dirty="0" smtClean="0">
                <a:latin typeface="Times New Roman" pitchFamily="18" charset="0"/>
                <a:cs typeface="Times New Roman" pitchFamily="18" charset="0"/>
              </a:rPr>
              <a:t>The received tone is processed by the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microcontroller with the help of DTMF decoder MT8870 the decoder decodes the DTMF tone in to its equivalent binary digit and this binary number is send to the microcontroller,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r>
              <a:rPr lang="en-US" sz="3200" b="1" dirty="0" smtClean="0">
                <a:latin typeface="Times New Roman" pitchFamily="18" charset="0"/>
                <a:cs typeface="Times New Roman" pitchFamily="18" charset="0"/>
              </a:rPr>
              <a:t>WORKING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305800" cy="5257800"/>
          </a:xfrm>
        </p:spPr>
        <p:txBody>
          <a:bodyPr>
            <a:noAutofit/>
          </a:bodyPr>
          <a:lstStyle/>
          <a:p>
            <a:r>
              <a:rPr lang="en-US" sz="24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he </a:t>
            </a:r>
            <a:r>
              <a:rPr lang="en-US" sz="2400" dirty="0" smtClean="0">
                <a:latin typeface="Times New Roman" pitchFamily="18" charset="0"/>
                <a:cs typeface="Times New Roman" pitchFamily="18" charset="0"/>
              </a:rPr>
              <a:t>microcontroller is preprogrammed to take a decision for any give input and outputs its decision to motor drivers in order to drive the motors for forward or backward motion or a turn.</a:t>
            </a:r>
          </a:p>
          <a:p>
            <a:r>
              <a:rPr lang="en-US" sz="2400" dirty="0" smtClean="0">
                <a:latin typeface="Times New Roman" pitchFamily="18" charset="0"/>
                <a:cs typeface="Times New Roman" pitchFamily="18" charset="0"/>
              </a:rPr>
              <a:t>The mobile that makes a call to the mobile phone stacked in the robot acts as a remote. So this simple robotic project does not require the construction of receiver and transmitter units</a:t>
            </a:r>
          </a:p>
          <a:p>
            <a:r>
              <a:rPr lang="en-US" sz="2400" dirty="0" smtClean="0">
                <a:latin typeface="Times New Roman" pitchFamily="18" charset="0"/>
                <a:cs typeface="Times New Roman" pitchFamily="18" charset="0"/>
              </a:rPr>
              <a:t>The signal generated by the DTMF encoder is the direct al-</a:t>
            </a:r>
            <a:r>
              <a:rPr lang="en-US" sz="2400" dirty="0" err="1" smtClean="0">
                <a:latin typeface="Times New Roman" pitchFamily="18" charset="0"/>
                <a:cs typeface="Times New Roman" pitchFamily="18" charset="0"/>
              </a:rPr>
              <a:t>gebric</a:t>
            </a:r>
            <a:r>
              <a:rPr lang="en-US" sz="2400" dirty="0" smtClean="0">
                <a:latin typeface="Times New Roman" pitchFamily="18" charset="0"/>
                <a:cs typeface="Times New Roman" pitchFamily="18" charset="0"/>
              </a:rPr>
              <a:t> submission, in real time of the amplitudes of two sine (cosine) waves of different frequencies, i.e., pressing 5 will send a tone made by adding 1336 Hz and 770 Hz to the other end of the mobile.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r>
              <a:rPr lang="en-US" sz="3200" b="1" dirty="0" smtClean="0">
                <a:latin typeface="Times New Roman" pitchFamily="18" charset="0"/>
                <a:cs typeface="Times New Roman" pitchFamily="18" charset="0"/>
              </a:rPr>
              <a:t>CIRCUIT </a:t>
            </a:r>
            <a:r>
              <a:rPr lang="en-US" sz="3200" b="1" dirty="0" smtClean="0">
                <a:latin typeface="Times New Roman" pitchFamily="18" charset="0"/>
                <a:cs typeface="Times New Roman" pitchFamily="18" charset="0"/>
              </a:rPr>
              <a:t>DIAGRAM</a:t>
            </a:r>
            <a:endParaRPr lang="en-US" sz="3200" b="1" dirty="0">
              <a:latin typeface="Times New Roman" pitchFamily="18" charset="0"/>
              <a:cs typeface="Times New Roman" pitchFamily="18" charset="0"/>
            </a:endParaRPr>
          </a:p>
        </p:txBody>
      </p:sp>
      <p:pic>
        <p:nvPicPr>
          <p:cNvPr id="16386" name="Picture 2" descr="C:\My world\Indiaaura\salini's prjct\ckt daigram...png"/>
          <p:cNvPicPr>
            <a:picLocks noChangeAspect="1" noChangeArrowheads="1"/>
          </p:cNvPicPr>
          <p:nvPr/>
        </p:nvPicPr>
        <p:blipFill>
          <a:blip r:embed="rId2"/>
          <a:srcRect/>
          <a:stretch>
            <a:fillRect/>
          </a:stretch>
        </p:blipFill>
        <p:spPr bwMode="auto">
          <a:xfrm>
            <a:off x="1828800" y="1143000"/>
            <a:ext cx="6248400" cy="53149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COMPONENT USED </a:t>
            </a:r>
            <a:endParaRPr lang="en-US" sz="28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609600" y="1645921"/>
          <a:ext cx="8001000" cy="4922519"/>
        </p:xfrm>
        <a:graphic>
          <a:graphicData uri="http://schemas.openxmlformats.org/drawingml/2006/table">
            <a:tbl>
              <a:tblPr firstRow="1" bandRow="1">
                <a:tableStyleId>{2D5ABB26-0587-4C30-8999-92F81FD0307C}</a:tableStyleId>
              </a:tblPr>
              <a:tblGrid>
                <a:gridCol w="4000500"/>
                <a:gridCol w="4000500"/>
              </a:tblGrid>
              <a:tr h="4556759">
                <a:tc>
                  <a:txBody>
                    <a:bodyPr/>
                    <a:lstStyle/>
                    <a:p>
                      <a:r>
                        <a:rPr kumimoji="0" lang="en-US" sz="1800" kern="1200" dirty="0" smtClean="0"/>
                        <a:t>*  </a:t>
                      </a:r>
                      <a:r>
                        <a:rPr kumimoji="0" lang="en-US" sz="1800" kern="1200" dirty="0" smtClean="0">
                          <a:latin typeface="Times New Roman" pitchFamily="18" charset="0"/>
                          <a:cs typeface="Times New Roman" pitchFamily="18" charset="0"/>
                        </a:rPr>
                        <a:t>Semiconductors:</a:t>
                      </a:r>
                    </a:p>
                    <a:p>
                      <a:r>
                        <a:rPr kumimoji="0" lang="en-US" sz="1800" kern="1200" dirty="0" smtClean="0">
                          <a:latin typeface="Times New Roman" pitchFamily="18" charset="0"/>
                          <a:cs typeface="Times New Roman" pitchFamily="18" charset="0"/>
                        </a:rPr>
                        <a:t> </a:t>
                      </a:r>
                    </a:p>
                    <a:p>
                      <a:r>
                        <a:rPr kumimoji="0" lang="en-US" sz="1800" kern="1200" dirty="0" smtClean="0">
                          <a:latin typeface="Times New Roman" pitchFamily="18" charset="0"/>
                          <a:cs typeface="Times New Roman" pitchFamily="18" charset="0"/>
                        </a:rPr>
                        <a:t>    IC1 - MT8870 DTMF decoder</a:t>
                      </a:r>
                    </a:p>
                    <a:p>
                      <a:r>
                        <a:rPr kumimoji="0" lang="en-US" sz="1800" kern="1200" dirty="0" smtClean="0">
                          <a:latin typeface="Times New Roman" pitchFamily="18" charset="0"/>
                          <a:cs typeface="Times New Roman" pitchFamily="18" charset="0"/>
                        </a:rPr>
                        <a:t> </a:t>
                      </a:r>
                    </a:p>
                    <a:p>
                      <a:r>
                        <a:rPr kumimoji="0" lang="en-US" sz="1800" kern="1200" dirty="0" smtClean="0">
                          <a:latin typeface="Times New Roman" pitchFamily="18" charset="0"/>
                          <a:cs typeface="Times New Roman" pitchFamily="18" charset="0"/>
                        </a:rPr>
                        <a:t>    IC2 </a:t>
                      </a:r>
                      <a:r>
                        <a:rPr kumimoji="0" lang="en-US" sz="1800" kern="1200" dirty="0" smtClean="0">
                          <a:latin typeface="Times New Roman" pitchFamily="18" charset="0"/>
                          <a:cs typeface="Times New Roman" pitchFamily="18" charset="0"/>
                        </a:rPr>
                        <a:t>– 8051</a:t>
                      </a:r>
                      <a:r>
                        <a:rPr kumimoji="0" lang="en-US" sz="1800" kern="1200" baseline="0" dirty="0" smtClean="0">
                          <a:latin typeface="Times New Roman" pitchFamily="18" charset="0"/>
                          <a:cs typeface="Times New Roman" pitchFamily="18" charset="0"/>
                        </a:rPr>
                        <a:t> </a:t>
                      </a:r>
                      <a:r>
                        <a:rPr kumimoji="0" lang="en-US" sz="1800" kern="1200" dirty="0" smtClean="0">
                          <a:latin typeface="Times New Roman" pitchFamily="18" charset="0"/>
                          <a:cs typeface="Times New Roman" pitchFamily="18" charset="0"/>
                        </a:rPr>
                        <a:t> </a:t>
                      </a:r>
                      <a:r>
                        <a:rPr kumimoji="0" lang="en-US" sz="1800" kern="1200" dirty="0" smtClean="0">
                          <a:latin typeface="Times New Roman" pitchFamily="18" charset="0"/>
                          <a:cs typeface="Times New Roman" pitchFamily="18" charset="0"/>
                        </a:rPr>
                        <a:t>microcontroller</a:t>
                      </a:r>
                    </a:p>
                    <a:p>
                      <a:r>
                        <a:rPr kumimoji="0" lang="en-US" sz="1800" kern="1200" dirty="0" smtClean="0">
                          <a:latin typeface="Times New Roman" pitchFamily="18" charset="0"/>
                          <a:cs typeface="Times New Roman" pitchFamily="18" charset="0"/>
                        </a:rPr>
                        <a:t> </a:t>
                      </a:r>
                    </a:p>
                    <a:p>
                      <a:r>
                        <a:rPr kumimoji="0" lang="en-US" sz="1800" kern="1200" dirty="0" smtClean="0">
                          <a:latin typeface="Times New Roman" pitchFamily="18" charset="0"/>
                          <a:cs typeface="Times New Roman" pitchFamily="18" charset="0"/>
                        </a:rPr>
                        <a:t>    IC3 - L293D motor driver</a:t>
                      </a:r>
                    </a:p>
                    <a:p>
                      <a:r>
                        <a:rPr kumimoji="0" lang="en-US" sz="1800" kern="1200" dirty="0" smtClean="0">
                          <a:latin typeface="Times New Roman" pitchFamily="18" charset="0"/>
                          <a:cs typeface="Times New Roman" pitchFamily="18" charset="0"/>
                        </a:rPr>
                        <a:t>  </a:t>
                      </a:r>
                    </a:p>
                    <a:p>
                      <a:r>
                        <a:rPr kumimoji="0" lang="en-US" sz="1800" kern="1200" baseline="0" dirty="0" smtClean="0">
                          <a:latin typeface="Times New Roman" pitchFamily="18" charset="0"/>
                          <a:cs typeface="Times New Roman" pitchFamily="18" charset="0"/>
                        </a:rPr>
                        <a:t>* </a:t>
                      </a:r>
                      <a:r>
                        <a:rPr kumimoji="0" lang="en-US" sz="1800" kern="1200" dirty="0" smtClean="0">
                          <a:latin typeface="Times New Roman" pitchFamily="18" charset="0"/>
                          <a:cs typeface="Times New Roman" pitchFamily="18" charset="0"/>
                        </a:rPr>
                        <a:t>Diode - 1N4007 rectifier diode</a:t>
                      </a:r>
                    </a:p>
                    <a:p>
                      <a:r>
                        <a:rPr kumimoji="0" lang="en-US" sz="1800" kern="1200" dirty="0" smtClean="0">
                          <a:latin typeface="Times New Roman" pitchFamily="18" charset="0"/>
                          <a:cs typeface="Times New Roman" pitchFamily="18" charset="0"/>
                        </a:rPr>
                        <a:t> </a:t>
                      </a:r>
                    </a:p>
                    <a:p>
                      <a:r>
                        <a:rPr kumimoji="0" lang="en-US" sz="1800" kern="1200" dirty="0" smtClean="0">
                          <a:latin typeface="Times New Roman" pitchFamily="18" charset="0"/>
                          <a:cs typeface="Times New Roman" pitchFamily="18" charset="0"/>
                        </a:rPr>
                        <a:t>* Resistors -</a:t>
                      </a:r>
                    </a:p>
                    <a:p>
                      <a:r>
                        <a:rPr kumimoji="0" lang="en-US" sz="1800" kern="1200" dirty="0" smtClean="0">
                          <a:latin typeface="Times New Roman" pitchFamily="18" charset="0"/>
                          <a:cs typeface="Times New Roman" pitchFamily="18" charset="0"/>
                        </a:rPr>
                        <a:t>   R1, R2 - 100-kilo-ohm</a:t>
                      </a:r>
                    </a:p>
                    <a:p>
                      <a:r>
                        <a:rPr kumimoji="0" lang="en-US" sz="1800" kern="1200" dirty="0" smtClean="0">
                          <a:latin typeface="Times New Roman" pitchFamily="18" charset="0"/>
                          <a:cs typeface="Times New Roman" pitchFamily="18" charset="0"/>
                        </a:rPr>
                        <a:t>   R3 - 330-kilo-ohm</a:t>
                      </a:r>
                    </a:p>
                    <a:p>
                      <a:r>
                        <a:rPr kumimoji="0" lang="en-US" sz="1800" kern="1200" dirty="0" smtClean="0">
                          <a:latin typeface="Times New Roman" pitchFamily="18" charset="0"/>
                          <a:cs typeface="Times New Roman" pitchFamily="18" charset="0"/>
                        </a:rPr>
                        <a:t>   R4-R8 - 10-kilo-ohm</a:t>
                      </a:r>
                      <a:endParaRPr kumimoji="0" lang="en-US" sz="1800" b="1" kern="1200" dirty="0" smtClean="0">
                        <a:solidFill>
                          <a:schemeClr val="lt1"/>
                        </a:solidFill>
                        <a:latin typeface="Times New Roman" pitchFamily="18" charset="0"/>
                        <a:ea typeface="+mn-ea"/>
                        <a:cs typeface="Times New Roman" pitchFamily="18" charset="0"/>
                      </a:endParaRPr>
                    </a:p>
                  </a:txBody>
                  <a:tcPr/>
                </a:tc>
                <a:tc>
                  <a:txBody>
                    <a:bodyPr/>
                    <a:lstStyle/>
                    <a:p>
                      <a:r>
                        <a:rPr kumimoji="0" lang="en-US" sz="1800" kern="1200" dirty="0" smtClean="0"/>
                        <a:t>*  </a:t>
                      </a:r>
                      <a:r>
                        <a:rPr kumimoji="0" lang="en-US" sz="1800" kern="1200" dirty="0" smtClean="0">
                          <a:latin typeface="Times New Roman" pitchFamily="18" charset="0"/>
                          <a:cs typeface="Times New Roman" pitchFamily="18" charset="0"/>
                        </a:rPr>
                        <a:t>Capacitors:</a:t>
                      </a:r>
                    </a:p>
                    <a:p>
                      <a:r>
                        <a:rPr kumimoji="0" lang="en-US" sz="1800" kern="1200" dirty="0" smtClean="0">
                          <a:latin typeface="Times New Roman" pitchFamily="18" charset="0"/>
                          <a:cs typeface="Times New Roman" pitchFamily="18" charset="0"/>
                        </a:rPr>
                        <a:t>    C1 - 0.47μF ceramic disk</a:t>
                      </a:r>
                    </a:p>
                    <a:p>
                      <a:r>
                        <a:rPr kumimoji="0" lang="en-US" sz="1800" kern="1200" dirty="0" smtClean="0">
                          <a:latin typeface="Times New Roman" pitchFamily="18" charset="0"/>
                          <a:cs typeface="Times New Roman" pitchFamily="18" charset="0"/>
                        </a:rPr>
                        <a:t>    C2, C3, C5, C6 - 22pF ceramic disk</a:t>
                      </a:r>
                    </a:p>
                    <a:p>
                      <a:r>
                        <a:rPr kumimoji="0" lang="en-US" sz="1800" kern="1200" dirty="0" smtClean="0">
                          <a:latin typeface="Times New Roman" pitchFamily="18" charset="0"/>
                          <a:cs typeface="Times New Roman" pitchFamily="18" charset="0"/>
                        </a:rPr>
                        <a:t>    C4 - 0.1μF ceramic disk</a:t>
                      </a:r>
                    </a:p>
                    <a:p>
                      <a:r>
                        <a:rPr kumimoji="0" lang="en-US" sz="1800" kern="1200" dirty="0" smtClean="0">
                          <a:latin typeface="Times New Roman" pitchFamily="18" charset="0"/>
                          <a:cs typeface="Times New Roman" pitchFamily="18" charset="0"/>
                        </a:rPr>
                        <a:t> </a:t>
                      </a:r>
                    </a:p>
                    <a:p>
                      <a:r>
                        <a:rPr kumimoji="0" lang="en-US" sz="1800" kern="1200" dirty="0" smtClean="0">
                          <a:latin typeface="Times New Roman" pitchFamily="18" charset="0"/>
                          <a:cs typeface="Times New Roman" pitchFamily="18" charset="0"/>
                        </a:rPr>
                        <a:t>*  Miscellaneous:</a:t>
                      </a:r>
                    </a:p>
                    <a:p>
                      <a:r>
                        <a:rPr kumimoji="0" lang="en-US" sz="1800" kern="1200" dirty="0" smtClean="0">
                          <a:latin typeface="Times New Roman" pitchFamily="18" charset="0"/>
                          <a:cs typeface="Times New Roman" pitchFamily="18" charset="0"/>
                        </a:rPr>
                        <a:t>    XTAL1 - 3.57MHz crystal</a:t>
                      </a:r>
                    </a:p>
                    <a:p>
                      <a:r>
                        <a:rPr kumimoji="0" lang="en-US" sz="1800" kern="1200" dirty="0" smtClean="0">
                          <a:latin typeface="Times New Roman" pitchFamily="18" charset="0"/>
                          <a:cs typeface="Times New Roman" pitchFamily="18" charset="0"/>
                        </a:rPr>
                        <a:t>    XTAL2 - 12MHz crystal</a:t>
                      </a:r>
                    </a:p>
                    <a:p>
                      <a:r>
                        <a:rPr kumimoji="0" lang="en-US" sz="1800" kern="1200" dirty="0" smtClean="0">
                          <a:latin typeface="Times New Roman" pitchFamily="18" charset="0"/>
                          <a:cs typeface="Times New Roman" pitchFamily="18" charset="0"/>
                        </a:rPr>
                        <a:t> </a:t>
                      </a:r>
                    </a:p>
                    <a:p>
                      <a:r>
                        <a:rPr kumimoji="0" lang="en-US" sz="1800" kern="1200" dirty="0" smtClean="0">
                          <a:latin typeface="Times New Roman" pitchFamily="18" charset="0"/>
                          <a:cs typeface="Times New Roman" pitchFamily="18" charset="0"/>
                        </a:rPr>
                        <a:t> *  S1 - Push-to-on switch</a:t>
                      </a:r>
                    </a:p>
                    <a:p>
                      <a:r>
                        <a:rPr kumimoji="0" lang="en-US" sz="1800" kern="1200" dirty="0" smtClean="0">
                          <a:latin typeface="Times New Roman" pitchFamily="18" charset="0"/>
                          <a:cs typeface="Times New Roman" pitchFamily="18" charset="0"/>
                        </a:rPr>
                        <a:t>    </a:t>
                      </a:r>
                    </a:p>
                    <a:p>
                      <a:r>
                        <a:rPr kumimoji="0" lang="en-US" sz="1800" kern="1200" dirty="0" smtClean="0">
                          <a:latin typeface="Times New Roman" pitchFamily="18" charset="0"/>
                          <a:cs typeface="Times New Roman" pitchFamily="18" charset="0"/>
                        </a:rPr>
                        <a:t> *  M1, M2 </a:t>
                      </a:r>
                      <a:r>
                        <a:rPr kumimoji="0" lang="en-US" sz="1800" kern="1200" dirty="0" smtClean="0">
                          <a:latin typeface="Times New Roman" pitchFamily="18" charset="0"/>
                          <a:cs typeface="Times New Roman" pitchFamily="18" charset="0"/>
                        </a:rPr>
                        <a:t>– 12V, 100-rpm </a:t>
                      </a:r>
                      <a:r>
                        <a:rPr kumimoji="0" lang="en-US" sz="1800" kern="1200" dirty="0" smtClean="0">
                          <a:latin typeface="Times New Roman" pitchFamily="18" charset="0"/>
                          <a:cs typeface="Times New Roman" pitchFamily="18" charset="0"/>
                        </a:rPr>
                        <a:t>geared</a:t>
                      </a:r>
                    </a:p>
                    <a:p>
                      <a:r>
                        <a:rPr kumimoji="0" lang="en-US" sz="1800" kern="1200" dirty="0" smtClean="0">
                          <a:latin typeface="Times New Roman" pitchFamily="18" charset="0"/>
                          <a:cs typeface="Times New Roman" pitchFamily="18" charset="0"/>
                        </a:rPr>
                        <a:t>    </a:t>
                      </a:r>
                      <a:r>
                        <a:rPr kumimoji="0" lang="en-US" sz="1800" kern="1200" baseline="0" dirty="0" smtClean="0">
                          <a:latin typeface="Times New Roman" pitchFamily="18" charset="0"/>
                          <a:cs typeface="Times New Roman" pitchFamily="18" charset="0"/>
                        </a:rPr>
                        <a:t>                  </a:t>
                      </a:r>
                      <a:r>
                        <a:rPr kumimoji="0" lang="en-US" sz="1800" kern="1200" dirty="0" smtClean="0">
                          <a:latin typeface="Times New Roman" pitchFamily="18" charset="0"/>
                          <a:cs typeface="Times New Roman" pitchFamily="18" charset="0"/>
                        </a:rPr>
                        <a:t>DC motor</a:t>
                      </a:r>
                    </a:p>
                    <a:p>
                      <a:r>
                        <a:rPr kumimoji="0" lang="en-US" sz="1800" kern="1200" dirty="0" smtClean="0">
                          <a:latin typeface="Times New Roman" pitchFamily="18" charset="0"/>
                          <a:cs typeface="Times New Roman" pitchFamily="18" charset="0"/>
                        </a:rPr>
                        <a:t>    </a:t>
                      </a:r>
                    </a:p>
                    <a:p>
                      <a:r>
                        <a:rPr kumimoji="0" lang="en-US" sz="1800" kern="1200" dirty="0" smtClean="0">
                          <a:latin typeface="Times New Roman" pitchFamily="18" charset="0"/>
                          <a:cs typeface="Times New Roman" pitchFamily="18" charset="0"/>
                        </a:rPr>
                        <a:t> *  </a:t>
                      </a:r>
                      <a:r>
                        <a:rPr kumimoji="0" lang="en-US" sz="1800" kern="1200" dirty="0" err="1" smtClean="0">
                          <a:latin typeface="Times New Roman" pitchFamily="18" charset="0"/>
                          <a:cs typeface="Times New Roman" pitchFamily="18" charset="0"/>
                        </a:rPr>
                        <a:t>Battary</a:t>
                      </a:r>
                      <a:r>
                        <a:rPr kumimoji="0" lang="en-US" sz="1800" kern="1200" dirty="0" smtClean="0">
                          <a:latin typeface="Times New Roman" pitchFamily="18" charset="0"/>
                          <a:cs typeface="Times New Roman" pitchFamily="18" charset="0"/>
                        </a:rPr>
                        <a:t> </a:t>
                      </a:r>
                      <a:r>
                        <a:rPr kumimoji="0" lang="en-US" sz="1800" kern="1200" dirty="0" smtClean="0">
                          <a:latin typeface="Times New Roman" pitchFamily="18" charset="0"/>
                          <a:cs typeface="Times New Roman" pitchFamily="18" charset="0"/>
                        </a:rPr>
                        <a:t>- </a:t>
                      </a:r>
                      <a:r>
                        <a:rPr kumimoji="0" lang="en-US" sz="1800" kern="1200" dirty="0" smtClean="0">
                          <a:latin typeface="Times New Roman" pitchFamily="18" charset="0"/>
                          <a:cs typeface="Times New Roman" pitchFamily="18" charset="0"/>
                        </a:rPr>
                        <a:t>12V</a:t>
                      </a:r>
                      <a:endParaRPr kumimoji="0" lang="en-US" sz="1800" kern="1200" dirty="0" smtClean="0">
                        <a:latin typeface="Times New Roman" pitchFamily="18" charset="0"/>
                        <a:cs typeface="Times New Roman" pitchFamily="18" charset="0"/>
                      </a:endParaRPr>
                    </a:p>
                    <a:p>
                      <a:endParaRPr lang="en-US" dirty="0"/>
                    </a:p>
                  </a:txBody>
                  <a:tcPr/>
                </a:tc>
              </a:tr>
              <a:tr h="350520">
                <a:tc>
                  <a:txBody>
                    <a:bodyPr/>
                    <a:lstStyle/>
                    <a:p>
                      <a:endParaRPr kumimoji="0" lang="en-US" sz="1800" b="1" kern="1200" dirty="0" smtClean="0">
                        <a:solidFill>
                          <a:schemeClr val="lt1"/>
                        </a:solidFill>
                        <a:latin typeface="+mn-lt"/>
                        <a:ea typeface="+mn-ea"/>
                        <a:cs typeface="+mn-cs"/>
                      </a:endParaRPr>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chnic">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aBHi 1">
      <a:majorFont>
        <a:latin typeface="Chiller"/>
        <a:ea typeface=""/>
        <a:cs typeface=""/>
      </a:majorFont>
      <a:minorFont>
        <a:latin typeface="Georgia"/>
        <a:ea typeface=""/>
        <a:cs typeface=""/>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348</TotalTime>
  <Words>873</Words>
  <Application>Microsoft Office PowerPoint</Application>
  <PresentationFormat>On-screen Show (4:3)</PresentationFormat>
  <Paragraphs>117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Technic</vt:lpstr>
      <vt:lpstr>Devising a Solar Powered Standalone Vehicle using GSM Communication Network   </vt:lpstr>
      <vt:lpstr>CONTENTS</vt:lpstr>
      <vt:lpstr>PROJECT IDEA</vt:lpstr>
      <vt:lpstr>INTRODUCTION </vt:lpstr>
      <vt:lpstr>BLOCK DIAGRAM </vt:lpstr>
      <vt:lpstr>WORKING </vt:lpstr>
      <vt:lpstr>WORKING</vt:lpstr>
      <vt:lpstr>CIRCUIT DIAGRAM</vt:lpstr>
      <vt:lpstr>COMPONENT USED </vt:lpstr>
      <vt:lpstr>DTMF SIGNALS AND DTMF DECODING CIRCUIT</vt:lpstr>
      <vt:lpstr>Slide 11</vt:lpstr>
      <vt:lpstr>Slide 12</vt:lpstr>
      <vt:lpstr>Micro Controller</vt:lpstr>
      <vt:lpstr>DC MOTOR CONTROLLER L293D</vt:lpstr>
      <vt:lpstr>H-Bridge IC</vt:lpstr>
      <vt:lpstr>Solar Panel</vt:lpstr>
      <vt:lpstr>SOFTWARE USED</vt:lpstr>
      <vt:lpstr>ADVANTAGES </vt:lpstr>
      <vt:lpstr>DISADVANTAGES </vt:lpstr>
      <vt:lpstr>APPLICATIONS  </vt:lpstr>
      <vt:lpstr>APPLICATIONS </vt:lpstr>
      <vt:lpstr>Conclusion</vt:lpstr>
      <vt:lpstr>    Thank You                                                                         </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dc:creator>
  <cp:lastModifiedBy>Uday</cp:lastModifiedBy>
  <cp:revision>29</cp:revision>
  <dcterms:created xsi:type="dcterms:W3CDTF">2013-03-29T14:22:46Z</dcterms:created>
  <dcterms:modified xsi:type="dcterms:W3CDTF">2015-01-06T17:33:09Z</dcterms:modified>
</cp:coreProperties>
</file>