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7" r:id="rId4"/>
    <p:sldId id="268" r:id="rId5"/>
    <p:sldId id="256" r:id="rId6"/>
    <p:sldId id="274" r:id="rId7"/>
    <p:sldId id="275" r:id="rId8"/>
    <p:sldId id="270" r:id="rId9"/>
    <p:sldId id="276" r:id="rId10"/>
    <p:sldId id="277" r:id="rId11"/>
    <p:sldId id="259" r:id="rId12"/>
    <p:sldId id="278" r:id="rId13"/>
    <p:sldId id="263" r:id="rId14"/>
    <p:sldId id="272" r:id="rId15"/>
    <p:sldId id="271" r:id="rId16"/>
  </p:sldIdLst>
  <p:sldSz cx="9144000" cy="5143500" type="screen16x9"/>
  <p:notesSz cx="6858000" cy="9144000"/>
  <p:embeddedFontLst>
    <p:embeddedFont>
      <p:font typeface="Trebuchet MS" panose="020B0603020202020204" pitchFamily="34" charset="0"/>
      <p:regular r:id="rId18"/>
      <p:bold r:id="rId19"/>
      <p:italic r:id="rId20"/>
      <p:boldItalic r:id="rId21"/>
    </p:embeddedFont>
    <p:embeddedFont>
      <p:font typeface="Noto Sans Symbols" pitchFamily="2" charset="0"/>
      <p:regular r:id="rId22"/>
      <p:bold r:id="rId23"/>
    </p:embeddedFont>
    <p:embeddedFont>
      <p:font typeface="Calibri" panose="020F0502020204030204" pitchFamily="34" charset="0"/>
      <p:regular r:id="rId24"/>
      <p:bold r:id="rId25"/>
      <p:italic r:id="rId26"/>
      <p:boldItalic r:id="rId27"/>
    </p:embeddedFont>
    <p:embeddedFont>
      <p:font typeface="Bookman Old Style" panose="020506040505050202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3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dashboardinsight.com/articles/digitaldashboards/fundamentals/what-is-a-dashboard.aspx"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owasp.org/index.php/Top_10_2013-Top_1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765697"/>
            <a:ext cx="8229600" cy="857400"/>
          </a:xfrm>
        </p:spPr>
        <p:txBody>
          <a:bodyPr/>
          <a:lstStyle/>
          <a:p>
            <a:r>
              <a:rPr lang="en-US" sz="3600" dirty="0" smtClean="0">
                <a:latin typeface="Bookman Old Style" panose="02050604050505020204" pitchFamily="18" charset="0"/>
              </a:rPr>
              <a:t>Admin Dashboard Analysis</a:t>
            </a:r>
            <a:endParaRPr lang="en-US" sz="3600" dirty="0">
              <a:latin typeface="Bookman Old Style" panose="02050604050505020204" pitchFamily="18" charset="0"/>
            </a:endParaRPr>
          </a:p>
        </p:txBody>
      </p:sp>
      <p:sp>
        <p:nvSpPr>
          <p:cNvPr id="3" name="TextBox 2"/>
          <p:cNvSpPr txBox="1"/>
          <p:nvPr/>
        </p:nvSpPr>
        <p:spPr>
          <a:xfrm>
            <a:off x="265434" y="2770310"/>
            <a:ext cx="3815135" cy="954107"/>
          </a:xfrm>
          <a:prstGeom prst="rect">
            <a:avLst/>
          </a:prstGeom>
          <a:noFill/>
        </p:spPr>
        <p:txBody>
          <a:bodyPr wrap="square" rtlCol="0">
            <a:spAutoFit/>
          </a:bodyPr>
          <a:lstStyle/>
          <a:p>
            <a:pPr algn="just"/>
            <a:r>
              <a:rPr lang="en-US" dirty="0">
                <a:latin typeface="Bookman Old Style" panose="02050604050505020204" pitchFamily="18" charset="0"/>
              </a:rPr>
              <a:t>Team Details:</a:t>
            </a:r>
          </a:p>
          <a:p>
            <a:pPr marL="342900" indent="-342900" algn="just">
              <a:buFont typeface="+mj-lt"/>
              <a:buAutoNum type="arabicPeriod"/>
            </a:pPr>
            <a:r>
              <a:rPr lang="en-US" dirty="0" err="1" smtClean="0">
                <a:latin typeface="Bookman Old Style" panose="02050604050505020204" pitchFamily="18" charset="0"/>
              </a:rPr>
              <a:t>D.Reshwanth</a:t>
            </a:r>
            <a:r>
              <a:rPr lang="en-US" dirty="0" smtClean="0">
                <a:latin typeface="Bookman Old Style" panose="02050604050505020204" pitchFamily="18" charset="0"/>
              </a:rPr>
              <a:t>       (20EG105516)</a:t>
            </a:r>
            <a:endParaRPr lang="en-US" dirty="0">
              <a:latin typeface="Bookman Old Style" panose="02050604050505020204" pitchFamily="18" charset="0"/>
            </a:endParaRPr>
          </a:p>
          <a:p>
            <a:pPr marL="342900" indent="-342900" algn="just">
              <a:buFont typeface="+mj-lt"/>
              <a:buAutoNum type="arabicPeriod"/>
            </a:pPr>
            <a:r>
              <a:rPr lang="en-US" dirty="0" err="1" smtClean="0">
                <a:latin typeface="Bookman Old Style" panose="02050604050505020204" pitchFamily="18" charset="0"/>
              </a:rPr>
              <a:t>S.Santosh</a:t>
            </a:r>
            <a:r>
              <a:rPr lang="en-US" dirty="0" smtClean="0">
                <a:latin typeface="Bookman Old Style" panose="02050604050505020204" pitchFamily="18" charset="0"/>
              </a:rPr>
              <a:t>            (20EG105560)</a:t>
            </a:r>
            <a:endParaRPr lang="en-US" dirty="0">
              <a:latin typeface="Bookman Old Style" panose="02050604050505020204" pitchFamily="18" charset="0"/>
            </a:endParaRPr>
          </a:p>
          <a:p>
            <a:pPr marL="342900" indent="-342900" algn="just">
              <a:buFont typeface="+mj-lt"/>
              <a:buAutoNum type="arabicPeriod"/>
            </a:pPr>
            <a:r>
              <a:rPr lang="en-US" dirty="0" err="1" smtClean="0">
                <a:latin typeface="Bookman Old Style" panose="02050604050505020204" pitchFamily="18" charset="0"/>
              </a:rPr>
              <a:t>M.Uday</a:t>
            </a:r>
            <a:r>
              <a:rPr lang="en-US" dirty="0" smtClean="0">
                <a:latin typeface="Bookman Old Style" panose="02050604050505020204" pitchFamily="18" charset="0"/>
              </a:rPr>
              <a:t> Kiran      (20EG105733)</a:t>
            </a:r>
            <a:endParaRPr lang="en-US" dirty="0">
              <a:latin typeface="Bookman Old Style" panose="02050604050505020204" pitchFamily="18" charset="0"/>
            </a:endParaRPr>
          </a:p>
        </p:txBody>
      </p:sp>
      <p:sp>
        <p:nvSpPr>
          <p:cNvPr id="8" name="TextBox 7"/>
          <p:cNvSpPr txBox="1"/>
          <p:nvPr/>
        </p:nvSpPr>
        <p:spPr>
          <a:xfrm>
            <a:off x="6349104" y="3036527"/>
            <a:ext cx="2794896" cy="523220"/>
          </a:xfrm>
          <a:prstGeom prst="rect">
            <a:avLst/>
          </a:prstGeom>
          <a:noFill/>
        </p:spPr>
        <p:txBody>
          <a:bodyPr wrap="square" rtlCol="0">
            <a:spAutoFit/>
          </a:bodyPr>
          <a:lstStyle/>
          <a:p>
            <a:pPr algn="just"/>
            <a:r>
              <a:rPr lang="en-US" dirty="0" smtClean="0">
                <a:latin typeface="Bookman Old Style" panose="02050604050505020204" pitchFamily="18" charset="0"/>
              </a:rPr>
              <a:t>S.Bhagya Rekha</a:t>
            </a:r>
            <a:endParaRPr lang="en-US" dirty="0">
              <a:latin typeface="Bookman Old Style" panose="02050604050505020204" pitchFamily="18" charset="0"/>
            </a:endParaRPr>
          </a:p>
          <a:p>
            <a:pPr algn="just"/>
            <a:r>
              <a:rPr lang="en-US" dirty="0">
                <a:latin typeface="Bookman Old Style" panose="02050604050505020204" pitchFamily="18" charset="0"/>
              </a:rPr>
              <a:t>Assistant Professor, CSE</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a:xfrm>
            <a:off x="3156614" y="4720800"/>
            <a:ext cx="3461274"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2" name="Title 1"/>
          <p:cNvSpPr>
            <a:spLocks noGrp="1"/>
          </p:cNvSpPr>
          <p:nvPr>
            <p:ph type="title"/>
          </p:nvPr>
        </p:nvSpPr>
        <p:spPr>
          <a:xfrm>
            <a:off x="0" y="666747"/>
            <a:ext cx="9144000"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732752" y="1679608"/>
            <a:ext cx="6656337" cy="2169825"/>
          </a:xfrm>
          <a:prstGeom prst="rect">
            <a:avLst/>
          </a:prstGeom>
          <a:noFill/>
        </p:spPr>
        <p:txBody>
          <a:bodyPr wrap="square" rtlCol="0">
            <a:spAutoFit/>
          </a:bodyPr>
          <a:lstStyle/>
          <a:p>
            <a:r>
              <a:rPr lang="en-US" sz="1500" b="1" dirty="0">
                <a:solidFill>
                  <a:schemeClr val="tx1"/>
                </a:solidFill>
                <a:latin typeface="Bookman Old Style" panose="02050604050505020204" pitchFamily="18" charset="0"/>
              </a:rPr>
              <a:t>Programming Language: 	</a:t>
            </a:r>
            <a:r>
              <a:rPr lang="en-US" sz="1500" dirty="0">
                <a:solidFill>
                  <a:schemeClr val="tx1"/>
                </a:solidFill>
                <a:latin typeface="Bookman Old Style" panose="02050604050505020204" pitchFamily="18" charset="0"/>
              </a:rPr>
              <a:t>Html, CSS, Javascript (MERN)</a:t>
            </a:r>
          </a:p>
          <a:p>
            <a:r>
              <a:rPr lang="en-US" sz="1500" b="1" dirty="0">
                <a:solidFill>
                  <a:schemeClr val="tx1"/>
                </a:solidFill>
                <a:latin typeface="Bookman Old Style" panose="02050604050505020204" pitchFamily="18" charset="0"/>
              </a:rPr>
              <a:t>Working Environment: 	</a:t>
            </a:r>
            <a:r>
              <a:rPr lang="en-US" sz="1500" dirty="0">
                <a:solidFill>
                  <a:schemeClr val="tx1"/>
                </a:solidFill>
                <a:latin typeface="Bookman Old Style" panose="02050604050505020204" pitchFamily="18" charset="0"/>
              </a:rPr>
              <a:t>VSCODE</a:t>
            </a:r>
          </a:p>
          <a:p>
            <a:r>
              <a:rPr lang="en-US" sz="1500" b="1" dirty="0">
                <a:solidFill>
                  <a:schemeClr val="tx1"/>
                </a:solidFill>
                <a:latin typeface="Bookman Old Style" panose="02050604050505020204" pitchFamily="18" charset="0"/>
              </a:rPr>
              <a:t>Node Version:		</a:t>
            </a:r>
            <a:r>
              <a:rPr lang="en-US" sz="1500" dirty="0">
                <a:solidFill>
                  <a:schemeClr val="tx1"/>
                </a:solidFill>
                <a:latin typeface="Bookman Old Style" panose="02050604050505020204" pitchFamily="18" charset="0"/>
              </a:rPr>
              <a:t>21.6.1</a:t>
            </a:r>
          </a:p>
          <a:p>
            <a:r>
              <a:rPr lang="en-US" sz="1500" b="1" dirty="0">
                <a:solidFill>
                  <a:schemeClr val="tx1"/>
                </a:solidFill>
                <a:latin typeface="Bookman Old Style" panose="02050604050505020204" pitchFamily="18" charset="0"/>
              </a:rPr>
              <a:t>MongoDB Version:		</a:t>
            </a:r>
            <a:r>
              <a:rPr lang="en-IN" sz="1500" b="0" i="0" dirty="0">
                <a:solidFill>
                  <a:schemeClr val="tx1"/>
                </a:solidFill>
                <a:effectLst/>
                <a:latin typeface="Bookman Old Style" panose="02050604050505020204" pitchFamily="18" charset="0"/>
              </a:rPr>
              <a:t>MongoDB 7.0</a:t>
            </a:r>
          </a:p>
          <a:p>
            <a:r>
              <a:rPr lang="en-IN" sz="1500" b="1" dirty="0">
                <a:solidFill>
                  <a:schemeClr val="tx1"/>
                </a:solidFill>
                <a:latin typeface="Bookman Old Style" panose="02050604050505020204" pitchFamily="18" charset="0"/>
              </a:rPr>
              <a:t>ReactJS Version:</a:t>
            </a:r>
            <a:r>
              <a:rPr lang="en-IN" sz="1500" dirty="0">
                <a:solidFill>
                  <a:schemeClr val="tx1"/>
                </a:solidFill>
                <a:latin typeface="Bookman Old Style" panose="02050604050505020204" pitchFamily="18" charset="0"/>
              </a:rPr>
              <a:t>		18.1.0</a:t>
            </a:r>
          </a:p>
          <a:p>
            <a:r>
              <a:rPr lang="en-IN" sz="1500" b="1" dirty="0">
                <a:solidFill>
                  <a:schemeClr val="tx1"/>
                </a:solidFill>
                <a:latin typeface="Bookman Old Style" panose="02050604050505020204" pitchFamily="18" charset="0"/>
              </a:rPr>
              <a:t>Express Version</a:t>
            </a:r>
            <a:r>
              <a:rPr lang="en-IN" sz="1500" dirty="0">
                <a:solidFill>
                  <a:schemeClr val="tx1"/>
                </a:solidFill>
                <a:latin typeface="Bookman Old Style" panose="02050604050505020204" pitchFamily="18" charset="0"/>
              </a:rPr>
              <a:t>		4.18.2</a:t>
            </a:r>
          </a:p>
          <a:p>
            <a:r>
              <a:rPr lang="en-IN" sz="1500" b="1" i="0" dirty="0">
                <a:solidFill>
                  <a:schemeClr val="tx1"/>
                </a:solidFill>
                <a:effectLst/>
                <a:latin typeface="Bookman Old Style" panose="02050604050505020204" pitchFamily="18" charset="0"/>
              </a:rPr>
              <a:t>Packages:	</a:t>
            </a:r>
            <a:r>
              <a:rPr lang="en-IN" sz="1500" b="0" i="0" dirty="0">
                <a:solidFill>
                  <a:schemeClr val="tx1"/>
                </a:solidFill>
                <a:effectLst/>
                <a:latin typeface="Bookman Old Style" panose="02050604050505020204" pitchFamily="18" charset="0"/>
              </a:rPr>
              <a:t>	</a:t>
            </a:r>
            <a:r>
              <a:rPr lang="en-IN" sz="1500" b="0" i="0" dirty="0" err="1">
                <a:solidFill>
                  <a:schemeClr val="tx1"/>
                </a:solidFill>
                <a:effectLst/>
                <a:latin typeface="Bookman Old Style" panose="02050604050505020204" pitchFamily="18" charset="0"/>
              </a:rPr>
              <a:t>npm</a:t>
            </a:r>
            <a:r>
              <a:rPr lang="en-IN" sz="1500" b="0" i="0" dirty="0">
                <a:solidFill>
                  <a:schemeClr val="tx1"/>
                </a:solidFill>
                <a:effectLst/>
                <a:latin typeface="Bookman Old Style" panose="02050604050505020204" pitchFamily="18" charset="0"/>
              </a:rPr>
              <a:t>, yarn</a:t>
            </a:r>
          </a:p>
          <a:p>
            <a:r>
              <a:rPr lang="en-IN" sz="1500" b="1" dirty="0">
                <a:solidFill>
                  <a:schemeClr val="tx1"/>
                </a:solidFill>
                <a:latin typeface="Bookman Old Style" panose="02050604050505020204" pitchFamily="18" charset="0"/>
              </a:rPr>
              <a:t>Libraries	</a:t>
            </a:r>
            <a:r>
              <a:rPr lang="en-IN" sz="1500" dirty="0">
                <a:solidFill>
                  <a:schemeClr val="tx1"/>
                </a:solidFill>
                <a:latin typeface="Bookman Old Style" panose="02050604050505020204" pitchFamily="18" charset="0"/>
              </a:rPr>
              <a:t>		React, JQuery</a:t>
            </a:r>
            <a:endParaRPr lang="en-IN" sz="1500" b="0" i="0" dirty="0">
              <a:solidFill>
                <a:schemeClr val="tx1"/>
              </a:solidFill>
              <a:effectLst/>
              <a:latin typeface="Bookman Old Style" panose="02050604050505020204" pitchFamily="18" charset="0"/>
            </a:endParaRPr>
          </a:p>
          <a:p>
            <a:endParaRPr lang="en-IN" sz="1500" b="0" i="0" dirty="0">
              <a:solidFill>
                <a:schemeClr val="tx1"/>
              </a:solidFill>
              <a:effectLst/>
              <a:latin typeface="Bookman Old Style" panose="02050604050505020204" pitchFamily="18" charset="0"/>
            </a:endParaRP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1/29/2024</a:t>
            </a:fld>
            <a:endParaRPr lang="en-US" dirty="0"/>
          </a:p>
        </p:txBody>
      </p:sp>
    </p:spTree>
    <p:extLst>
      <p:ext uri="{BB962C8B-B14F-4D97-AF65-F5344CB8AC3E}">
        <p14:creationId xmlns:p14="http://schemas.microsoft.com/office/powerpoint/2010/main" val="2122184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3212" y="102336"/>
            <a:ext cx="5784278" cy="552893"/>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a:xfrm>
            <a:off x="3124199" y="4688323"/>
            <a:ext cx="3348963" cy="273900"/>
          </a:xfrm>
        </p:spPr>
        <p:txBody>
          <a:bodyPr/>
          <a:lstStyle/>
          <a:p>
            <a:r>
              <a:rPr lang="en-US" dirty="0"/>
              <a:t>Department of Computer Science </a:t>
            </a:r>
            <a:r>
              <a:rPr lang="en-US" dirty="0" smtClean="0"/>
              <a:t>and </a:t>
            </a:r>
            <a:r>
              <a:rPr lang="en-US" dirty="0" smtClean="0"/>
              <a:t>Engineering</a:t>
            </a:r>
            <a:endParaRPr lang="en-US" dirty="0"/>
          </a:p>
        </p:txBody>
      </p:sp>
      <p:pic>
        <p:nvPicPr>
          <p:cNvPr id="5" name="Picture 4"/>
          <p:cNvPicPr>
            <a:picLocks noChangeAspect="1"/>
          </p:cNvPicPr>
          <p:nvPr/>
        </p:nvPicPr>
        <p:blipFill>
          <a:blip r:embed="rId3"/>
          <a:stretch>
            <a:fillRect/>
          </a:stretch>
        </p:blipFill>
        <p:spPr>
          <a:xfrm>
            <a:off x="362188" y="1481385"/>
            <a:ext cx="4023049" cy="1997268"/>
          </a:xfrm>
          <a:prstGeom prst="rect">
            <a:avLst/>
          </a:prstGeom>
        </p:spPr>
      </p:pic>
      <p:pic>
        <p:nvPicPr>
          <p:cNvPr id="9" name="Picture 8"/>
          <p:cNvPicPr>
            <a:picLocks noChangeAspect="1"/>
          </p:cNvPicPr>
          <p:nvPr/>
        </p:nvPicPr>
        <p:blipFill>
          <a:blip r:embed="rId4"/>
          <a:stretch>
            <a:fillRect/>
          </a:stretch>
        </p:blipFill>
        <p:spPr>
          <a:xfrm>
            <a:off x="4538470" y="1481386"/>
            <a:ext cx="4148330" cy="1997268"/>
          </a:xfrm>
          <a:prstGeom prst="rect">
            <a:avLst/>
          </a:prstGeom>
        </p:spPr>
      </p:pic>
    </p:spTree>
    <p:extLst>
      <p:ext uri="{BB962C8B-B14F-4D97-AF65-F5344CB8AC3E}">
        <p14:creationId xmlns:p14="http://schemas.microsoft.com/office/powerpoint/2010/main" val="429344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57200"/>
            <a:ext cx="9143999"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nvGraphicFramePr>
        <p:xfrm>
          <a:off x="1146168" y="1365741"/>
          <a:ext cx="6602859" cy="185420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xmlns="" val="20000"/>
                    </a:ext>
                  </a:extLst>
                </a:gridCol>
                <a:gridCol w="4099389">
                  <a:extLst>
                    <a:ext uri="{9D8B030D-6E8A-4147-A177-3AD203B41FA5}">
                      <a16:colId xmlns:a16="http://schemas.microsoft.com/office/drawing/2014/main" xmlns="" val="20001"/>
                    </a:ext>
                  </a:extLst>
                </a:gridCol>
                <a:gridCol w="1900720">
                  <a:extLst>
                    <a:ext uri="{9D8B030D-6E8A-4147-A177-3AD203B41FA5}">
                      <a16:colId xmlns:a16="http://schemas.microsoft.com/office/drawing/2014/main" xmlns="" val="20002"/>
                    </a:ext>
                  </a:extLst>
                </a:gridCol>
              </a:tblGrid>
              <a:tr h="370840">
                <a:tc>
                  <a:txBody>
                    <a:bodyPr/>
                    <a:lstStyle/>
                    <a:p>
                      <a:r>
                        <a:rPr lang="en-US" b="1" dirty="0"/>
                        <a:t>S.No</a:t>
                      </a:r>
                    </a:p>
                  </a:txBody>
                  <a:tcPr/>
                </a:tc>
                <a:tc>
                  <a:txBody>
                    <a:bodyPr/>
                    <a:lstStyle/>
                    <a:p>
                      <a:r>
                        <a:rPr lang="en-US" b="1" dirty="0"/>
                        <a:t>Functionality</a:t>
                      </a:r>
                    </a:p>
                  </a:txBody>
                  <a:tcPr/>
                </a:tc>
                <a:tc>
                  <a:txBody>
                    <a:bodyPr/>
                    <a:lstStyle/>
                    <a:p>
                      <a:r>
                        <a:rPr lang="en-US" b="1" dirty="0"/>
                        <a:t>Status</a:t>
                      </a:r>
                    </a:p>
                  </a:txBody>
                  <a:tcPr/>
                </a:tc>
                <a:extLst>
                  <a:ext uri="{0D108BD9-81ED-4DB2-BD59-A6C34878D82A}">
                    <a16:rowId xmlns:a16="http://schemas.microsoft.com/office/drawing/2014/main" xmlns="" val="10000"/>
                  </a:ext>
                </a:extLst>
              </a:tr>
              <a:tr h="370840">
                <a:tc>
                  <a:txBody>
                    <a:bodyPr/>
                    <a:lstStyle/>
                    <a:p>
                      <a:pPr algn="r"/>
                      <a:r>
                        <a:rPr lang="en-US" dirty="0"/>
                        <a:t>1</a:t>
                      </a:r>
                    </a:p>
                  </a:txBody>
                  <a:tcPr/>
                </a:tc>
                <a:tc>
                  <a:txBody>
                    <a:bodyPr/>
                    <a:lstStyle/>
                    <a:p>
                      <a:r>
                        <a:rPr lang="en-US" dirty="0"/>
                        <a:t>Abstract</a:t>
                      </a:r>
                    </a:p>
                  </a:txBody>
                  <a:tcPr/>
                </a:tc>
                <a:tc>
                  <a:txBody>
                    <a:bodyPr/>
                    <a:lstStyle/>
                    <a:p>
                      <a:r>
                        <a:rPr lang="en-US" dirty="0"/>
                        <a:t>Completed</a:t>
                      </a:r>
                    </a:p>
                  </a:txBody>
                  <a:tcPr/>
                </a:tc>
                <a:extLst>
                  <a:ext uri="{0D108BD9-81ED-4DB2-BD59-A6C34878D82A}">
                    <a16:rowId xmlns:a16="http://schemas.microsoft.com/office/drawing/2014/main" xmlns="" val="10001"/>
                  </a:ext>
                </a:extLst>
              </a:tr>
              <a:tr h="370840">
                <a:tc>
                  <a:txBody>
                    <a:bodyPr/>
                    <a:lstStyle/>
                    <a:p>
                      <a:pPr algn="r"/>
                      <a:r>
                        <a:rPr lang="en-US" dirty="0"/>
                        <a:t>2</a:t>
                      </a:r>
                    </a:p>
                  </a:txBody>
                  <a:tcPr/>
                </a:tc>
                <a:tc>
                  <a:txBody>
                    <a:bodyPr/>
                    <a:lstStyle/>
                    <a:p>
                      <a:r>
                        <a:rPr lang="en-US" dirty="0"/>
                        <a:t>Requirements</a:t>
                      </a:r>
                    </a:p>
                  </a:txBody>
                  <a:tcPr/>
                </a:tc>
                <a:tc>
                  <a:txBody>
                    <a:bodyPr/>
                    <a:lstStyle/>
                    <a:p>
                      <a:r>
                        <a:rPr lang="en-US" dirty="0"/>
                        <a:t>Completed</a:t>
                      </a:r>
                    </a:p>
                  </a:txBody>
                  <a:tcPr/>
                </a:tc>
                <a:extLst>
                  <a:ext uri="{0D108BD9-81ED-4DB2-BD59-A6C34878D82A}">
                    <a16:rowId xmlns:a16="http://schemas.microsoft.com/office/drawing/2014/main" xmlns="" val="10002"/>
                  </a:ext>
                </a:extLst>
              </a:tr>
              <a:tr h="370840">
                <a:tc>
                  <a:txBody>
                    <a:bodyPr/>
                    <a:lstStyle/>
                    <a:p>
                      <a:pPr algn="r"/>
                      <a:r>
                        <a:rPr lang="en-US" dirty="0"/>
                        <a:t>3</a:t>
                      </a:r>
                    </a:p>
                  </a:txBody>
                  <a:tcPr/>
                </a:tc>
                <a:tc>
                  <a:txBody>
                    <a:bodyPr/>
                    <a:lstStyle/>
                    <a:p>
                      <a:r>
                        <a:rPr lang="en-US" dirty="0"/>
                        <a:t>Paper Writing</a:t>
                      </a:r>
                      <a:r>
                        <a:rPr lang="en-US" baseline="0" dirty="0"/>
                        <a:t> and Journal Submission</a:t>
                      </a:r>
                      <a:endParaRPr lang="en-US" dirty="0"/>
                    </a:p>
                  </a:txBody>
                  <a:tcPr/>
                </a:tc>
                <a:tc>
                  <a:txBody>
                    <a:bodyPr/>
                    <a:lstStyle/>
                    <a:p>
                      <a:r>
                        <a:rPr lang="en-US" dirty="0"/>
                        <a:t>Not yet started</a:t>
                      </a:r>
                    </a:p>
                  </a:txBody>
                  <a:tcPr/>
                </a:tc>
                <a:extLst>
                  <a:ext uri="{0D108BD9-81ED-4DB2-BD59-A6C34878D82A}">
                    <a16:rowId xmlns:a16="http://schemas.microsoft.com/office/drawing/2014/main" xmlns="" val="10003"/>
                  </a:ext>
                </a:extLst>
              </a:tr>
              <a:tr h="370840">
                <a:tc>
                  <a:txBody>
                    <a:bodyPr/>
                    <a:lstStyle/>
                    <a:p>
                      <a:pPr algn="r"/>
                      <a:r>
                        <a:rPr lang="en-US" dirty="0"/>
                        <a:t>4</a:t>
                      </a:r>
                    </a:p>
                  </a:txBody>
                  <a:tcPr/>
                </a:tc>
                <a:tc>
                  <a:txBody>
                    <a:bodyPr/>
                    <a:lstStyle/>
                    <a:p>
                      <a:r>
                        <a:rPr lang="en-US" dirty="0"/>
                        <a:t>Implementation</a:t>
                      </a:r>
                    </a:p>
                  </a:txBody>
                  <a:tcPr/>
                </a:tc>
                <a:tc>
                  <a:txBody>
                    <a:bodyPr/>
                    <a:lstStyle/>
                    <a:p>
                      <a:r>
                        <a:rPr lang="en-US" dirty="0"/>
                        <a:t>In</a:t>
                      </a:r>
                      <a:r>
                        <a:rPr lang="en-US" baseline="0" dirty="0"/>
                        <a:t> </a:t>
                      </a:r>
                      <a:r>
                        <a:rPr lang="en-US" dirty="0"/>
                        <a:t>Progress</a:t>
                      </a:r>
                    </a:p>
                  </a:txBody>
                  <a:tcPr/>
                </a:tc>
                <a:extLst>
                  <a:ext uri="{0D108BD9-81ED-4DB2-BD59-A6C34878D82A}">
                    <a16:rowId xmlns:a16="http://schemas.microsoft.com/office/drawing/2014/main" xmlns="" val="10004"/>
                  </a:ext>
                </a:extLst>
              </a:tr>
            </a:tbl>
          </a:graphicData>
        </a:graphic>
      </p:graphicFrame>
      <p:sp>
        <p:nvSpPr>
          <p:cNvPr id="8" name="Footer Placeholder 4"/>
          <p:cNvSpPr>
            <a:spLocks noGrp="1"/>
          </p:cNvSpPr>
          <p:nvPr>
            <p:ph type="ftr" idx="11"/>
          </p:nvPr>
        </p:nvSpPr>
        <p:spPr>
          <a:xfrm>
            <a:off x="2938236"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8398" y="4662231"/>
            <a:ext cx="2133600" cy="273900"/>
          </a:xfrm>
        </p:spPr>
        <p:txBody>
          <a:bodyPr/>
          <a:lstStyle/>
          <a:p>
            <a:fld id="{1BC53C58-4FC8-40FA-85FB-B704D218A008}" type="datetime1">
              <a:rPr lang="en-US" smtClean="0"/>
              <a:t>1/29/2024</a:t>
            </a:fld>
            <a:endParaRPr lang="en-US" dirty="0"/>
          </a:p>
        </p:txBody>
      </p:sp>
    </p:spTree>
    <p:extLst>
      <p:ext uri="{BB962C8B-B14F-4D97-AF65-F5344CB8AC3E}">
        <p14:creationId xmlns:p14="http://schemas.microsoft.com/office/powerpoint/2010/main" val="4281305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0049" y="123662"/>
            <a:ext cx="5784277" cy="49973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1/29/2024</a:t>
            </a:fld>
            <a:endParaRPr lang="en-US"/>
          </a:p>
        </p:txBody>
      </p:sp>
      <p:sp>
        <p:nvSpPr>
          <p:cNvPr id="4" name="Footer Placeholder 3"/>
          <p:cNvSpPr>
            <a:spLocks noGrp="1"/>
          </p:cNvSpPr>
          <p:nvPr>
            <p:ph type="ftr" idx="11"/>
          </p:nvPr>
        </p:nvSpPr>
        <p:spPr>
          <a:xfrm>
            <a:off x="3124199" y="4767264"/>
            <a:ext cx="3526581" cy="273900"/>
          </a:xfrm>
        </p:spPr>
        <p:txBody>
          <a:bodyPr/>
          <a:lstStyle/>
          <a:p>
            <a:r>
              <a:rPr lang="en-US" dirty="0"/>
              <a:t>Department of Computer Science and Engineering</a:t>
            </a:r>
          </a:p>
        </p:txBody>
      </p:sp>
      <p:sp>
        <p:nvSpPr>
          <p:cNvPr id="5" name="TextBox 4"/>
          <p:cNvSpPr txBox="1"/>
          <p:nvPr/>
        </p:nvSpPr>
        <p:spPr>
          <a:xfrm>
            <a:off x="1180049" y="987168"/>
            <a:ext cx="6358817" cy="3416320"/>
          </a:xfrm>
          <a:prstGeom prst="rect">
            <a:avLst/>
          </a:prstGeom>
          <a:noFill/>
        </p:spPr>
        <p:txBody>
          <a:bodyPr wrap="square" rtlCol="0">
            <a:spAutoFit/>
          </a:bodyPr>
          <a:lstStyle/>
          <a:p>
            <a:pPr algn="just"/>
            <a:r>
              <a:rPr lang="en-IN" sz="1200" dirty="0" smtClean="0"/>
              <a:t>[1] </a:t>
            </a:r>
            <a:r>
              <a:rPr lang="en-IN" sz="1200" dirty="0"/>
              <a:t>Duong </a:t>
            </a:r>
            <a:r>
              <a:rPr lang="en-IN" sz="1200" dirty="0" err="1"/>
              <a:t>Thi</a:t>
            </a:r>
            <a:r>
              <a:rPr lang="en-IN" sz="1200" dirty="0"/>
              <a:t> Anh Hoang, Thanh </a:t>
            </a:r>
            <a:r>
              <a:rPr lang="en-IN" sz="1200" dirty="0" err="1"/>
              <a:t>Binh</a:t>
            </a:r>
            <a:r>
              <a:rPr lang="en-IN" sz="1200" dirty="0"/>
              <a:t> Nguyen and A </a:t>
            </a:r>
            <a:r>
              <a:rPr lang="en-IN" sz="1200" dirty="0" err="1" smtClean="0"/>
              <a:t>MinTjoa</a:t>
            </a:r>
            <a:r>
              <a:rPr lang="en-IN" sz="1200" dirty="0"/>
              <a:t>. “Dashboard by-Example: A </a:t>
            </a:r>
            <a:r>
              <a:rPr lang="en-IN" sz="1200" dirty="0" smtClean="0"/>
              <a:t>Hypergraph-</a:t>
            </a:r>
            <a:r>
              <a:rPr lang="en-IN" sz="1200" dirty="0" err="1" smtClean="0"/>
              <a:t>basedapproach</a:t>
            </a:r>
            <a:r>
              <a:rPr lang="en-IN" sz="1200" dirty="0" smtClean="0"/>
              <a:t> </a:t>
            </a:r>
            <a:r>
              <a:rPr lang="en-IN" sz="1200" dirty="0"/>
              <a:t>to On-demand Data warehousing </a:t>
            </a:r>
            <a:r>
              <a:rPr lang="en-IN" sz="1200" dirty="0" err="1"/>
              <a:t>systems</a:t>
            </a:r>
            <a:r>
              <a:rPr lang="en-IN" sz="1200" dirty="0" err="1" smtClean="0"/>
              <a:t>”.International</a:t>
            </a:r>
            <a:r>
              <a:rPr lang="en-IN" sz="1200" dirty="0" smtClean="0"/>
              <a:t> </a:t>
            </a:r>
            <a:r>
              <a:rPr lang="en-IN" sz="1200" dirty="0"/>
              <a:t>Conference on Systems, Man, and Cybernetics</a:t>
            </a:r>
          </a:p>
          <a:p>
            <a:pPr algn="just"/>
            <a:r>
              <a:rPr lang="en-IN" sz="1200" dirty="0"/>
              <a:t>COEX, Seoul, Korea on. IEEE, October 14-17, </a:t>
            </a:r>
            <a:r>
              <a:rPr lang="en-IN" sz="1200" dirty="0" smtClean="0"/>
              <a:t>2020,</a:t>
            </a:r>
            <a:endParaRPr lang="en-IN" sz="1200" dirty="0"/>
          </a:p>
          <a:p>
            <a:pPr algn="just"/>
            <a:r>
              <a:rPr lang="en-IN" sz="1200" dirty="0" smtClean="0"/>
              <a:t>[2] </a:t>
            </a:r>
            <a:r>
              <a:rPr lang="en-IN" sz="1200" dirty="0" err="1"/>
              <a:t>Gauravaram</a:t>
            </a:r>
            <a:r>
              <a:rPr lang="en-IN" sz="1200" dirty="0"/>
              <a:t>, Praveen. "Security Analysis </a:t>
            </a:r>
            <a:r>
              <a:rPr lang="en-IN" sz="1200" dirty="0" smtClean="0"/>
              <a:t>of salt/password </a:t>
            </a:r>
            <a:r>
              <a:rPr lang="en-IN" sz="1200" dirty="0"/>
              <a:t>Hashes”. Advanced Computer </a:t>
            </a:r>
            <a:r>
              <a:rPr lang="en-IN" sz="1200" dirty="0" smtClean="0"/>
              <a:t>Science Applications </a:t>
            </a:r>
            <a:r>
              <a:rPr lang="en-IN" sz="1200" dirty="0"/>
              <a:t>and Technologies (ACSAT), </a:t>
            </a:r>
            <a:r>
              <a:rPr lang="en-IN" sz="1200" dirty="0" smtClean="0"/>
              <a:t>2019</a:t>
            </a:r>
            <a:endParaRPr lang="en-IN" sz="1200" dirty="0"/>
          </a:p>
          <a:p>
            <a:pPr algn="just"/>
            <a:r>
              <a:rPr lang="en-IN" sz="1200" dirty="0"/>
              <a:t>International Conference on. IEEE, </a:t>
            </a:r>
            <a:r>
              <a:rPr lang="en-IN" sz="1200" dirty="0" smtClean="0"/>
              <a:t>2019.</a:t>
            </a:r>
            <a:endParaRPr lang="en-IN" sz="1200" dirty="0"/>
          </a:p>
          <a:p>
            <a:pPr algn="just"/>
            <a:r>
              <a:rPr lang="en-IN" sz="1200" dirty="0" smtClean="0"/>
              <a:t>[3] </a:t>
            </a:r>
            <a:r>
              <a:rPr lang="en-IN" sz="1200" dirty="0" err="1"/>
              <a:t>Shastri</a:t>
            </a:r>
            <a:r>
              <a:rPr lang="en-IN" sz="1200" dirty="0"/>
              <a:t>, Aditya A., and P. N. </a:t>
            </a:r>
            <a:r>
              <a:rPr lang="en-IN" sz="1200" dirty="0" err="1"/>
              <a:t>Chatur</a:t>
            </a:r>
            <a:r>
              <a:rPr lang="en-IN" sz="1200" dirty="0"/>
              <a:t>. "Efficient </a:t>
            </a:r>
            <a:r>
              <a:rPr lang="en-IN" sz="1200" dirty="0" err="1" smtClean="0"/>
              <a:t>andeffective</a:t>
            </a:r>
            <a:r>
              <a:rPr lang="en-IN" sz="1200" dirty="0" smtClean="0"/>
              <a:t> </a:t>
            </a:r>
            <a:r>
              <a:rPr lang="en-IN" sz="1200" dirty="0"/>
              <a:t>security model for database specially designed </a:t>
            </a:r>
            <a:r>
              <a:rPr lang="en-IN" sz="1200" dirty="0" err="1" smtClean="0"/>
              <a:t>toavoid</a:t>
            </a:r>
            <a:r>
              <a:rPr lang="en-IN" sz="1200" dirty="0" smtClean="0"/>
              <a:t> </a:t>
            </a:r>
            <a:r>
              <a:rPr lang="en-IN" sz="1200" dirty="0"/>
              <a:t>internal </a:t>
            </a:r>
            <a:r>
              <a:rPr lang="en-IN" sz="1200" dirty="0" err="1"/>
              <a:t>threats”.Smart</a:t>
            </a:r>
            <a:r>
              <a:rPr lang="en-IN" sz="1200" dirty="0"/>
              <a:t> Technologies </a:t>
            </a:r>
            <a:r>
              <a:rPr lang="en-IN" sz="1200" dirty="0" smtClean="0"/>
              <a:t>and Management </a:t>
            </a:r>
            <a:r>
              <a:rPr lang="en-IN" sz="1200" dirty="0"/>
              <a:t>for Computing, Communication, </a:t>
            </a:r>
            <a:r>
              <a:rPr lang="en-IN" sz="1200" dirty="0" smtClean="0"/>
              <a:t>Controls, Energy </a:t>
            </a:r>
            <a:r>
              <a:rPr lang="en-IN" sz="1200" dirty="0"/>
              <a:t>and Materials (ICSTM), </a:t>
            </a:r>
            <a:r>
              <a:rPr lang="en-IN" sz="1200" dirty="0" smtClean="0"/>
              <a:t>2019 International Conference </a:t>
            </a:r>
            <a:r>
              <a:rPr lang="en-IN" sz="1200" dirty="0"/>
              <a:t>on. IEEE, </a:t>
            </a:r>
            <a:r>
              <a:rPr lang="en-IN" sz="1200" dirty="0" smtClean="0"/>
              <a:t>2019.</a:t>
            </a:r>
            <a:endParaRPr lang="en-IN" sz="1200" dirty="0"/>
          </a:p>
          <a:p>
            <a:pPr algn="just"/>
            <a:r>
              <a:rPr lang="en-IN" sz="1200" dirty="0" smtClean="0"/>
              <a:t>[4] </a:t>
            </a:r>
            <a:r>
              <a:rPr lang="en-IN" sz="1200" dirty="0"/>
              <a:t>Louis, Jerry. "Detection of session hijacking</a:t>
            </a:r>
            <a:r>
              <a:rPr lang="en-IN" sz="1200" dirty="0" smtClean="0"/>
              <a:t>”. University </a:t>
            </a:r>
            <a:r>
              <a:rPr lang="en-IN" sz="1200" dirty="0"/>
              <a:t>of Bedfordshire Repository </a:t>
            </a:r>
            <a:r>
              <a:rPr lang="en-IN" sz="1200" dirty="0" smtClean="0"/>
              <a:t>2020.</a:t>
            </a:r>
          </a:p>
          <a:p>
            <a:r>
              <a:rPr lang="en-GB" sz="1200" dirty="0" smtClean="0"/>
              <a:t>[5] </a:t>
            </a:r>
            <a:r>
              <a:rPr lang="en-GB" sz="1200" dirty="0"/>
              <a:t>Dashboard </a:t>
            </a:r>
            <a:r>
              <a:rPr lang="en-GB" sz="1200" dirty="0" err="1"/>
              <a:t>insite</a:t>
            </a:r>
            <a:r>
              <a:rPr lang="en-GB" sz="1200" dirty="0"/>
              <a:t> ”what is dashboard”, [online]: </a:t>
            </a:r>
            <a:r>
              <a:rPr lang="en-GB" sz="1200" dirty="0">
                <a:hlinkClick r:id="rId3"/>
              </a:rPr>
              <a:t>http://</a:t>
            </a:r>
            <a:r>
              <a:rPr lang="en-GB" sz="1200" dirty="0" smtClean="0">
                <a:hlinkClick r:id="rId3"/>
              </a:rPr>
              <a:t>www.dashboardinsight.com/articles/digitaldashboards/fundamentals/what-is-a-dashboard.aspx</a:t>
            </a:r>
            <a:r>
              <a:rPr lang="en-GB" sz="1200" dirty="0" smtClean="0"/>
              <a:t>  </a:t>
            </a:r>
          </a:p>
          <a:p>
            <a:pPr algn="just"/>
            <a:r>
              <a:rPr lang="en-GB" sz="1200" dirty="0" smtClean="0"/>
              <a:t>[</a:t>
            </a:r>
            <a:r>
              <a:rPr lang="en-GB" sz="1200" dirty="0"/>
              <a:t>6</a:t>
            </a:r>
            <a:r>
              <a:rPr lang="en-GB" sz="1200" dirty="0" smtClean="0"/>
              <a:t>] </a:t>
            </a:r>
            <a:r>
              <a:rPr lang="en-GB" sz="1200" dirty="0"/>
              <a:t>OWASP “Top 10 2013-Top 10 vulnerabilities”,[online</a:t>
            </a:r>
            <a:r>
              <a:rPr lang="en-GB" sz="1200" dirty="0" smtClean="0"/>
              <a:t>]:</a:t>
            </a:r>
          </a:p>
          <a:p>
            <a:pPr algn="just"/>
            <a:r>
              <a:rPr lang="en-GB" sz="1200" dirty="0" smtClean="0"/>
              <a:t> </a:t>
            </a:r>
            <a:r>
              <a:rPr lang="en-GB" sz="1200" dirty="0">
                <a:hlinkClick r:id="rId4"/>
              </a:rPr>
              <a:t>http://</a:t>
            </a:r>
            <a:r>
              <a:rPr lang="en-GB" sz="1200" dirty="0" smtClean="0">
                <a:hlinkClick r:id="rId4"/>
              </a:rPr>
              <a:t>www.owasp.org/index.php/Top_10_2019-Top_10</a:t>
            </a:r>
            <a:r>
              <a:rPr lang="en-GB" sz="1200" dirty="0" smtClean="0"/>
              <a:t> </a:t>
            </a:r>
            <a:endParaRPr lang="en-IN" sz="1200" dirty="0"/>
          </a:p>
        </p:txBody>
      </p:sp>
    </p:spTree>
    <p:extLst>
      <p:ext uri="{BB962C8B-B14F-4D97-AF65-F5344CB8AC3E}">
        <p14:creationId xmlns:p14="http://schemas.microsoft.com/office/powerpoint/2010/main" val="1904107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99354" y="2019013"/>
            <a:ext cx="6117431" cy="627321"/>
          </a:xfrm>
        </p:spPr>
        <p:txBody>
          <a:bodyPr/>
          <a:lstStyle/>
          <a:p>
            <a:r>
              <a:rPr lang="en-US" sz="3600" dirty="0">
                <a:latin typeface="Bookman Old Style" panose="02050604050505020204" pitchFamily="18" charset="0"/>
              </a:rPr>
              <a:t>   Thank you</a:t>
            </a:r>
          </a:p>
        </p:txBody>
      </p:sp>
      <p:sp>
        <p:nvSpPr>
          <p:cNvPr id="3" name="Date Placeholder 2"/>
          <p:cNvSpPr>
            <a:spLocks noGrp="1"/>
          </p:cNvSpPr>
          <p:nvPr>
            <p:ph type="dt" idx="10"/>
          </p:nvPr>
        </p:nvSpPr>
        <p:spPr/>
        <p:txBody>
          <a:bodyPr/>
          <a:lstStyle/>
          <a:p>
            <a:fld id="{002841C7-D003-4BD0-8D67-1768AD0BC6E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3857" y="185854"/>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xmlns="" val="20000"/>
                    </a:ext>
                  </a:extLst>
                </a:gridCol>
                <a:gridCol w="4099389">
                  <a:extLst>
                    <a:ext uri="{9D8B030D-6E8A-4147-A177-3AD203B41FA5}">
                      <a16:colId xmlns:a16="http://schemas.microsoft.com/office/drawing/2014/main" xmlns="" val="20001"/>
                    </a:ext>
                  </a:extLst>
                </a:gridCol>
                <a:gridCol w="1900720">
                  <a:extLst>
                    <a:ext uri="{9D8B030D-6E8A-4147-A177-3AD203B41FA5}">
                      <a16:colId xmlns:a16="http://schemas.microsoft.com/office/drawing/2014/main" xmlns="" val="20002"/>
                    </a:ext>
                  </a:extLst>
                </a:gridCol>
              </a:tblGrid>
              <a:tr h="370840">
                <a:tc>
                  <a:txBody>
                    <a:bodyPr/>
                    <a:lstStyle/>
                    <a:p>
                      <a:r>
                        <a:rPr lang="en-US" dirty="0"/>
                        <a:t>S.No</a:t>
                      </a:r>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xmlns=""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xmlns=""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xmlns=""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31395" y="32494"/>
            <a:ext cx="6007562" cy="579787"/>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592058" y="612281"/>
            <a:ext cx="7486237" cy="4524315"/>
          </a:xfrm>
          <a:prstGeom prst="rect">
            <a:avLst/>
          </a:prstGeom>
          <a:noFill/>
        </p:spPr>
        <p:txBody>
          <a:bodyPr wrap="square" rtlCol="0">
            <a:spAutoFit/>
          </a:bodyPr>
          <a:lstStyle/>
          <a:p>
            <a:pPr algn="just"/>
            <a:r>
              <a:rPr lang="en-GB" sz="1200" dirty="0">
                <a:latin typeface="Bookman Old Style" panose="02050604050505020204" pitchFamily="18" charset="0"/>
              </a:rPr>
              <a:t>Admin dashboards offer a quick snapshot of key metrics and performance indicators. Utilizing data visualizations and real-time updates, decision-makers gain actionable insights. Customization and data integration provide a comprehensive view, while interactivity enhances decision support. Crucially, robust security measures safeguard sensitive information on these dashboards</a:t>
            </a:r>
            <a:r>
              <a:rPr lang="en-GB" sz="1200" dirty="0" smtClean="0">
                <a:latin typeface="Bookman Old Style" panose="02050604050505020204" pitchFamily="18" charset="0"/>
              </a:rPr>
              <a:t>.</a:t>
            </a:r>
          </a:p>
          <a:p>
            <a:pPr algn="just"/>
            <a:r>
              <a:rPr lang="en-GB" sz="1200" b="1" dirty="0" smtClean="0">
                <a:latin typeface="Bookman Old Style" panose="02050604050505020204" pitchFamily="18" charset="0"/>
              </a:rPr>
              <a:t>Purpose</a:t>
            </a:r>
            <a:r>
              <a:rPr lang="en-GB" sz="1200" b="1" dirty="0"/>
              <a:t>:</a:t>
            </a:r>
            <a:endParaRPr lang="en-GB" sz="1200" dirty="0"/>
          </a:p>
          <a:p>
            <a:pPr lvl="1" algn="just"/>
            <a:r>
              <a:rPr lang="en-GB" sz="1200" dirty="0">
                <a:latin typeface="Bookman Old Style" panose="02050604050505020204" pitchFamily="18" charset="0"/>
              </a:rPr>
              <a:t>Central hub for monitoring and managing organizational operations.</a:t>
            </a:r>
          </a:p>
          <a:p>
            <a:pPr algn="just"/>
            <a:r>
              <a:rPr lang="en-GB" sz="1200" b="1" dirty="0">
                <a:latin typeface="Bookman Old Style" panose="02050604050505020204" pitchFamily="18" charset="0"/>
              </a:rPr>
              <a:t>Data Visualization:</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Visual representation of key metrics using charts and graphs.</a:t>
            </a:r>
          </a:p>
          <a:p>
            <a:pPr algn="just"/>
            <a:r>
              <a:rPr lang="en-GB" sz="1200" b="1" dirty="0">
                <a:latin typeface="Bookman Old Style" panose="02050604050505020204" pitchFamily="18" charset="0"/>
              </a:rPr>
              <a:t>KPIs:</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Focus on Key Performance Indicators for quick assessment.</a:t>
            </a:r>
          </a:p>
          <a:p>
            <a:pPr algn="just"/>
            <a:r>
              <a:rPr lang="en-GB" sz="1200" b="1" dirty="0">
                <a:latin typeface="Bookman Old Style" panose="02050604050505020204" pitchFamily="18" charset="0"/>
              </a:rPr>
              <a:t>Real-time Monitoring:</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Provides real-time updates for proactive decision-making.</a:t>
            </a:r>
          </a:p>
          <a:p>
            <a:pPr algn="just"/>
            <a:r>
              <a:rPr lang="en-GB" sz="1200" b="1" dirty="0">
                <a:latin typeface="Bookman Old Style" panose="02050604050505020204" pitchFamily="18" charset="0"/>
              </a:rPr>
              <a:t>Customization:</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Customizable dashboards to meet user-specific needs.</a:t>
            </a:r>
          </a:p>
          <a:p>
            <a:pPr algn="just"/>
            <a:r>
              <a:rPr lang="en-GB" sz="1200" b="1" dirty="0">
                <a:latin typeface="Bookman Old Style" panose="02050604050505020204" pitchFamily="18" charset="0"/>
              </a:rPr>
              <a:t>Interactivity:</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Interactive features for detailed data exploration.</a:t>
            </a:r>
          </a:p>
          <a:p>
            <a:pPr algn="just"/>
            <a:r>
              <a:rPr lang="en-GB" sz="1200" b="1" dirty="0">
                <a:latin typeface="Bookman Old Style" panose="02050604050505020204" pitchFamily="18" charset="0"/>
              </a:rPr>
              <a:t>Data Integration:</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Aggregates data from various sources for a comprehensive view.</a:t>
            </a:r>
          </a:p>
          <a:p>
            <a:pPr algn="just"/>
            <a:r>
              <a:rPr lang="en-GB" sz="1200" b="1" dirty="0">
                <a:latin typeface="Bookman Old Style" panose="02050604050505020204" pitchFamily="18" charset="0"/>
              </a:rPr>
              <a:t>Decision Support:</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Offers actionable insights for informed decision-making.</a:t>
            </a:r>
          </a:p>
          <a:p>
            <a:pPr algn="just"/>
            <a:r>
              <a:rPr lang="en-GB" sz="1200" b="1" dirty="0">
                <a:latin typeface="Bookman Old Style" panose="02050604050505020204" pitchFamily="18" charset="0"/>
              </a:rPr>
              <a:t>Security:</a:t>
            </a:r>
            <a:endParaRPr lang="en-GB" sz="1200" dirty="0">
              <a:latin typeface="Bookman Old Style" panose="02050604050505020204" pitchFamily="18" charset="0"/>
            </a:endParaRPr>
          </a:p>
          <a:p>
            <a:pPr lvl="1" algn="just"/>
            <a:r>
              <a:rPr lang="en-GB" sz="1200" dirty="0">
                <a:latin typeface="Bookman Old Style" panose="02050604050505020204" pitchFamily="18" charset="0"/>
              </a:rPr>
              <a:t>Robust security measures to protect sensitive information.</a:t>
            </a:r>
          </a:p>
          <a:p>
            <a:pPr algn="just"/>
            <a:endParaRPr lang="en-US" sz="12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a:xfrm>
            <a:off x="3103915" y="4858214"/>
            <a:ext cx="3381856"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00199" y="175914"/>
            <a:ext cx="5730949" cy="423494"/>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1/29/2024</a:t>
            </a:fld>
            <a:endParaRPr lang="en-US"/>
          </a:p>
        </p:txBody>
      </p:sp>
      <p:sp>
        <p:nvSpPr>
          <p:cNvPr id="4" name="Footer Placeholder 3"/>
          <p:cNvSpPr>
            <a:spLocks noGrp="1"/>
          </p:cNvSpPr>
          <p:nvPr>
            <p:ph type="ftr" idx="11"/>
          </p:nvPr>
        </p:nvSpPr>
        <p:spPr>
          <a:xfrm>
            <a:off x="2953161" y="4698483"/>
            <a:ext cx="3429000" cy="273900"/>
          </a:xfrm>
        </p:spPr>
        <p:txBody>
          <a:bodyPr/>
          <a:lstStyle/>
          <a:p>
            <a:r>
              <a:rPr lang="en-US" dirty="0"/>
              <a:t>Department of Computer Science and Engineering</a:t>
            </a:r>
          </a:p>
        </p:txBody>
      </p:sp>
      <p:pic>
        <p:nvPicPr>
          <p:cNvPr id="9" name="Picture 8"/>
          <p:cNvPicPr>
            <a:picLocks noChangeAspect="1"/>
          </p:cNvPicPr>
          <p:nvPr/>
        </p:nvPicPr>
        <p:blipFill>
          <a:blip r:embed="rId3"/>
          <a:stretch>
            <a:fillRect/>
          </a:stretch>
        </p:blipFill>
        <p:spPr>
          <a:xfrm>
            <a:off x="1691482" y="765001"/>
            <a:ext cx="5531620" cy="3756605"/>
          </a:xfrm>
          <a:prstGeom prst="rect">
            <a:avLst/>
          </a:prstGeom>
        </p:spPr>
      </p:pic>
    </p:spTree>
    <p:extLst>
      <p:ext uri="{BB962C8B-B14F-4D97-AF65-F5344CB8AC3E}">
        <p14:creationId xmlns:p14="http://schemas.microsoft.com/office/powerpoint/2010/main" val="207585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 name="Title 1"/>
          <p:cNvSpPr>
            <a:spLocks noGrp="1"/>
          </p:cNvSpPr>
          <p:nvPr>
            <p:ph type="title"/>
          </p:nvPr>
        </p:nvSpPr>
        <p:spPr>
          <a:xfrm>
            <a:off x="1114571" y="44404"/>
            <a:ext cx="6117431" cy="627321"/>
          </a:xfrm>
        </p:spPr>
        <p:txBody>
          <a:bodyPr/>
          <a:lstStyle/>
          <a:p>
            <a:r>
              <a:rPr lang="en-US" sz="3200" dirty="0"/>
              <a:t>Literature </a:t>
            </a:r>
          </a:p>
        </p:txBody>
      </p:sp>
      <p:sp>
        <p:nvSpPr>
          <p:cNvPr id="4" name="Date Placeholder 3"/>
          <p:cNvSpPr>
            <a:spLocks noGrp="1"/>
          </p:cNvSpPr>
          <p:nvPr>
            <p:ph type="dt" idx="10"/>
          </p:nvPr>
        </p:nvSpPr>
        <p:spPr/>
        <p:txBody>
          <a:bodyPr/>
          <a:lstStyle/>
          <a:p>
            <a:fld id="{937E6CE2-A279-4DF4-AD7B-FFB9CCAEAB64}" type="datetime1">
              <a:rPr lang="en-US" smtClean="0"/>
              <a:t>1/29/2024</a:t>
            </a:fld>
            <a:endParaRPr lang="en-US"/>
          </a:p>
        </p:txBody>
      </p:sp>
      <p:sp>
        <p:nvSpPr>
          <p:cNvPr id="6" name="Footer Placeholder 5"/>
          <p:cNvSpPr>
            <a:spLocks noGrp="1"/>
          </p:cNvSpPr>
          <p:nvPr>
            <p:ph type="ftr" idx="11"/>
          </p:nvPr>
        </p:nvSpPr>
        <p:spPr/>
        <p:txBody>
          <a:bodyPr/>
          <a:lstStyle/>
          <a:p>
            <a:r>
              <a:rPr lang="en-US" sz="1000" dirty="0"/>
              <a:t>Department of Computer Science and Engineering</a:t>
            </a:r>
          </a:p>
        </p:txBody>
      </p:sp>
      <p:graphicFrame>
        <p:nvGraphicFramePr>
          <p:cNvPr id="5" name="Table 4"/>
          <p:cNvGraphicFramePr>
            <a:graphicFrameLocks noGrp="1"/>
          </p:cNvGraphicFramePr>
          <p:nvPr>
            <p:extLst>
              <p:ext uri="{D42A27DB-BD31-4B8C-83A1-F6EECF244321}">
                <p14:modId xmlns:p14="http://schemas.microsoft.com/office/powerpoint/2010/main" val="173533651"/>
              </p:ext>
            </p:extLst>
          </p:nvPr>
        </p:nvGraphicFramePr>
        <p:xfrm>
          <a:off x="703891" y="874930"/>
          <a:ext cx="7361249" cy="3142704"/>
        </p:xfrm>
        <a:graphic>
          <a:graphicData uri="http://schemas.openxmlformats.org/drawingml/2006/table">
            <a:tbl>
              <a:tblPr firstRow="1" firstCol="1" bandRow="1">
                <a:tableStyleId>{1D3205E1-8B83-452B-8570-0B3C4014EAE2}</a:tableStyleId>
              </a:tblPr>
              <a:tblGrid>
                <a:gridCol w="421018"/>
                <a:gridCol w="1486723"/>
                <a:gridCol w="2262975"/>
                <a:gridCol w="1539350"/>
                <a:gridCol w="1651183"/>
              </a:tblGrid>
              <a:tr h="181024">
                <a:tc>
                  <a:txBody>
                    <a:bodyPr/>
                    <a:lstStyle/>
                    <a:p>
                      <a:pPr>
                        <a:lnSpc>
                          <a:spcPct val="107000"/>
                        </a:lnSpc>
                        <a:spcAft>
                          <a:spcPts val="0"/>
                        </a:spcAft>
                      </a:pPr>
                      <a:r>
                        <a:rPr lang="en-US" sz="1050" dirty="0" smtClean="0">
                          <a:effectLst/>
                          <a:latin typeface="+mn-lt"/>
                        </a:rPr>
                        <a:t>S.no</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Author </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Strategies</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Advantages</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Disadvantages</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r>
              <a:tr h="726797">
                <a:tc>
                  <a:txBody>
                    <a:bodyPr/>
                    <a:lstStyle/>
                    <a:p>
                      <a:pPr>
                        <a:lnSpc>
                          <a:spcPct val="107000"/>
                        </a:lnSpc>
                        <a:spcAft>
                          <a:spcPts val="0"/>
                        </a:spcAft>
                      </a:pPr>
                      <a:r>
                        <a:rPr lang="en-US" sz="1050" dirty="0">
                          <a:effectLst/>
                          <a:latin typeface="+mn-lt"/>
                        </a:rPr>
                        <a:t>1.</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Praveen </a:t>
                      </a:r>
                      <a:r>
                        <a:rPr lang="en-US" sz="1050" dirty="0" err="1">
                          <a:effectLst/>
                          <a:latin typeface="+mn-lt"/>
                        </a:rPr>
                        <a:t>Gauravaram</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50" dirty="0" smtClean="0">
                          <a:effectLst/>
                          <a:latin typeface="+mn-lt"/>
                          <a:ea typeface="Calibri" panose="020F0502020204030204" pitchFamily="34" charset="0"/>
                          <a:cs typeface="Times New Roman" panose="02020603050405020304" pitchFamily="18" charset="0"/>
                        </a:rPr>
                        <a:t>Security analysis of</a:t>
                      </a:r>
                      <a:r>
                        <a:rPr lang="en-GB" sz="1050" baseline="0" dirty="0" smtClean="0">
                          <a:effectLst/>
                          <a:latin typeface="+mn-lt"/>
                          <a:ea typeface="Calibri" panose="020F0502020204030204" pitchFamily="34" charset="0"/>
                          <a:cs typeface="Times New Roman" panose="02020603050405020304" pitchFamily="18" charset="0"/>
                        </a:rPr>
                        <a:t> </a:t>
                      </a:r>
                      <a:r>
                        <a:rPr lang="en-GB" sz="1050" dirty="0" smtClean="0">
                          <a:effectLst/>
                          <a:latin typeface="+mn-lt"/>
                          <a:ea typeface="Calibri" panose="020F0502020204030204" pitchFamily="34" charset="0"/>
                          <a:cs typeface="Times New Roman" panose="02020603050405020304" pitchFamily="18" charset="0"/>
                        </a:rPr>
                        <a:t>salt/password</a:t>
                      </a:r>
                    </a:p>
                    <a:p>
                      <a:pPr>
                        <a:lnSpc>
                          <a:spcPct val="107000"/>
                        </a:lnSpc>
                        <a:spcAft>
                          <a:spcPts val="0"/>
                        </a:spcAft>
                      </a:pPr>
                      <a:r>
                        <a:rPr lang="en-GB" sz="1050" dirty="0" smtClean="0">
                          <a:effectLst/>
                          <a:latin typeface="+mn-lt"/>
                          <a:ea typeface="Calibri" panose="020F0502020204030204" pitchFamily="34" charset="0"/>
                          <a:cs typeface="Times New Roman" panose="02020603050405020304" pitchFamily="18" charset="0"/>
                        </a:rPr>
                        <a:t>Hashes, 2019</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If security is not much an issue we can choose fast hashing algorithms</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Fast hashing algorithms can be easily cracked</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r>
              <a:tr h="608256">
                <a:tc>
                  <a:txBody>
                    <a:bodyPr/>
                    <a:lstStyle/>
                    <a:p>
                      <a:pPr>
                        <a:lnSpc>
                          <a:spcPct val="107000"/>
                        </a:lnSpc>
                        <a:spcAft>
                          <a:spcPts val="0"/>
                        </a:spcAft>
                      </a:pPr>
                      <a:r>
                        <a:rPr lang="en-US" sz="1050">
                          <a:effectLst/>
                          <a:latin typeface="+mn-lt"/>
                        </a:rPr>
                        <a:t>2.</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Duong Thi Anh Hoang</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50" dirty="0" smtClean="0">
                          <a:effectLst/>
                          <a:latin typeface="+mn-lt"/>
                          <a:ea typeface="Calibri" panose="020F0502020204030204" pitchFamily="34" charset="0"/>
                          <a:cs typeface="Times New Roman" panose="02020603050405020304" pitchFamily="18" charset="0"/>
                        </a:rPr>
                        <a:t>A Hypergraph-based</a:t>
                      </a:r>
                    </a:p>
                    <a:p>
                      <a:pPr>
                        <a:lnSpc>
                          <a:spcPct val="107000"/>
                        </a:lnSpc>
                        <a:spcAft>
                          <a:spcPts val="0"/>
                        </a:spcAft>
                      </a:pPr>
                      <a:r>
                        <a:rPr lang="en-GB" sz="1050" dirty="0" smtClean="0">
                          <a:effectLst/>
                          <a:latin typeface="+mn-lt"/>
                          <a:ea typeface="Calibri" panose="020F0502020204030204" pitchFamily="34" charset="0"/>
                          <a:cs typeface="Times New Roman" panose="02020603050405020304" pitchFamily="18" charset="0"/>
                        </a:rPr>
                        <a:t>approach to On-demand Data warehousing systems, 2020</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Multidimensional hypergraph helps in dynamic analysis</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latin typeface="+mn-lt"/>
                        </a:rPr>
                        <a:t>slow down the loading time of a webpage</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r>
              <a:tr h="707428">
                <a:tc>
                  <a:txBody>
                    <a:bodyPr/>
                    <a:lstStyle/>
                    <a:p>
                      <a:pPr>
                        <a:lnSpc>
                          <a:spcPct val="107000"/>
                        </a:lnSpc>
                        <a:spcAft>
                          <a:spcPts val="0"/>
                        </a:spcAft>
                      </a:pPr>
                      <a:r>
                        <a:rPr lang="en-US" sz="1050">
                          <a:effectLst/>
                          <a:latin typeface="+mn-lt"/>
                        </a:rPr>
                        <a:t>3.</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Aditya A. Shastri</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50" dirty="0" smtClean="0">
                          <a:effectLst/>
                          <a:latin typeface="+mn-lt"/>
                          <a:ea typeface="Calibri" panose="020F0502020204030204" pitchFamily="34" charset="0"/>
                          <a:cs typeface="Times New Roman" panose="02020603050405020304" pitchFamily="18" charset="0"/>
                        </a:rPr>
                        <a:t>Study of Efficient and Effective security model</a:t>
                      </a:r>
                      <a:r>
                        <a:rPr lang="en-GB" sz="1050" baseline="0" dirty="0" smtClean="0">
                          <a:effectLst/>
                          <a:latin typeface="+mn-lt"/>
                          <a:ea typeface="Calibri" panose="020F0502020204030204" pitchFamily="34" charset="0"/>
                          <a:cs typeface="Times New Roman" panose="02020603050405020304" pitchFamily="18" charset="0"/>
                        </a:rPr>
                        <a:t> </a:t>
                      </a:r>
                      <a:r>
                        <a:rPr lang="en-GB" sz="1050" dirty="0" smtClean="0">
                          <a:effectLst/>
                          <a:latin typeface="+mn-lt"/>
                          <a:ea typeface="Calibri" panose="020F0502020204030204" pitchFamily="34" charset="0"/>
                          <a:cs typeface="Times New Roman" panose="02020603050405020304" pitchFamily="18" charset="0"/>
                        </a:rPr>
                        <a:t>for database specially designed to avoid internal threats, 2019</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No user is able to obtain information without authorization</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No concept of encryption is used anywhere in the mode</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r>
              <a:tr h="919199">
                <a:tc>
                  <a:txBody>
                    <a:bodyPr/>
                    <a:lstStyle/>
                    <a:p>
                      <a:pPr>
                        <a:lnSpc>
                          <a:spcPct val="107000"/>
                        </a:lnSpc>
                        <a:spcAft>
                          <a:spcPts val="0"/>
                        </a:spcAft>
                      </a:pPr>
                      <a:r>
                        <a:rPr lang="en-US" sz="1050">
                          <a:effectLst/>
                          <a:latin typeface="+mn-lt"/>
                        </a:rPr>
                        <a:t>4.</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Jerry Louis</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Detection of session </a:t>
                      </a:r>
                      <a:r>
                        <a:rPr lang="en-US" sz="1050" dirty="0" smtClean="0">
                          <a:effectLst/>
                          <a:latin typeface="+mn-lt"/>
                        </a:rPr>
                        <a:t>hijacking, 2020</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latin typeface="+mn-lt"/>
                        </a:rPr>
                        <a:t>Analyzing changes in the database which user doesn’t remember doing, one can detect the attack. </a:t>
                      </a:r>
                      <a:endParaRPr lang="en-IN" sz="105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latin typeface="+mn-lt"/>
                        </a:rPr>
                        <a:t>harder for the developers to create a secure authentication process.</a:t>
                      </a:r>
                      <a:endParaRPr lang="en-IN" sz="1050" dirty="0">
                        <a:effectLst/>
                        <a:latin typeface="+mn-lt"/>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67180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59053" y="123074"/>
            <a:ext cx="6039459" cy="534453"/>
          </a:xfrm>
        </p:spPr>
        <p:txBody>
          <a:bodyPr/>
          <a:lstStyle/>
          <a:p>
            <a:r>
              <a:rPr lang="en-US" sz="3600" dirty="0">
                <a:latin typeface="Bookman Old Style" panose="02050604050505020204" pitchFamily="18" charset="0"/>
              </a:rPr>
              <a:t>      Problem Statement</a:t>
            </a:r>
          </a:p>
        </p:txBody>
      </p:sp>
      <p:sp>
        <p:nvSpPr>
          <p:cNvPr id="14" name="TextBox 13"/>
          <p:cNvSpPr txBox="1"/>
          <p:nvPr/>
        </p:nvSpPr>
        <p:spPr>
          <a:xfrm>
            <a:off x="1244009" y="1032867"/>
            <a:ext cx="6655982" cy="3539430"/>
          </a:xfrm>
          <a:prstGeom prst="rect">
            <a:avLst/>
          </a:prstGeom>
          <a:noFill/>
        </p:spPr>
        <p:txBody>
          <a:bodyPr wrap="square" rtlCol="0">
            <a:spAutoFit/>
          </a:bodyPr>
          <a:lstStyle/>
          <a:p>
            <a:pPr algn="just"/>
            <a:r>
              <a:rPr lang="en-GB" dirty="0">
                <a:latin typeface="Bookman Old Style" panose="02050604050505020204" pitchFamily="18" charset="0"/>
                <a:ea typeface="Calibri" panose="020F0502020204030204" pitchFamily="34" charset="0"/>
                <a:cs typeface="Times New Roman" panose="02020603050405020304" pitchFamily="18" charset="0"/>
              </a:rPr>
              <a:t>The current organizational setup faces challenges due to the absence of an efficient Admin Dashboard, leading to issues like data overload, inefficient user management, limited analytics, and poor system monitoring. These challenges impact compliance, security, customization, and integration. Addressing these issues is crucial for enhancing operational efficiency, enabling better decision-making, and ensuring a secure organizational environment. Implementing a comprehensive Admin Dashboard is essential for streamlined management and monitoring, providing actionable insights to administrators. </a:t>
            </a:r>
            <a:endParaRPr lang="en-US" dirty="0" smtClean="0">
              <a:latin typeface="Bookman Old Style" panose="02050604050505020204" pitchFamily="18" charset="0"/>
              <a:cs typeface="Times New Roman" panose="02020603050405020304" pitchFamily="18" charset="0"/>
            </a:endParaRPr>
          </a:p>
          <a:p>
            <a:pPr algn="just"/>
            <a:r>
              <a:rPr lang="en-US" b="1" dirty="0" smtClean="0">
                <a:latin typeface="Bookman Old Style" panose="02050604050505020204" pitchFamily="18" charset="0"/>
              </a:rPr>
              <a:t>Disadvantages</a:t>
            </a:r>
            <a:r>
              <a:rPr lang="en-US" sz="1200" b="1" dirty="0" smtClean="0">
                <a:latin typeface="Bookman Old Style" panose="02050604050505020204" pitchFamily="18" charset="0"/>
              </a:rPr>
              <a:t>:</a:t>
            </a:r>
          </a:p>
          <a:p>
            <a:pPr algn="just"/>
            <a:endParaRPr lang="en-US" sz="1200" b="1" dirty="0">
              <a:latin typeface="Bookman Old Style" panose="02050604050505020204" pitchFamily="18" charset="0"/>
            </a:endParaRPr>
          </a:p>
          <a:p>
            <a:pPr marL="285750" indent="-285750" algn="just">
              <a:buFont typeface="Arial" panose="020B0604020202020204" pitchFamily="34" charset="0"/>
              <a:buChar char="•"/>
            </a:pPr>
            <a:r>
              <a:rPr lang="en-GB" sz="1200" b="1" dirty="0">
                <a:latin typeface="Bookman Old Style" panose="02050604050505020204" pitchFamily="18" charset="0"/>
              </a:rPr>
              <a:t>Overreliance on Metrics: </a:t>
            </a:r>
            <a:r>
              <a:rPr lang="en-GB" sz="1200" dirty="0">
                <a:latin typeface="Bookman Old Style" panose="02050604050505020204" pitchFamily="18" charset="0"/>
              </a:rPr>
              <a:t>Narrow focus, neglecting contextual factors; decisions may lack nuance</a:t>
            </a:r>
            <a:r>
              <a:rPr lang="en-GB" sz="1200" dirty="0" smtClean="0">
                <a:latin typeface="Bookman Old Style" panose="02050604050505020204" pitchFamily="18" charset="0"/>
              </a:rPr>
              <a:t>.</a:t>
            </a:r>
          </a:p>
          <a:p>
            <a:pPr marL="285750" indent="-285750" algn="just">
              <a:buFont typeface="Arial" panose="020B0604020202020204" pitchFamily="34" charset="0"/>
              <a:buChar char="•"/>
            </a:pPr>
            <a:r>
              <a:rPr lang="en-GB" sz="1200" b="1" dirty="0">
                <a:latin typeface="Bookman Old Style" panose="02050604050505020204" pitchFamily="18" charset="0"/>
              </a:rPr>
              <a:t>Data Overload: </a:t>
            </a:r>
            <a:r>
              <a:rPr lang="en-GB" sz="1200" dirty="0">
                <a:latin typeface="Bookman Old Style" panose="02050604050505020204" pitchFamily="18" charset="0"/>
              </a:rPr>
              <a:t>Excessive metrics overwhelm users, causing confusion and decision paralysis</a:t>
            </a:r>
            <a:r>
              <a:rPr lang="en-GB" sz="1200" dirty="0" smtClean="0">
                <a:latin typeface="Bookman Old Style" panose="02050604050505020204" pitchFamily="18" charset="0"/>
              </a:rPr>
              <a:t>.</a:t>
            </a:r>
          </a:p>
          <a:p>
            <a:pPr marL="285750" indent="-285750" algn="just">
              <a:buFont typeface="Arial" panose="020B0604020202020204" pitchFamily="34" charset="0"/>
              <a:buChar char="•"/>
            </a:pPr>
            <a:r>
              <a:rPr lang="en-GB" sz="1200" b="1" dirty="0">
                <a:latin typeface="Bookman Old Style" panose="02050604050505020204" pitchFamily="18" charset="0"/>
              </a:rPr>
              <a:t>Security Concerns</a:t>
            </a:r>
            <a:r>
              <a:rPr lang="en-GB" sz="1200" dirty="0">
                <a:latin typeface="Bookman Old Style" panose="02050604050505020204" pitchFamily="18" charset="0"/>
              </a:rPr>
              <a:t>: Displaying sensitive data poses risks, potentially leading to breaches and consequences.</a:t>
            </a:r>
            <a:endParaRPr lang="en-US" sz="1200"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2" name="Title 1"/>
          <p:cNvSpPr>
            <a:spLocks noGrp="1"/>
          </p:cNvSpPr>
          <p:nvPr>
            <p:ph type="title"/>
          </p:nvPr>
        </p:nvSpPr>
        <p:spPr>
          <a:xfrm>
            <a:off x="1" y="259404"/>
            <a:ext cx="9143999"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1/29/2024</a:t>
            </a:fld>
            <a:endParaRPr lang="en-US" dirty="0"/>
          </a:p>
        </p:txBody>
      </p:sp>
      <p:sp>
        <p:nvSpPr>
          <p:cNvPr id="6" name="AutoShape 2" descr="blob:https://web.whatsapp.com/9dff6205-e447-4350-bbd5-0e9c8f9c596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lob:https://web.whatsapp.com/9dff6205-e447-4350-bbd5-0e9c8f9c596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blob:https://web.whatsapp.com/9dff6205-e447-4350-bbd5-0e9c8f9c5963"/>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blob:https://web.whatsapp.com/9dff6205-e447-4350-bbd5-0e9c8f9c5963"/>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066800" y="3887152"/>
            <a:ext cx="7473243" cy="738664"/>
          </a:xfrm>
          <a:prstGeom prst="rect">
            <a:avLst/>
          </a:prstGeom>
        </p:spPr>
        <p:txBody>
          <a:bodyPr wrap="square">
            <a:spAutoFit/>
          </a:bodyPr>
          <a:lstStyle/>
          <a:p>
            <a:pPr algn="just"/>
            <a:r>
              <a:rPr lang="en-US" b="0" i="0" dirty="0">
                <a:solidFill>
                  <a:schemeClr val="tx1"/>
                </a:solidFill>
                <a:effectLst/>
                <a:latin typeface="Söhne"/>
              </a:rPr>
              <a:t>The user interface (UI) of the </a:t>
            </a:r>
            <a:r>
              <a:rPr lang="en-US" b="0" i="0" dirty="0" smtClean="0">
                <a:solidFill>
                  <a:schemeClr val="tx1"/>
                </a:solidFill>
                <a:effectLst/>
                <a:latin typeface="Söhne"/>
              </a:rPr>
              <a:t>Admin Dashboard is </a:t>
            </a:r>
            <a:r>
              <a:rPr lang="en-US" b="0" i="0" dirty="0">
                <a:solidFill>
                  <a:schemeClr val="tx1"/>
                </a:solidFill>
                <a:effectLst/>
                <a:latin typeface="Söhne"/>
              </a:rPr>
              <a:t>not user-friendly and lacks intuitive navigation, causing frustration and difficulty for </a:t>
            </a:r>
            <a:r>
              <a:rPr lang="en-US" b="0" i="0" dirty="0" smtClean="0">
                <a:solidFill>
                  <a:schemeClr val="tx1"/>
                </a:solidFill>
                <a:effectLst/>
                <a:latin typeface="Söhne"/>
              </a:rPr>
              <a:t>naïve users trying </a:t>
            </a:r>
            <a:r>
              <a:rPr lang="en-US" b="0" i="0" dirty="0">
                <a:solidFill>
                  <a:schemeClr val="tx1"/>
                </a:solidFill>
                <a:effectLst/>
                <a:latin typeface="Söhne"/>
              </a:rPr>
              <a:t>to navigate through the platform.</a:t>
            </a:r>
            <a:endParaRPr lang="en-US" dirty="0">
              <a:solidFill>
                <a:schemeClr val="tx1"/>
              </a:solidFill>
            </a:endParaRPr>
          </a:p>
        </p:txBody>
      </p:sp>
      <p:pic>
        <p:nvPicPr>
          <p:cNvPr id="3074" name="Picture 2" descr="Klorofil – Free Bootstrap Admin Dashboard Template | Bootstrap Th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433" y="985791"/>
            <a:ext cx="5759336" cy="276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54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294112"/>
            <a:ext cx="5943766" cy="400110"/>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a:xfrm>
            <a:off x="3124200" y="4767264"/>
            <a:ext cx="3533158"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xmlns="" id="{47A7579F-F061-6195-51CE-93A247C3495D}"/>
              </a:ext>
            </a:extLst>
          </p:cNvPr>
          <p:cNvSpPr txBox="1"/>
          <p:nvPr/>
        </p:nvSpPr>
        <p:spPr>
          <a:xfrm>
            <a:off x="660665" y="1126935"/>
            <a:ext cx="7670435" cy="2862322"/>
          </a:xfrm>
          <a:prstGeom prst="rect">
            <a:avLst/>
          </a:prstGeom>
          <a:noFill/>
        </p:spPr>
        <p:txBody>
          <a:bodyPr wrap="square">
            <a:spAutoFit/>
          </a:bodyPr>
          <a:lstStyle/>
          <a:p>
            <a:pPr algn="just"/>
            <a:r>
              <a:rPr lang="en-GB" sz="1200" dirty="0" smtClean="0">
                <a:solidFill>
                  <a:schemeClr val="tx1"/>
                </a:solidFill>
                <a:latin typeface="Bookman Old Style" panose="02050604050505020204" pitchFamily="18" charset="0"/>
              </a:rPr>
              <a:t>The </a:t>
            </a:r>
            <a:r>
              <a:rPr lang="en-GB" sz="1200" dirty="0">
                <a:solidFill>
                  <a:schemeClr val="tx1"/>
                </a:solidFill>
                <a:latin typeface="Bookman Old Style" panose="02050604050505020204" pitchFamily="18" charset="0"/>
              </a:rPr>
              <a:t>proposed Admin Dashboard Analysis method is a systematic and data-driven approach to optimize system performance. It initiates with comprehensive data collection from diverse sources like website analytics, user interactions, and sales records. Key Performance Indicators (KPIs) are meticulously identified, aligning with specific business goals to measure success. A user-friendly dashboard is designed to visualize and consolidate real-time data, promoting quick and informed decision-making.</a:t>
            </a:r>
          </a:p>
          <a:p>
            <a:pPr algn="just"/>
            <a:endParaRPr lang="en-GB" sz="1200" dirty="0">
              <a:solidFill>
                <a:schemeClr val="tx1"/>
              </a:solidFill>
              <a:latin typeface="Bookman Old Style" panose="02050604050505020204" pitchFamily="18" charset="0"/>
            </a:endParaRPr>
          </a:p>
          <a:p>
            <a:pPr algn="just"/>
            <a:r>
              <a:rPr lang="en-GB" sz="1200" dirty="0">
                <a:solidFill>
                  <a:schemeClr val="tx1"/>
                </a:solidFill>
                <a:latin typeface="Bookman Old Style" panose="02050604050505020204" pitchFamily="18" charset="0"/>
              </a:rPr>
              <a:t>The method incorporates user segmentation, allowing for a detailed analysis of different user groups and their interactions. Predictive analytics models are integrated, enabling administrators to forecast trends and potential issues. Customizable reporting ensures flexibility, empowering administrators to focus on specific metrics critical to their objectives</a:t>
            </a:r>
            <a:r>
              <a:rPr lang="en-GB" sz="1200" dirty="0" smtClean="0">
                <a:solidFill>
                  <a:schemeClr val="tx1"/>
                </a:solidFill>
                <a:latin typeface="Bookman Old Style" panose="02050604050505020204" pitchFamily="18" charset="0"/>
              </a:rPr>
              <a:t>.</a:t>
            </a:r>
          </a:p>
          <a:p>
            <a:pPr algn="just"/>
            <a:endParaRPr lang="en-GB" sz="1200" dirty="0" smtClean="0">
              <a:solidFill>
                <a:schemeClr val="tx1"/>
              </a:solidFill>
              <a:latin typeface="Bookman Old Style" panose="02050604050505020204" pitchFamily="18" charset="0"/>
            </a:endParaRPr>
          </a:p>
          <a:p>
            <a:pPr algn="just"/>
            <a:r>
              <a:rPr lang="en-GB" sz="1200" dirty="0" smtClean="0">
                <a:solidFill>
                  <a:schemeClr val="tx1"/>
                </a:solidFill>
                <a:latin typeface="Bookman Old Style" panose="02050604050505020204" pitchFamily="18" charset="0"/>
              </a:rPr>
              <a:t>This dynamic method not only empowers administrators with actionable insights but also creates a feedback loop for sustained refinement, ensuring the Admin Dashboard remains a powerful and adaptable tool for monitoring, </a:t>
            </a:r>
            <a:r>
              <a:rPr lang="en-GB" sz="1200" dirty="0" err="1" smtClean="0">
                <a:solidFill>
                  <a:schemeClr val="tx1"/>
                </a:solidFill>
                <a:latin typeface="Bookman Old Style" panose="02050604050505020204" pitchFamily="18" charset="0"/>
              </a:rPr>
              <a:t>analyzing</a:t>
            </a:r>
            <a:r>
              <a:rPr lang="en-GB" sz="1200" dirty="0" smtClean="0">
                <a:solidFill>
                  <a:schemeClr val="tx1"/>
                </a:solidFill>
                <a:latin typeface="Bookman Old Style" panose="02050604050505020204" pitchFamily="18" charset="0"/>
              </a:rPr>
              <a:t>, and enhancing system performance.</a:t>
            </a:r>
            <a:endParaRPr lang="en-IN" sz="1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364962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2" name="Title 1"/>
          <p:cNvSpPr>
            <a:spLocks noGrp="1"/>
          </p:cNvSpPr>
          <p:nvPr>
            <p:ph type="title"/>
          </p:nvPr>
        </p:nvSpPr>
        <p:spPr>
          <a:xfrm>
            <a:off x="0" y="103761"/>
            <a:ext cx="9144000" cy="1238655"/>
          </a:xfrm>
        </p:spPr>
        <p:txBody>
          <a:bodyPr/>
          <a:lstStyle/>
          <a:p>
            <a:r>
              <a:rPr lang="en-US" sz="3200" dirty="0">
                <a:latin typeface="Bookman Old Style" panose="02050604050505020204" pitchFamily="18" charset="0"/>
              </a:rPr>
              <a:t>Proposed </a:t>
            </a:r>
            <a:r>
              <a:rPr lang="en-US" sz="3200" dirty="0" smtClean="0">
                <a:latin typeface="Bookman Old Style" panose="02050604050505020204" pitchFamily="18" charset="0"/>
              </a:rPr>
              <a:t>Method Illustration</a:t>
            </a:r>
            <a:endParaRPr lang="en-US" sz="3200" dirty="0">
              <a:latin typeface="Bookman Old Style" panose="02050604050505020204" pitchFamily="18" charset="0"/>
            </a:endParaRP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1/29/2024</a:t>
            </a:fld>
            <a:endParaRPr lang="en-US" dirty="0"/>
          </a:p>
        </p:txBody>
      </p:sp>
      <p:pic>
        <p:nvPicPr>
          <p:cNvPr id="4" name="Picture 3"/>
          <p:cNvPicPr>
            <a:picLocks noChangeAspect="1"/>
          </p:cNvPicPr>
          <p:nvPr/>
        </p:nvPicPr>
        <p:blipFill>
          <a:blip r:embed="rId3"/>
          <a:stretch>
            <a:fillRect/>
          </a:stretch>
        </p:blipFill>
        <p:spPr>
          <a:xfrm>
            <a:off x="3162300" y="1342416"/>
            <a:ext cx="2819400" cy="3067050"/>
          </a:xfrm>
          <a:prstGeom prst="rect">
            <a:avLst/>
          </a:prstGeom>
        </p:spPr>
      </p:pic>
    </p:spTree>
    <p:extLst>
      <p:ext uri="{BB962C8B-B14F-4D97-AF65-F5344CB8AC3E}">
        <p14:creationId xmlns:p14="http://schemas.microsoft.com/office/powerpoint/2010/main" val="94979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tx1"/>
                </a:solidFill>
                <a:latin typeface="Bookman Old Style" panose="02050604050505020204" pitchFamily="18" charset="0"/>
              </a:rPr>
              <a:t>9</a:t>
            </a:fld>
            <a:endParaRPr>
              <a:solidFill>
                <a:schemeClr val="tx1"/>
              </a:solidFill>
              <a:latin typeface="Bookman Old Style" panose="02050604050505020204" pitchFamily="18" charset="0"/>
            </a:endParaRPr>
          </a:p>
        </p:txBody>
      </p:sp>
      <p:sp>
        <p:nvSpPr>
          <p:cNvPr id="2" name="Title 1"/>
          <p:cNvSpPr>
            <a:spLocks noGrp="1"/>
          </p:cNvSpPr>
          <p:nvPr>
            <p:ph type="title"/>
          </p:nvPr>
        </p:nvSpPr>
        <p:spPr>
          <a:xfrm>
            <a:off x="164804" y="128562"/>
            <a:ext cx="8814392" cy="521385"/>
          </a:xfrm>
        </p:spPr>
        <p:txBody>
          <a:bodyPr/>
          <a:lstStyle/>
          <a:p>
            <a:r>
              <a:rPr lang="en-US" sz="3600" dirty="0">
                <a:solidFill>
                  <a:schemeClr val="tx1"/>
                </a:solidFill>
                <a:latin typeface="Bookman Old Style" panose="02050604050505020204" pitchFamily="18" charset="0"/>
              </a:rPr>
              <a:t>Parameters</a:t>
            </a:r>
          </a:p>
        </p:txBody>
      </p:sp>
      <p:sp>
        <p:nvSpPr>
          <p:cNvPr id="5" name="TextBox 4"/>
          <p:cNvSpPr txBox="1"/>
          <p:nvPr/>
        </p:nvSpPr>
        <p:spPr>
          <a:xfrm>
            <a:off x="1548713" y="685735"/>
            <a:ext cx="5743178" cy="3754874"/>
          </a:xfrm>
          <a:prstGeom prst="rect">
            <a:avLst/>
          </a:prstGeom>
          <a:noFill/>
        </p:spPr>
        <p:txBody>
          <a:bodyPr wrap="square" rtlCol="0">
            <a:spAutoFit/>
          </a:bodyPr>
          <a:lstStyle/>
          <a:p>
            <a:pPr marL="342900" indent="-342900">
              <a:buFont typeface="+mj-lt"/>
              <a:buAutoNum type="arabicPeriod"/>
            </a:pPr>
            <a:r>
              <a:rPr lang="en-GB" b="1" dirty="0">
                <a:latin typeface="Bookman Old Style" panose="02050604050505020204" pitchFamily="18" charset="0"/>
              </a:rPr>
              <a:t>Conversion Rate:</a:t>
            </a:r>
            <a:endParaRPr lang="en-GB" dirty="0">
              <a:latin typeface="Bookman Old Style" panose="02050604050505020204" pitchFamily="18" charset="0"/>
            </a:endParaRPr>
          </a:p>
          <a:p>
            <a:pPr lvl="1"/>
            <a:r>
              <a:rPr lang="en-GB" dirty="0">
                <a:latin typeface="Bookman Old Style" panose="02050604050505020204" pitchFamily="18" charset="0"/>
              </a:rPr>
              <a:t>Formula: (Number of Conversions / Number of Visits) * 100</a:t>
            </a:r>
          </a:p>
          <a:p>
            <a:pPr lvl="1"/>
            <a:r>
              <a:rPr lang="en-GB" dirty="0" smtClean="0">
                <a:latin typeface="Bookman Old Style" panose="02050604050505020204" pitchFamily="18" charset="0"/>
              </a:rPr>
              <a:t>Description: </a:t>
            </a:r>
            <a:r>
              <a:rPr lang="en-GB" dirty="0">
                <a:latin typeface="Bookman Old Style" panose="02050604050505020204" pitchFamily="18" charset="0"/>
              </a:rPr>
              <a:t>Measures the percentage of visitors who complete a desired action (e.g., making a purchase).</a:t>
            </a:r>
          </a:p>
          <a:p>
            <a:pPr marL="342900" indent="-342900">
              <a:buFont typeface="+mj-lt"/>
              <a:buAutoNum type="arabicPeriod"/>
            </a:pPr>
            <a:r>
              <a:rPr lang="en-GB" b="1" dirty="0">
                <a:latin typeface="Bookman Old Style" panose="02050604050505020204" pitchFamily="18" charset="0"/>
              </a:rPr>
              <a:t>Bounce Rate:</a:t>
            </a:r>
            <a:endParaRPr lang="en-GB" dirty="0">
              <a:latin typeface="Bookman Old Style" panose="02050604050505020204" pitchFamily="18" charset="0"/>
            </a:endParaRPr>
          </a:p>
          <a:p>
            <a:pPr lvl="1"/>
            <a:r>
              <a:rPr lang="en-GB" dirty="0">
                <a:latin typeface="Bookman Old Style" panose="02050604050505020204" pitchFamily="18" charset="0"/>
              </a:rPr>
              <a:t>Formula: (Number of Single Page Visits / Total Visits) * 100</a:t>
            </a:r>
          </a:p>
          <a:p>
            <a:pPr lvl="1"/>
            <a:r>
              <a:rPr lang="en-GB" dirty="0">
                <a:latin typeface="Bookman Old Style" panose="02050604050505020204" pitchFamily="18" charset="0"/>
              </a:rPr>
              <a:t>Description: </a:t>
            </a:r>
            <a:r>
              <a:rPr lang="en-GB" dirty="0" smtClean="0">
                <a:latin typeface="Bookman Old Style" panose="02050604050505020204" pitchFamily="18" charset="0"/>
              </a:rPr>
              <a:t>Indicates </a:t>
            </a:r>
            <a:r>
              <a:rPr lang="en-GB" dirty="0">
                <a:latin typeface="Bookman Old Style" panose="02050604050505020204" pitchFamily="18" charset="0"/>
              </a:rPr>
              <a:t>the percentage of visitors who navigate away from the site after viewing only one page.</a:t>
            </a:r>
          </a:p>
          <a:p>
            <a:pPr marL="342900" indent="-342900">
              <a:buFont typeface="+mj-lt"/>
              <a:buAutoNum type="arabicPeriod"/>
            </a:pPr>
            <a:r>
              <a:rPr lang="en-GB" b="1" dirty="0">
                <a:latin typeface="Bookman Old Style" panose="02050604050505020204" pitchFamily="18" charset="0"/>
              </a:rPr>
              <a:t>User Engagement:</a:t>
            </a:r>
            <a:endParaRPr lang="en-GB" dirty="0">
              <a:latin typeface="Bookman Old Style" panose="02050604050505020204" pitchFamily="18" charset="0"/>
            </a:endParaRPr>
          </a:p>
          <a:p>
            <a:pPr lvl="1"/>
            <a:r>
              <a:rPr lang="en-GB" dirty="0">
                <a:latin typeface="Bookman Old Style" panose="02050604050505020204" pitchFamily="18" charset="0"/>
              </a:rPr>
              <a:t>Metrics: Average Session Duration, Pages Per Session, etc.</a:t>
            </a:r>
          </a:p>
          <a:p>
            <a:pPr lvl="1"/>
            <a:r>
              <a:rPr lang="en-GB" dirty="0">
                <a:latin typeface="Bookman Old Style" panose="02050604050505020204" pitchFamily="18" charset="0"/>
              </a:rPr>
              <a:t>Description: </a:t>
            </a:r>
            <a:r>
              <a:rPr lang="en-GB" dirty="0" smtClean="0">
                <a:latin typeface="Bookman Old Style" panose="02050604050505020204" pitchFamily="18" charset="0"/>
              </a:rPr>
              <a:t>Evaluates </a:t>
            </a:r>
            <a:r>
              <a:rPr lang="en-GB" dirty="0">
                <a:latin typeface="Bookman Old Style" panose="02050604050505020204" pitchFamily="18" charset="0"/>
              </a:rPr>
              <a:t>how actively users are interacting with the platform.</a:t>
            </a:r>
          </a:p>
          <a:p>
            <a:pPr marL="342900" indent="-342900">
              <a:buFont typeface="+mj-lt"/>
              <a:buAutoNum type="arabicPeriod"/>
            </a:pPr>
            <a:r>
              <a:rPr lang="en-GB" b="1" dirty="0">
                <a:latin typeface="Bookman Old Style" panose="02050604050505020204" pitchFamily="18" charset="0"/>
              </a:rPr>
              <a:t>Customer Acquisition Cost (CAC):</a:t>
            </a:r>
            <a:endParaRPr lang="en-GB" dirty="0">
              <a:latin typeface="Bookman Old Style" panose="02050604050505020204" pitchFamily="18" charset="0"/>
            </a:endParaRPr>
          </a:p>
          <a:p>
            <a:pPr lvl="1"/>
            <a:r>
              <a:rPr lang="en-GB" dirty="0">
                <a:latin typeface="Bookman Old Style" panose="02050604050505020204" pitchFamily="18" charset="0"/>
              </a:rPr>
              <a:t>Formula: Total Marketing Costs / Number of New Customers Acquired</a:t>
            </a:r>
          </a:p>
          <a:p>
            <a:pPr lvl="1"/>
            <a:r>
              <a:rPr lang="en-GB" dirty="0">
                <a:latin typeface="Bookman Old Style" panose="02050604050505020204" pitchFamily="18" charset="0"/>
              </a:rPr>
              <a:t>Description: </a:t>
            </a:r>
            <a:r>
              <a:rPr lang="en-GB" dirty="0" smtClean="0">
                <a:latin typeface="Bookman Old Style" panose="02050604050505020204" pitchFamily="18" charset="0"/>
              </a:rPr>
              <a:t>Measures </a:t>
            </a:r>
            <a:r>
              <a:rPr lang="en-GB" dirty="0">
                <a:latin typeface="Bookman Old Style" panose="02050604050505020204" pitchFamily="18" charset="0"/>
              </a:rPr>
              <a:t>the cost of acquiring a new customer through marketing efforts.</a:t>
            </a:r>
          </a:p>
        </p:txBody>
      </p:sp>
      <p:sp>
        <p:nvSpPr>
          <p:cNvPr id="8" name="Footer Placeholder 4"/>
          <p:cNvSpPr>
            <a:spLocks noGrp="1"/>
          </p:cNvSpPr>
          <p:nvPr>
            <p:ph type="ftr" idx="11"/>
          </p:nvPr>
        </p:nvSpPr>
        <p:spPr>
          <a:xfrm>
            <a:off x="2931751" y="4656053"/>
            <a:ext cx="3369276" cy="273900"/>
          </a:xfrm>
        </p:spPr>
        <p:txBody>
          <a:bodyPr/>
          <a:lstStyle/>
          <a:p>
            <a:r>
              <a:rPr lang="en-US" dirty="0">
                <a:solidFill>
                  <a:schemeClr val="tx1"/>
                </a:solidFill>
              </a:rPr>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solidFill>
                  <a:schemeClr val="tx1"/>
                </a:solidFill>
              </a:rPr>
              <a:t>1/29/2024</a:t>
            </a:fld>
            <a:endParaRPr lang="en-US" dirty="0">
              <a:solidFill>
                <a:schemeClr val="tx1"/>
              </a:solidFill>
            </a:endParaRPr>
          </a:p>
        </p:txBody>
      </p:sp>
    </p:spTree>
    <p:extLst>
      <p:ext uri="{BB962C8B-B14F-4D97-AF65-F5344CB8AC3E}">
        <p14:creationId xmlns:p14="http://schemas.microsoft.com/office/powerpoint/2010/main" val="440124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2824</TotalTime>
  <Words>1163</Words>
  <Application>Microsoft Office PowerPoint</Application>
  <PresentationFormat>On-screen Show (16:9)</PresentationFormat>
  <Paragraphs>181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Trebuchet MS</vt:lpstr>
      <vt:lpstr>Noto Sans Symbols</vt:lpstr>
      <vt:lpstr>Calibri</vt:lpstr>
      <vt:lpstr>Times New Roman</vt:lpstr>
      <vt:lpstr>Bookman Old Style</vt:lpstr>
      <vt:lpstr>Söhne</vt:lpstr>
      <vt:lpstr>1_Office Theme</vt:lpstr>
      <vt:lpstr>Admin Dashboard Analysis</vt:lpstr>
      <vt:lpstr>Introduction</vt:lpstr>
      <vt:lpstr>Concept Tree</vt:lpstr>
      <vt:lpstr>Literature </vt:lpstr>
      <vt:lpstr>      Problem Statement</vt:lpstr>
      <vt:lpstr>Problem Illustration</vt:lpstr>
      <vt:lpstr>Proposed Method</vt:lpstr>
      <vt:lpstr>Proposed Method Illustration</vt:lpstr>
      <vt:lpstr>Parameters</vt:lpstr>
      <vt:lpstr>Experiment Environment</vt:lpstr>
      <vt:lpstr>Experiment Screenshots </vt:lpstr>
      <vt:lpstr>Project status</vt:lpstr>
      <vt:lpstr>References</vt:lpstr>
      <vt:lpstr>   Thank you</vt:lpstr>
      <vt:lpstr>Project seminar–I 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Uday Kiran</cp:lastModifiedBy>
  <cp:revision>23</cp:revision>
  <dcterms:modified xsi:type="dcterms:W3CDTF">2024-01-29T16:27:14Z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2024-01-27T12:26:37Z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8a09091d-0f94-4ee7-bdc7-67cec5f0c8b1</vt:lpwstr>
  </property>
  <property fmtid="{D5CDD505-2E9C-101B-9397-08002B2CF9AE}" pid="7" name="MSIP_Label_defa4170-0d19-0005-0004-bc88714345d2_ActionId">
    <vt:lpwstr>77eb15d7-f6c4-45fa-befa-ad13c2f1c1e7</vt:lpwstr>
  </property>
  <property fmtid="{D5CDD505-2E9C-101B-9397-08002B2CF9AE}" pid="8" name="MSIP_Label_defa4170-0d19-0005-0004-bc88714345d2_ContentBits">
    <vt:lpwstr>0</vt:lpwstr>
  </property>
</Properties>
</file>