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2"/>
  </p:notesMasterIdLst>
  <p:handoutMasterIdLst>
    <p:handoutMasterId r:id="rId33"/>
  </p:handoutMasterIdLst>
  <p:sldIdLst>
    <p:sldId id="312" r:id="rId5"/>
    <p:sldId id="304" r:id="rId6"/>
    <p:sldId id="326" r:id="rId7"/>
    <p:sldId id="307" r:id="rId8"/>
    <p:sldId id="327" r:id="rId9"/>
    <p:sldId id="282" r:id="rId10"/>
    <p:sldId id="324" r:id="rId11"/>
    <p:sldId id="328" r:id="rId12"/>
    <p:sldId id="315" r:id="rId13"/>
    <p:sldId id="329" r:id="rId14"/>
    <p:sldId id="330" r:id="rId15"/>
    <p:sldId id="331" r:id="rId16"/>
    <p:sldId id="317" r:id="rId17"/>
    <p:sldId id="337" r:id="rId18"/>
    <p:sldId id="338" r:id="rId19"/>
    <p:sldId id="339" r:id="rId20"/>
    <p:sldId id="340" r:id="rId21"/>
    <p:sldId id="341" r:id="rId22"/>
    <p:sldId id="342" r:id="rId23"/>
    <p:sldId id="332" r:id="rId24"/>
    <p:sldId id="333" r:id="rId25"/>
    <p:sldId id="335" r:id="rId26"/>
    <p:sldId id="334" r:id="rId27"/>
    <p:sldId id="336" r:id="rId28"/>
    <p:sldId id="343" r:id="rId29"/>
    <p:sldId id="344" r:id="rId30"/>
    <p:sldId id="297" r:id="rId3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95" d="100"/>
          <a:sy n="95" d="100"/>
        </p:scale>
        <p:origin x="206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3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4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6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4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8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3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777" y="808812"/>
            <a:ext cx="7454445" cy="3831221"/>
          </a:xfrm>
        </p:spPr>
        <p:txBody>
          <a:bodyPr anchor="ctr"/>
          <a:lstStyle/>
          <a:p>
            <a:r>
              <a:rPr lang="en-GB" sz="40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Sales Performance Analysis Dashboard using Power Bi</a:t>
            </a:r>
            <a:br>
              <a:rPr lang="en-GB" sz="4000" b="0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GB" sz="40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400" b="0" dirty="0">
                <a:solidFill>
                  <a:schemeClr val="accent6">
                    <a:lumMod val="75000"/>
                  </a:schemeClr>
                </a:solidFill>
              </a:rPr>
              <a:t>by TEAM 3 : Profit detectors</a:t>
            </a:r>
            <a:br>
              <a:rPr lang="en-GB" sz="4000" b="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7" y="-273804"/>
            <a:ext cx="7796464" cy="1222385"/>
          </a:xfrm>
        </p:spPr>
        <p:txBody>
          <a:bodyPr/>
          <a:lstStyle/>
          <a:p>
            <a:r>
              <a:rPr lang="en-US" dirty="0"/>
              <a:t>DAX formulae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335DB-1CBB-5699-D86B-391EC6EC9834}"/>
              </a:ext>
            </a:extLst>
          </p:cNvPr>
          <p:cNvSpPr txBox="1"/>
          <p:nvPr/>
        </p:nvSpPr>
        <p:spPr>
          <a:xfrm>
            <a:off x="299287" y="1208557"/>
            <a:ext cx="8050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Churn Risk Category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SWITCH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TRUE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(),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[Recency]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980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"Inactive"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[Recency]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750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&amp;&amp;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PurchaseFrequency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&lt;=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28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"At Risk"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[Recency]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&lt;=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750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&amp;&amp;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PurchaseFrequency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28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"Retained"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TRUE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(),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"Potential"</a:t>
            </a: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endParaRPr lang="en-GB" sz="1600" dirty="0">
              <a:solidFill>
                <a:srgbClr val="000000"/>
              </a:solidFill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Product Status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DATEDIFF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ProductTable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ReleaseDate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TODAY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(),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YEAR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 &lt;=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2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"New"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"Existing"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Average Sale Price = </a:t>
            </a:r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AVERAGE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IN" sz="1600" b="0" dirty="0">
                <a:solidFill>
                  <a:srgbClr val="5F5F5F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5F5F5F"/>
                </a:solidFill>
                <a:effectLst/>
                <a:latin typeface="Sabon Next LT (Body)"/>
              </a:rPr>
              <a:t>SalePrice</a:t>
            </a:r>
            <a:r>
              <a:rPr lang="en-IN" sz="1600" b="0" dirty="0">
                <a:solidFill>
                  <a:srgbClr val="5F5F5F"/>
                </a:solidFill>
                <a:effectLst/>
                <a:latin typeface="Sabon Next LT (Body)"/>
              </a:rPr>
              <a:t>]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CLTV by Product Category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CALCULATE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SUM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SaleAmount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ALLEXCEPT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ProductTable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ProductTable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[Product Category]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Total Sales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SUM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SaleAmount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5166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7" y="-273804"/>
            <a:ext cx="7796464" cy="1222385"/>
          </a:xfrm>
        </p:spPr>
        <p:txBody>
          <a:bodyPr/>
          <a:lstStyle/>
          <a:p>
            <a:r>
              <a:rPr lang="en-US" dirty="0"/>
              <a:t>DAX formulae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335DB-1CBB-5699-D86B-391EC6EC9834}"/>
              </a:ext>
            </a:extLst>
          </p:cNvPr>
          <p:cNvSpPr txBox="1"/>
          <p:nvPr/>
        </p:nvSpPr>
        <p:spPr>
          <a:xfrm>
            <a:off x="299287" y="1208557"/>
            <a:ext cx="8050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Rating Category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5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"Excellent"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4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"Good"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3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"Average"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2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"Bad"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==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1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"Worst"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)))))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Customer Status = </a:t>
            </a:r>
            <a:r>
              <a:rPr lang="en-IN" sz="1600" b="0" dirty="0">
                <a:solidFill>
                  <a:srgbClr val="0000FF"/>
                </a:solidFill>
                <a:effectLst/>
                <a:latin typeface="Sabon Next LT (Body)"/>
              </a:rPr>
              <a:t>VAR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FirstPurchaseDate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 = 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CALCULATE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MIN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FirstPurchaseDate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]),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FILTER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  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  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CustomerID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]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SalesTable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CustomerID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]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)</a:t>
            </a:r>
          </a:p>
          <a:p>
            <a:r>
              <a:rPr lang="en-IN" sz="1600" b="0" dirty="0">
                <a:solidFill>
                  <a:srgbClr val="0000FF"/>
                </a:solidFill>
                <a:effectLst/>
                <a:latin typeface="Sabon Next LT (Body)"/>
              </a:rPr>
              <a:t>RETURN</a:t>
            </a:r>
            <a:endParaRPr lang="en-IN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SalesTable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OrderDate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] &lt;=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FirstPurchaseDate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 + </a:t>
            </a:r>
            <a:r>
              <a:rPr lang="en-IN" sz="1600" b="0" dirty="0">
                <a:solidFill>
                  <a:srgbClr val="098658"/>
                </a:solidFill>
                <a:effectLst/>
                <a:latin typeface="Sabon Next LT (Body)"/>
              </a:rPr>
              <a:t>365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IN" sz="1600" b="0" dirty="0">
                <a:solidFill>
                  <a:srgbClr val="A31515"/>
                </a:solidFill>
                <a:effectLst/>
                <a:latin typeface="Sabon Next LT (Body)"/>
              </a:rPr>
              <a:t>"New"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IN" sz="1600" b="0" dirty="0">
                <a:solidFill>
                  <a:srgbClr val="A31515"/>
                </a:solidFill>
                <a:effectLst/>
                <a:latin typeface="Sabon Next LT (Body)"/>
              </a:rPr>
              <a:t>"Repeat"</a:t>
            </a:r>
            <a:endParaRPr lang="en-IN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9520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74" y="908783"/>
            <a:ext cx="7043617" cy="2520217"/>
          </a:xfrm>
        </p:spPr>
        <p:txBody>
          <a:bodyPr/>
          <a:lstStyle/>
          <a:p>
            <a:r>
              <a:rPr lang="en-US" sz="6000" dirty="0"/>
              <a:t>Module-3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1773" y="3429000"/>
            <a:ext cx="7043618" cy="223323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1687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4" y="191147"/>
            <a:ext cx="7631709" cy="1091627"/>
          </a:xfrm>
        </p:spPr>
        <p:txBody>
          <a:bodyPr/>
          <a:lstStyle/>
          <a:p>
            <a:r>
              <a:rPr lang="en-US" dirty="0"/>
              <a:t>visualizations :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DE94478-9256-4320-361D-DCB992ACDD5E}"/>
              </a:ext>
            </a:extLst>
          </p:cNvPr>
          <p:cNvSpPr txBox="1">
            <a:spLocks/>
          </p:cNvSpPr>
          <p:nvPr/>
        </p:nvSpPr>
        <p:spPr>
          <a:xfrm>
            <a:off x="582704" y="1577788"/>
            <a:ext cx="5988425" cy="66421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1D913-3419-EF5C-D0E5-4D56D9C5C87A}"/>
              </a:ext>
            </a:extLst>
          </p:cNvPr>
          <p:cNvSpPr txBox="1"/>
          <p:nvPr/>
        </p:nvSpPr>
        <p:spPr>
          <a:xfrm>
            <a:off x="582704" y="1448228"/>
            <a:ext cx="37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Pie and donut charts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A0594BD-7751-8A32-C94D-742C6367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2" y="4341193"/>
            <a:ext cx="3409611" cy="2137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E5AA2F-D018-DD73-DF57-9ED1B048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845" y="4341193"/>
            <a:ext cx="1940488" cy="2137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435CB46-E30E-2726-301C-5EC704EF7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536" y="4341193"/>
            <a:ext cx="2456793" cy="2137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498FA80-38B9-2488-D22A-7DB682E47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529" y="2213638"/>
            <a:ext cx="2913527" cy="17427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19FC6B-AB86-5C9D-D66A-BE1BED24E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286" y="4341193"/>
            <a:ext cx="2559546" cy="2137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DB8DFB5-7B1B-4D1D-F15A-82D990A93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631" y="2223476"/>
            <a:ext cx="2457295" cy="17329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B0DC1B9-FC1D-756A-147B-CA2D5B437E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0886" y="2197092"/>
            <a:ext cx="3977300" cy="17593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817006-7949-C400-54A3-0045AEEE6D4A}"/>
              </a:ext>
            </a:extLst>
          </p:cNvPr>
          <p:cNvSpPr txBox="1"/>
          <p:nvPr/>
        </p:nvSpPr>
        <p:spPr>
          <a:xfrm>
            <a:off x="582704" y="740016"/>
            <a:ext cx="37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Tree map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A6EBF-1551-7D75-3579-55CFC5BA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82" y="678567"/>
            <a:ext cx="6481455" cy="27504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F9ED6-8A33-E198-E952-23C0CB243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5" y="3615506"/>
            <a:ext cx="6259267" cy="31337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443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5564BF-68EE-AC7A-4ED3-11963CF9117B}"/>
              </a:ext>
            </a:extLst>
          </p:cNvPr>
          <p:cNvSpPr txBox="1"/>
          <p:nvPr/>
        </p:nvSpPr>
        <p:spPr>
          <a:xfrm>
            <a:off x="582704" y="740016"/>
            <a:ext cx="37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Cards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16055-1264-BB9F-6510-86394DFE2FC2}"/>
              </a:ext>
            </a:extLst>
          </p:cNvPr>
          <p:cNvSpPr txBox="1"/>
          <p:nvPr/>
        </p:nvSpPr>
        <p:spPr>
          <a:xfrm>
            <a:off x="582704" y="4620602"/>
            <a:ext cx="37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Slicers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3F03C7-79BF-18C1-BC99-B6AACE6F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7" y="1669848"/>
            <a:ext cx="1878580" cy="2496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99C257-6E6B-06D2-F5DC-BF9FBD4A5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80" y="2141533"/>
            <a:ext cx="2981741" cy="15527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1B6A2F-F6C1-6E60-5AF7-195C020C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464" y="2141533"/>
            <a:ext cx="2962688" cy="15813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F2995-581D-9AAE-B740-1A99C95E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440" y="5227409"/>
            <a:ext cx="4098880" cy="12445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47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E21BF-04E1-56F1-6DEE-F54C27BD6EC8}"/>
              </a:ext>
            </a:extLst>
          </p:cNvPr>
          <p:cNvSpPr txBox="1"/>
          <p:nvPr/>
        </p:nvSpPr>
        <p:spPr>
          <a:xfrm>
            <a:off x="564774" y="713121"/>
            <a:ext cx="464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Stacked column and bar chart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D38A5B-993A-172C-6910-3ADAC7DB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1" y="3684493"/>
            <a:ext cx="6259042" cy="29024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4F5EB-B94D-43A2-7E21-0E15146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38" y="1035253"/>
            <a:ext cx="4756568" cy="23937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83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5346F-A88C-87C4-CE65-98A0A8BDDFE9}"/>
              </a:ext>
            </a:extLst>
          </p:cNvPr>
          <p:cNvSpPr txBox="1"/>
          <p:nvPr/>
        </p:nvSpPr>
        <p:spPr>
          <a:xfrm>
            <a:off x="564774" y="453144"/>
            <a:ext cx="464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Map 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AC042-D238-A633-BF5A-F59B5A67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02" y="1514973"/>
            <a:ext cx="4360220" cy="30104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B4FE5-76F8-60BD-F574-7683BE73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31" y="2473914"/>
            <a:ext cx="2386229" cy="33307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F16650-2FAA-C84A-CD13-6DED24E88D1F}"/>
              </a:ext>
            </a:extLst>
          </p:cNvPr>
          <p:cNvSpPr txBox="1"/>
          <p:nvPr/>
        </p:nvSpPr>
        <p:spPr>
          <a:xfrm>
            <a:off x="6583467" y="1788414"/>
            <a:ext cx="464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Table 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044AE-22CB-CC6B-DF36-5E3BB638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" y="3986262"/>
            <a:ext cx="5475591" cy="26386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76B4A-BFE2-37C4-D5DD-9B3B69AB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30" y="708213"/>
            <a:ext cx="5601482" cy="3038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A8590-4C50-6E65-FF37-90C58311E1BD}"/>
              </a:ext>
            </a:extLst>
          </p:cNvPr>
          <p:cNvSpPr txBox="1"/>
          <p:nvPr/>
        </p:nvSpPr>
        <p:spPr>
          <a:xfrm>
            <a:off x="794105" y="292714"/>
            <a:ext cx="464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Line and column chart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6FA51-D0D0-BF05-2206-CC0568B37824}"/>
              </a:ext>
            </a:extLst>
          </p:cNvPr>
          <p:cNvSpPr txBox="1"/>
          <p:nvPr/>
        </p:nvSpPr>
        <p:spPr>
          <a:xfrm>
            <a:off x="5668414" y="3747112"/>
            <a:ext cx="464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Waterfall chart 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6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DF95D-234D-2F1C-FBA9-AEEAA42028BD}"/>
              </a:ext>
            </a:extLst>
          </p:cNvPr>
          <p:cNvSpPr txBox="1"/>
          <p:nvPr/>
        </p:nvSpPr>
        <p:spPr>
          <a:xfrm>
            <a:off x="686529" y="660267"/>
            <a:ext cx="464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Line chart: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96582-1135-D5DA-BC15-444C90F3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7" y="483061"/>
            <a:ext cx="6763694" cy="27721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AEEBB-BDA9-1E99-1827-FBCF263C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0" y="3504166"/>
            <a:ext cx="6182588" cy="31913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01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2615901"/>
          </a:xfrm>
        </p:spPr>
        <p:txBody>
          <a:bodyPr/>
          <a:lstStyle/>
          <a:p>
            <a:r>
              <a:rPr lang="en-US" dirty="0"/>
              <a:t>Shantanu Anand</a:t>
            </a:r>
          </a:p>
          <a:p>
            <a:r>
              <a:rPr lang="en-US" dirty="0"/>
              <a:t>Uday Kumar</a:t>
            </a:r>
          </a:p>
          <a:p>
            <a:r>
              <a:rPr lang="en-US" dirty="0" err="1"/>
              <a:t>Tanguturi</a:t>
            </a:r>
            <a:r>
              <a:rPr lang="en-US" dirty="0"/>
              <a:t> Sai Kumar</a:t>
            </a:r>
          </a:p>
          <a:p>
            <a:r>
              <a:rPr lang="en-US" dirty="0" err="1"/>
              <a:t>Hindavi</a:t>
            </a:r>
            <a:r>
              <a:rPr lang="en-US" dirty="0"/>
              <a:t> Patil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74" y="908783"/>
            <a:ext cx="7043617" cy="2520217"/>
          </a:xfrm>
        </p:spPr>
        <p:txBody>
          <a:bodyPr/>
          <a:lstStyle/>
          <a:p>
            <a:r>
              <a:rPr lang="en-US" sz="6000" dirty="0"/>
              <a:t>Module-4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1773" y="3429000"/>
            <a:ext cx="7043618" cy="2233233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5744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95D358-AEA4-1D0A-5401-BAECF6391D5D}"/>
              </a:ext>
            </a:extLst>
          </p:cNvPr>
          <p:cNvSpPr txBox="1"/>
          <p:nvPr/>
        </p:nvSpPr>
        <p:spPr>
          <a:xfrm>
            <a:off x="672353" y="591671"/>
            <a:ext cx="3505200" cy="75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6718F-72E1-ACBB-0511-6BA37C39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1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68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792597-EF77-B8BF-D907-2EB9175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3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F0553-40EA-B1F8-DA70-0D64E956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"/>
            <a:ext cx="12192000" cy="68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4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C4DA0-729C-70CE-F58E-4E50A8EA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"/>
            <a:ext cx="12192000" cy="68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5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29AA90-7986-3494-FC8E-E6AD6EE4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36" y="869576"/>
            <a:ext cx="5126924" cy="1367812"/>
          </a:xfrm>
        </p:spPr>
        <p:txBody>
          <a:bodyPr/>
          <a:lstStyle/>
          <a:p>
            <a:r>
              <a:rPr lang="en-US" dirty="0"/>
              <a:t>Conclusion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78A07-3C5A-F2DA-5928-BE71C35DC1F1}"/>
              </a:ext>
            </a:extLst>
          </p:cNvPr>
          <p:cNvSpPr txBox="1"/>
          <p:nvPr/>
        </p:nvSpPr>
        <p:spPr>
          <a:xfrm>
            <a:off x="887507" y="2237388"/>
            <a:ext cx="9269506" cy="354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The Sales Performance Dashboard offers a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view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of sales dynamics, customer behaviours, and product trends.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Key analyses like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CLTV, churn risk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product sales cannibalization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provide actionable insights for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business growth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Advanced visualizations, such as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ribbon charts, pie charts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geo-mapping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, ensure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data is interpretable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and actionable.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Real-time decision-making is supported, enabling businesses to adapt to challenges and opportunities.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A modular design ensures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future scalability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, aligning with evolving business needs.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992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29AA90-7986-3494-FC8E-E6AD6EE4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35" y="797858"/>
            <a:ext cx="9269505" cy="1367812"/>
          </a:xfrm>
        </p:spPr>
        <p:txBody>
          <a:bodyPr/>
          <a:lstStyle/>
          <a:p>
            <a:r>
              <a:rPr lang="en-US" dirty="0"/>
              <a:t>FUTURE ENHANCEMENTS: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78A07-3C5A-F2DA-5928-BE71C35DC1F1}"/>
              </a:ext>
            </a:extLst>
          </p:cNvPr>
          <p:cNvSpPr txBox="1"/>
          <p:nvPr/>
        </p:nvSpPr>
        <p:spPr>
          <a:xfrm>
            <a:off x="887507" y="2104444"/>
            <a:ext cx="9269506" cy="3955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Advanced Segmentation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Categorize customers by behaviour and demographics for personalized marketing.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Employ machine learning for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sales forecasting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and inventory optimization.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Marketing Impact Analysis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Assess campaign effectiveness on customer acquisition and retention.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Enhanced Geo-Spatial Insights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Use advanced maps to identify local trends and adjust strategies.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Product Velocity Analysis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Measure product demand trends to optimize production.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Discount Effectiveness Analysis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Evaluate promotion impacts to maximize revenue.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Sentiment Tracking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Integrate customer feedback for better product development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1324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100794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119" y="3999435"/>
            <a:ext cx="5715000" cy="2234642"/>
          </a:xfrm>
        </p:spPr>
        <p:txBody>
          <a:bodyPr/>
          <a:lstStyle/>
          <a:p>
            <a:r>
              <a:rPr lang="en-US" dirty="0"/>
              <a:t>Team profit detectors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71" y="422523"/>
            <a:ext cx="6319229" cy="1367812"/>
          </a:xfrm>
        </p:spPr>
        <p:txBody>
          <a:bodyPr/>
          <a:lstStyle/>
          <a:p>
            <a:r>
              <a:rPr lang="en-US" dirty="0"/>
              <a:t>Project overview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265CC-7943-8D99-7167-0ABA09F77247}"/>
              </a:ext>
            </a:extLst>
          </p:cNvPr>
          <p:cNvSpPr txBox="1"/>
          <p:nvPr/>
        </p:nvSpPr>
        <p:spPr>
          <a:xfrm>
            <a:off x="538771" y="1898338"/>
            <a:ext cx="9663065" cy="453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Purpose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To create an interactive Sales Performance Dashboard leveraging Power BI for actionable insights.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Key Features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Integration of datasets: customer demographics, sales transactions, product data, and customer ratings.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Advanced analyses: customer lifetime value, churn prediction, product cannibalization, and customer sentiment.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visualization: Charts, maps, and analytics for better decision-making.</a:t>
            </a:r>
          </a:p>
          <a:p>
            <a:pPr lvl="2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A dynamic tool for understanding sales trends, customer behavior, and product performance.</a:t>
            </a:r>
          </a:p>
          <a:p>
            <a:pPr lvl="2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solidFill>
                <a:schemeClr val="accent6">
                  <a:lumMod val="75000"/>
                </a:schemeClr>
              </a:solidFill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240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06" y="0"/>
            <a:ext cx="5126924" cy="1367812"/>
          </a:xfrm>
        </p:spPr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265CC-7943-8D99-7167-0ABA09F77247}"/>
              </a:ext>
            </a:extLst>
          </p:cNvPr>
          <p:cNvSpPr txBox="1"/>
          <p:nvPr/>
        </p:nvSpPr>
        <p:spPr>
          <a:xfrm>
            <a:off x="377406" y="1290917"/>
            <a:ext cx="9663065" cy="501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The Sales Performance Dashboard leverages Power BI to turn complex sales data into actionable insights, providing a comprehensive view of sales and customer trends. This tool is tailored to help decision-makers understand key sales drivers and customer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behaviors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</a:rPr>
            </a:b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Dataset Overview: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The dataset integrates various data sources, including: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Customer Demographics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: Information on customer regions, acquisition dates, and purchase frequency.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Sales Transactions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: Detailed records of each sale, including order date, product sold, sale amount, and discount information.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Product Information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: Data on product categories, pricing, release dates, and status (e.g., new vs. existing products).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Customer Feedback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: Customer ratings and satisfaction metrics, allowing us to correlate sentiment with sales performance.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74" y="908783"/>
            <a:ext cx="7043617" cy="2520217"/>
          </a:xfrm>
        </p:spPr>
        <p:txBody>
          <a:bodyPr/>
          <a:lstStyle/>
          <a:p>
            <a:r>
              <a:rPr lang="en-US" sz="6000" dirty="0"/>
              <a:t>Module-1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1773" y="3429000"/>
            <a:ext cx="7043618" cy="2233233"/>
          </a:xfrm>
        </p:spPr>
        <p:txBody>
          <a:bodyPr/>
          <a:lstStyle/>
          <a:p>
            <a:r>
              <a:rPr lang="en-US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8218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259" y="1554356"/>
            <a:ext cx="7965461" cy="994164"/>
          </a:xfrm>
        </p:spPr>
        <p:txBody>
          <a:bodyPr/>
          <a:lstStyle/>
          <a:p>
            <a:r>
              <a:rPr lang="en-US" dirty="0"/>
              <a:t>Transformations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0259" y="2984347"/>
            <a:ext cx="7965460" cy="3497698"/>
          </a:xfrm>
        </p:spPr>
        <p:txBody>
          <a:bodyPr/>
          <a:lstStyle/>
          <a:p>
            <a:r>
              <a:rPr lang="en-US" dirty="0"/>
              <a:t>Made changes in the data type</a:t>
            </a:r>
          </a:p>
          <a:p>
            <a:r>
              <a:rPr lang="en-US" dirty="0"/>
              <a:t>Removed empty rows</a:t>
            </a:r>
          </a:p>
          <a:p>
            <a:r>
              <a:rPr lang="en-US" dirty="0"/>
              <a:t>Added new columns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B7-3964-517E-7085-F74E49D5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411253"/>
            <a:ext cx="10511627" cy="1012785"/>
          </a:xfrm>
        </p:spPr>
        <p:txBody>
          <a:bodyPr/>
          <a:lstStyle/>
          <a:p>
            <a:r>
              <a:rPr lang="en-GB" dirty="0"/>
              <a:t>Dataset Model View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9E60E-7CA7-4BE1-9C9B-1E0B746D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1" y="1630227"/>
            <a:ext cx="9099176" cy="4961384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13397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74" y="908783"/>
            <a:ext cx="7043617" cy="2520217"/>
          </a:xfrm>
        </p:spPr>
        <p:txBody>
          <a:bodyPr/>
          <a:lstStyle/>
          <a:p>
            <a:r>
              <a:rPr lang="en-US" sz="6000" dirty="0"/>
              <a:t>Module-2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1773" y="3429000"/>
            <a:ext cx="7043618" cy="2233233"/>
          </a:xfrm>
        </p:spPr>
        <p:txBody>
          <a:bodyPr/>
          <a:lstStyle/>
          <a:p>
            <a:r>
              <a:rPr lang="en-US" dirty="0"/>
              <a:t>Dax Formulae</a:t>
            </a:r>
          </a:p>
        </p:txBody>
      </p:sp>
    </p:spTree>
    <p:extLst>
      <p:ext uri="{BB962C8B-B14F-4D97-AF65-F5344CB8AC3E}">
        <p14:creationId xmlns:p14="http://schemas.microsoft.com/office/powerpoint/2010/main" val="66392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7" y="-273804"/>
            <a:ext cx="7796464" cy="1222385"/>
          </a:xfrm>
        </p:spPr>
        <p:txBody>
          <a:bodyPr/>
          <a:lstStyle/>
          <a:p>
            <a:r>
              <a:rPr lang="en-US" dirty="0"/>
              <a:t>DAX formulae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335DB-1CBB-5699-D86B-391EC6EC9834}"/>
              </a:ext>
            </a:extLst>
          </p:cNvPr>
          <p:cNvSpPr txBox="1"/>
          <p:nvPr/>
        </p:nvSpPr>
        <p:spPr>
          <a:xfrm>
            <a:off x="299287" y="1208557"/>
            <a:ext cx="8050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Total Spend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SUM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Total_Amount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Recency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DATEDIFF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MAX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LastPurchaseDate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),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TODAY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(),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DAY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Customer Type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[Total Spend]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8000000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"Platinum"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[Total Spend]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4000000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"Gold"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"Silver"</a:t>
            </a: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Customer Count by Churn Category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CALCULATE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DISTINCTCOUNT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CustomerID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FILTER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   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   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[Churn Risk Category]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SELECTEDVALUE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[Churn Risk Category]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{B7A98AC6-85CB-4779-A924-A0334BB031DB}tf78438558_win32</Template>
  <TotalTime>3171</TotalTime>
  <Words>884</Words>
  <Application>Microsoft Office PowerPoint</Application>
  <PresentationFormat>Widescreen</PresentationFormat>
  <Paragraphs>132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Courier New</vt:lpstr>
      <vt:lpstr>Sabon Next LT</vt:lpstr>
      <vt:lpstr>Sabon Next LT (Body)</vt:lpstr>
      <vt:lpstr>Symbol</vt:lpstr>
      <vt:lpstr>Wingdings</vt:lpstr>
      <vt:lpstr>Custom</vt:lpstr>
      <vt:lpstr>Sales Performance Analysis Dashboard using Power Bi  by TEAM 3 : Profit detectors </vt:lpstr>
      <vt:lpstr>Team:</vt:lpstr>
      <vt:lpstr>Project overview :</vt:lpstr>
      <vt:lpstr>Introduction :</vt:lpstr>
      <vt:lpstr>Module-1</vt:lpstr>
      <vt:lpstr>Transformations :</vt:lpstr>
      <vt:lpstr>Dataset Model View</vt:lpstr>
      <vt:lpstr>Module-2</vt:lpstr>
      <vt:lpstr>DAX formulae :</vt:lpstr>
      <vt:lpstr>DAX formulae :</vt:lpstr>
      <vt:lpstr>DAX formulae :</vt:lpstr>
      <vt:lpstr>Module-3</vt:lpstr>
      <vt:lpstr>visualizations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Module-4</vt:lpstr>
      <vt:lpstr>PowerPoint Presentation</vt:lpstr>
      <vt:lpstr>PowerPoint Presentation</vt:lpstr>
      <vt:lpstr>PowerPoint Presentation</vt:lpstr>
      <vt:lpstr>PowerPoint Presentation</vt:lpstr>
      <vt:lpstr>Conclusion :</vt:lpstr>
      <vt:lpstr>FUTURE ENHANCEMENTS: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Dashboard using Power Bi</dc:title>
  <dc:subject/>
  <dc:creator>UDAY KUMAR</dc:creator>
  <cp:lastModifiedBy>Shantanu Anand</cp:lastModifiedBy>
  <cp:revision>2</cp:revision>
  <dcterms:created xsi:type="dcterms:W3CDTF">2024-11-24T02:57:24Z</dcterms:created>
  <dcterms:modified xsi:type="dcterms:W3CDTF">2024-11-26T12:55:52Z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