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68" r:id="rId5"/>
    <p:sldId id="265" r:id="rId6"/>
    <p:sldId id="269" r:id="rId7"/>
    <p:sldId id="270" r:id="rId8"/>
    <p:sldId id="271" r:id="rId9"/>
    <p:sldId id="272" r:id="rId10"/>
    <p:sldId id="267" r:id="rId11"/>
    <p:sldId id="263" r:id="rId12"/>
    <p:sldId id="264"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2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D02B1B20-3146-4344-A633-3B3B3A2DBA37}" type="datetimeFigureOut">
              <a:rPr lang="en-IN" smtClean="0"/>
              <a:t>17-03-2025</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91B856D-397F-42A8-852C-9192E6D07B18}" type="slidenum">
              <a:rPr lang="en-IN" smtClean="0"/>
              <a:t>‹#›</a:t>
            </a:fld>
            <a:endParaRPr lang="en-IN"/>
          </a:p>
        </p:txBody>
      </p:sp>
    </p:spTree>
    <p:extLst>
      <p:ext uri="{BB962C8B-B14F-4D97-AF65-F5344CB8AC3E}">
        <p14:creationId xmlns:p14="http://schemas.microsoft.com/office/powerpoint/2010/main" val="1862257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6DE0ACA-03BC-46D6-9D4D-3FE672280FD2}" type="slidenum">
              <a:rPr/>
              <a:pPr/>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2D5E523-FFA3-4105-8C15-30B5DC71F893}" type="slidenum">
              <a:rPr/>
              <a:pPr/>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5DD45FD-2B75-46F3-8500-1CA3B0C5D658}" type="slidenum">
              <a:rPr/>
              <a:pPr/>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2FD64C0-15F1-471C-9E50-9DE70748CF53}" type="slidenum">
              <a:rPr/>
              <a:pPr/>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B932CF5-990D-4109-834E-B5F479C67FEC}" type="slidenum">
              <a:rPr/>
              <a:pPr/>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0111CD9-D0AF-457D-9A4F-98FC04BC9A31}" type="slidenum">
              <a:rPr/>
              <a:pPr/>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F803718-B8BF-497F-A984-712BA1ED5D22}" type="slidenum">
              <a:rPr/>
              <a:pPr/>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C4CC7DF-1A0F-4CAC-8445-C88DCF9CF90E}" type="slidenum">
              <a:rPr/>
              <a:pPr/>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FF3E4A3-4C94-4785-A0E6-29AA5BBC5DE4}" type="slidenum">
              <a:rPr/>
              <a:pPr/>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1731DF4-7314-4F43-ADF2-78EF8CAAEF2D}" type="slidenum">
              <a:rPr/>
              <a:pPr/>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1AC3676-484E-4704-B7A7-7DB709AE2100}" type="slidenum">
              <a:rPr/>
              <a:pPr/>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CAE218-CAC7-47E3-A7FE-2C38C494088F}" type="slidenum">
              <a:rPr/>
              <a:pPr/>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Rounded Corners 6"/>
          <p:cNvSpPr/>
          <p:nvPr/>
        </p:nvSpPr>
        <p:spPr>
          <a:xfrm>
            <a:off x="9867960" y="365040"/>
            <a:ext cx="2323440" cy="72936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Calibri"/>
              <a:ea typeface="DejaVu Sans"/>
            </a:endParaRPr>
          </a:p>
        </p:txBody>
      </p:sp>
      <p:sp>
        <p:nvSpPr>
          <p:cNvPr id="7"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2"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6E93278-1DF5-4FAB-BCA3-32B4116A7B24}" type="slidenum">
              <a:rPr lang="en-IN" sz="1200" b="0" strike="noStrike" spc="-1">
                <a:solidFill>
                  <a:srgbClr val="8B8B8B"/>
                </a:solidFill>
                <a:latin typeface="Calibri"/>
              </a:rPr>
              <a:pPr indent="0" algn="r">
                <a:lnSpc>
                  <a:spcPct val="100000"/>
                </a:lnSpc>
                <a:buNone/>
                <a:tabLst>
                  <a:tab pos="0" algn="l"/>
                </a:tabLst>
              </a:pPr>
              <a:t>‹#›</a:t>
            </a:fld>
            <a:endParaRPr lang="en-IN" sz="1200" b="0" strike="noStrike" spc="-1">
              <a:solidFill>
                <a:srgbClr val="000000"/>
              </a:solidFill>
              <a:latin typeface="Times New Roman"/>
            </a:endParaRPr>
          </a:p>
        </p:txBody>
      </p:sp>
      <p:sp>
        <p:nvSpPr>
          <p:cNvPr id="3"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bookmyshow.com/" TargetMode="External"/><Relationship Id="rId2" Type="http://schemas.openxmlformats.org/officeDocument/2006/relationships/hyperlink" Target="http://www.ticketplease.com/" TargetMode="External"/><Relationship Id="rId1" Type="http://schemas.openxmlformats.org/officeDocument/2006/relationships/slideLayout" Target="../slideLayouts/slideLayout1.xml"/><Relationship Id="rId4" Type="http://schemas.openxmlformats.org/officeDocument/2006/relationships/hyperlink" Target="http://www.cinemaonlin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p:nvPr>
        </p:nvSpPr>
        <p:spPr>
          <a:xfrm>
            <a:off x="0" y="1537920"/>
            <a:ext cx="12191400" cy="5319360"/>
          </a:xfrm>
          <a:prstGeom prst="rect">
            <a:avLst/>
          </a:prstGeom>
          <a:noFill/>
          <a:ln w="0">
            <a:noFill/>
          </a:ln>
        </p:spPr>
        <p:txBody>
          <a:bodyPr lIns="90000" tIns="45000" rIns="90000" bIns="45000" anchor="t">
            <a:normAutofit/>
          </a:bodyPr>
          <a:lstStyle/>
          <a:p>
            <a:pPr marL="0" indent="0" algn="ctr">
              <a:buNone/>
            </a:pPr>
            <a:endParaRPr lang="en-IN" sz="2100" b="1" dirty="0">
              <a:latin typeface="Times New Roman" panose="02020603050405020304" pitchFamily="18" charset="0"/>
              <a:cs typeface="Times New Roman" panose="02020603050405020304" pitchFamily="18" charset="0"/>
            </a:endParaRPr>
          </a:p>
          <a:p>
            <a:pPr marL="0" indent="0" algn="ctr">
              <a:buNone/>
            </a:pPr>
            <a:r>
              <a:rPr lang="en-IN" sz="2100" b="1" dirty="0">
                <a:latin typeface="Times New Roman" panose="02020603050405020304" pitchFamily="18" charset="0"/>
                <a:cs typeface="Times New Roman" panose="02020603050405020304" pitchFamily="18" charset="0"/>
              </a:rPr>
              <a:t>2310030045: T. Sai Uday</a:t>
            </a:r>
            <a:endParaRPr lang="en-IN" sz="2100" dirty="0">
              <a:latin typeface="Times New Roman" panose="02020603050405020304" pitchFamily="18" charset="0"/>
              <a:cs typeface="Times New Roman" panose="02020603050405020304" pitchFamily="18" charset="0"/>
            </a:endParaRPr>
          </a:p>
          <a:p>
            <a:pPr marL="0" indent="0" algn="ctr">
              <a:buNone/>
            </a:pPr>
            <a:r>
              <a:rPr lang="en-IN" sz="2100" b="1" dirty="0">
                <a:latin typeface="Times New Roman" panose="02020603050405020304" pitchFamily="18" charset="0"/>
                <a:cs typeface="Times New Roman" panose="02020603050405020304" pitchFamily="18" charset="0"/>
              </a:rPr>
              <a:t>2310030035: P. Shanmukha Srinivas</a:t>
            </a:r>
          </a:p>
          <a:p>
            <a:pPr marL="0" indent="0" algn="ctr">
              <a:buNone/>
            </a:pPr>
            <a:r>
              <a:rPr lang="en-IN" sz="2100" b="1" dirty="0">
                <a:latin typeface="Times New Roman" panose="02020603050405020304" pitchFamily="18" charset="0"/>
                <a:cs typeface="Times New Roman" panose="02020603050405020304" pitchFamily="18" charset="0"/>
              </a:rPr>
              <a:t>2310030450: A. Rahul</a:t>
            </a:r>
          </a:p>
          <a:p>
            <a:pPr marL="0" indent="0" algn="ctr">
              <a:buNone/>
            </a:pPr>
            <a:r>
              <a:rPr lang="en-IN" sz="2100" b="1" dirty="0">
                <a:latin typeface="Times New Roman" panose="02020603050405020304" pitchFamily="18" charset="0"/>
                <a:cs typeface="Times New Roman" panose="02020603050405020304" pitchFamily="18" charset="0"/>
              </a:rPr>
              <a:t>2310030307: K. Charan</a:t>
            </a:r>
            <a:endParaRPr lang="en-IN" sz="2100" dirty="0">
              <a:latin typeface="Times New Roman" panose="02020603050405020304" pitchFamily="18" charset="0"/>
              <a:cs typeface="Times New Roman" panose="02020603050405020304" pitchFamily="18" charset="0"/>
            </a:endParaRPr>
          </a:p>
          <a:p>
            <a:pPr marL="0" indent="0" algn="ctr">
              <a:buNone/>
            </a:pPr>
            <a:r>
              <a:rPr lang="en-IN" sz="2100" b="1" dirty="0">
                <a:latin typeface="Times New Roman" panose="02020603050405020304" pitchFamily="18" charset="0"/>
                <a:cs typeface="Times New Roman" panose="02020603050405020304" pitchFamily="18" charset="0"/>
              </a:rPr>
              <a:t>2310030096: T. Akhil Raj</a:t>
            </a:r>
            <a:endParaRPr lang="en-IN" sz="2100" dirty="0">
              <a:latin typeface="Times New Roman" panose="02020603050405020304" pitchFamily="18" charset="0"/>
              <a:cs typeface="Times New Roman" panose="02020603050405020304" pitchFamily="18" charset="0"/>
            </a:endParaRPr>
          </a:p>
          <a:p>
            <a:pPr marL="246960" indent="0" algn="just">
              <a:lnSpc>
                <a:spcPct val="200000"/>
              </a:lnSpc>
              <a:spcBef>
                <a:spcPts val="1001"/>
              </a:spcBef>
              <a:buNone/>
              <a:tabLst>
                <a:tab pos="0" algn="l"/>
              </a:tabLst>
            </a:pP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US" sz="1800" b="0" strike="noStrike" spc="-1" dirty="0">
                <a:solidFill>
                  <a:srgbClr val="333333"/>
                </a:solidFill>
                <a:latin typeface="Times New Roman"/>
              </a:rPr>
              <a:t>Under the Guidance of</a:t>
            </a:r>
            <a:endParaRPr lang="en-IN" sz="1800" b="0" strike="noStrike" spc="-1" dirty="0">
              <a:solidFill>
                <a:srgbClr val="000000"/>
              </a:solidFill>
              <a:latin typeface="Arial"/>
            </a:endParaRPr>
          </a:p>
          <a:p>
            <a:pPr marL="0" indent="0" algn="ctr">
              <a:buNone/>
            </a:pPr>
            <a:r>
              <a:rPr lang="en-US" sz="1800" b="1" dirty="0">
                <a:latin typeface="Times New Roman" panose="02020603050405020304" pitchFamily="18" charset="0"/>
                <a:cs typeface="Times New Roman" panose="02020603050405020304" pitchFamily="18" charset="0"/>
              </a:rPr>
              <a:t>Dr. A. SIVA KRISHNA REDDY </a:t>
            </a:r>
            <a:endParaRPr lang="en-IN" sz="1800" dirty="0">
              <a:latin typeface="Times New Roman" panose="02020603050405020304" pitchFamily="18" charset="0"/>
              <a:cs typeface="Times New Roman" panose="02020603050405020304" pitchFamily="18" charset="0"/>
            </a:endParaRPr>
          </a:p>
          <a:p>
            <a:pPr marL="0" indent="0" algn="ctr">
              <a:buNone/>
            </a:pPr>
            <a:r>
              <a:rPr lang="en-US" sz="1800" dirty="0">
                <a:latin typeface="Times New Roman" panose="02020603050405020304" pitchFamily="18" charset="0"/>
                <a:cs typeface="Times New Roman" panose="02020603050405020304" pitchFamily="18" charset="0"/>
              </a:rPr>
              <a:t>(Associate Professor)</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Computer Science and Engineering Department </a:t>
            </a:r>
            <a:endParaRPr lang="en-IN" sz="2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KL Hyderabad Off Campus, Aziz Nagar ,Hyderabad</a:t>
            </a:r>
            <a:endParaRPr lang="en-IN" sz="2800" b="0" strike="noStrike" spc="-1" dirty="0">
              <a:solidFill>
                <a:srgbClr val="000000"/>
              </a:solidFill>
              <a:latin typeface="Arial"/>
            </a:endParaRPr>
          </a:p>
          <a:p>
            <a:pPr marL="246960" indent="0">
              <a:lnSpc>
                <a:spcPct val="90000"/>
              </a:lnSpc>
              <a:spcBef>
                <a:spcPts val="1001"/>
              </a:spcBef>
              <a:buNone/>
              <a:tabLst>
                <a:tab pos="0" algn="l"/>
              </a:tabLst>
            </a:pPr>
            <a:endParaRPr lang="en-IN" sz="2800" b="0" strike="noStrike" spc="-1" dirty="0">
              <a:solidFill>
                <a:srgbClr val="000000"/>
              </a:solidFill>
              <a:latin typeface="Arial"/>
            </a:endParaRPr>
          </a:p>
        </p:txBody>
      </p:sp>
      <p:sp>
        <p:nvSpPr>
          <p:cNvPr id="43" name="PlaceHolder 2"/>
          <p:cNvSpPr>
            <a:spLocks noGrp="1"/>
          </p:cNvSpPr>
          <p:nvPr>
            <p:ph type="title"/>
          </p:nvPr>
        </p:nvSpPr>
        <p:spPr>
          <a:xfrm>
            <a:off x="0" y="0"/>
            <a:ext cx="12191400" cy="168984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Calibri Light"/>
              </a:rPr>
              <a:t>Review-2 </a:t>
            </a:r>
            <a:r>
              <a:rPr lang="en-US" sz="4000" b="1" spc="-1" dirty="0">
                <a:solidFill>
                  <a:srgbClr val="000000"/>
                </a:solidFill>
                <a:latin typeface="Calibri Light"/>
              </a:rPr>
              <a:t>on</a:t>
            </a:r>
            <a:br>
              <a:rPr sz="4000" b="1" dirty="0"/>
            </a:br>
            <a:r>
              <a:rPr lang="en-US" sz="3800" b="1" dirty="0">
                <a:effectLst/>
                <a:latin typeface="Calibri Light" panose="020F0302020204030204" pitchFamily="34" charset="0"/>
                <a:ea typeface="Calibri Light" panose="020F0302020204030204" pitchFamily="34" charset="0"/>
                <a:cs typeface="Calibri Light" panose="020F0302020204030204" pitchFamily="34" charset="0"/>
              </a:rPr>
              <a:t>MOVIE TICKET BOOKING APP</a:t>
            </a:r>
            <a:endParaRPr lang="en-IN" sz="3800" b="1" strike="noStrike" spc="-1"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7" end="7"/>
                                            </p:txEl>
                                          </p:spTgt>
                                        </p:tgtEl>
                                        <p:attrNameLst>
                                          <p:attrName>style.visibility</p:attrName>
                                        </p:attrNameLst>
                                      </p:cBhvr>
                                      <p:to>
                                        <p:strVal val="visible"/>
                                      </p:to>
                                    </p:set>
                                    <p:anim calcmode="lin" valueType="num">
                                      <p:cBhvr additive="repl">
                                        <p:cTn id="7" dur="500" fill="hold"/>
                                        <p:tgtEl>
                                          <p:spTgt spid="42">
                                            <p:txEl>
                                              <p:pRg st="7" end="7"/>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xEl>
                                              <p:pRg st="1" end="1"/>
                                            </p:txEl>
                                          </p:spTgt>
                                        </p:tgtEl>
                                        <p:attrNameLst>
                                          <p:attrName>style.visibility</p:attrName>
                                        </p:attrNameLst>
                                      </p:cBhvr>
                                      <p:to>
                                        <p:strVal val="visible"/>
                                      </p:to>
                                    </p:set>
                                    <p:anim calcmode="lin" valueType="num">
                                      <p:cBhvr additive="repl">
                                        <p:cTn id="13" dur="500" fill="hold"/>
                                        <p:tgtEl>
                                          <p:spTgt spid="42">
                                            <p:txEl>
                                              <p:pRg st="1" end="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xEl>
                                              <p:pRg st="2" end="2"/>
                                            </p:txEl>
                                          </p:spTgt>
                                        </p:tgtEl>
                                        <p:attrNameLst>
                                          <p:attrName>style.visibility</p:attrName>
                                        </p:attrNameLst>
                                      </p:cBhvr>
                                      <p:to>
                                        <p:strVal val="visible"/>
                                      </p:to>
                                    </p:set>
                                    <p:anim calcmode="lin" valueType="num">
                                      <p:cBhvr additive="repl">
                                        <p:cTn id="19" dur="500" fill="hold"/>
                                        <p:tgtEl>
                                          <p:spTgt spid="42">
                                            <p:txEl>
                                              <p:pRg st="2" end="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2">
                                            <p:txEl>
                                              <p:pRg st="3" end="3"/>
                                            </p:txEl>
                                          </p:spTgt>
                                        </p:tgtEl>
                                        <p:attrNameLst>
                                          <p:attrName>style.visibility</p:attrName>
                                        </p:attrNameLst>
                                      </p:cBhvr>
                                      <p:to>
                                        <p:strVal val="visible"/>
                                      </p:to>
                                    </p:set>
                                    <p:anim calcmode="lin" valueType="num">
                                      <p:cBhvr additive="repl">
                                        <p:cTn id="25" dur="500" fill="hold"/>
                                        <p:tgtEl>
                                          <p:spTgt spid="42">
                                            <p:txEl>
                                              <p:pRg st="3" end="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2">
                                            <p:txEl>
                                              <p:pRg st="4" end="4"/>
                                            </p:txEl>
                                          </p:spTgt>
                                        </p:tgtEl>
                                        <p:attrNameLst>
                                          <p:attrName>style.visibility</p:attrName>
                                        </p:attrNameLst>
                                      </p:cBhvr>
                                      <p:to>
                                        <p:strVal val="visible"/>
                                      </p:to>
                                    </p:set>
                                    <p:anim calcmode="lin" valueType="num">
                                      <p:cBhvr additive="repl">
                                        <p:cTn id="31" dur="500" fill="hold"/>
                                        <p:tgtEl>
                                          <p:spTgt spid="42">
                                            <p:txEl>
                                              <p:pRg st="4" end="4"/>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2">
                                            <p:txEl>
                                              <p:pRg st="5" end="5"/>
                                            </p:txEl>
                                          </p:spTgt>
                                        </p:tgtEl>
                                        <p:attrNameLst>
                                          <p:attrName>style.visibility</p:attrName>
                                        </p:attrNameLst>
                                      </p:cBhvr>
                                      <p:to>
                                        <p:strVal val="visible"/>
                                      </p:to>
                                    </p:set>
                                    <p:anim calcmode="lin" valueType="num">
                                      <p:cBhvr additive="repl">
                                        <p:cTn id="37" dur="500" fill="hold"/>
                                        <p:tgtEl>
                                          <p:spTgt spid="42">
                                            <p:txEl>
                                              <p:pRg st="5" end="5"/>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4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algn="ctr">
              <a:lnSpc>
                <a:spcPct val="90000"/>
              </a:lnSpc>
              <a:spcBef>
                <a:spcPts val="1001"/>
              </a:spcBef>
              <a:buClr>
                <a:srgbClr val="000000"/>
              </a:buClr>
            </a:pPr>
            <a:r>
              <a:rPr lang="en-US" sz="4000" spc="-1" dirty="0">
                <a:solidFill>
                  <a:srgbClr val="000000"/>
                </a:solidFill>
                <a:latin typeface="Times New Roman"/>
              </a:rPr>
              <a:t>Designs</a:t>
            </a:r>
          </a:p>
        </p:txBody>
      </p:sp>
      <p:pic>
        <p:nvPicPr>
          <p:cNvPr id="3" name="Content Placeholder 2" descr="A diagram of a diagram&#10;&#10;AI-generated content may be incorrect.">
            <a:extLst>
              <a:ext uri="{FF2B5EF4-FFF2-40B4-BE49-F238E27FC236}">
                <a16:creationId xmlns:a16="http://schemas.microsoft.com/office/drawing/2014/main" id="{E7A2E0BF-4431-6B96-003A-82C3AA8CAE65}"/>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6669267" y="1180498"/>
            <a:ext cx="4810463" cy="4111116"/>
          </a:xfrm>
          <a:prstGeom prst="rect">
            <a:avLst/>
          </a:prstGeom>
          <a:noFill/>
          <a:ln w="0">
            <a:noFill/>
          </a:ln>
        </p:spPr>
      </p:pic>
      <p:pic>
        <p:nvPicPr>
          <p:cNvPr id="5" name="Picture 4" descr="A diagram of a company&#10;&#10;AI-generated content may be incorrect.">
            <a:extLst>
              <a:ext uri="{FF2B5EF4-FFF2-40B4-BE49-F238E27FC236}">
                <a16:creationId xmlns:a16="http://schemas.microsoft.com/office/drawing/2014/main" id="{C7541C0F-FD1C-9E03-AF24-2E2EA68EB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02" y="1087261"/>
            <a:ext cx="5053263" cy="4042610"/>
          </a:xfrm>
          <a:prstGeom prst="rect">
            <a:avLst/>
          </a:prstGeom>
        </p:spPr>
      </p:pic>
      <p:sp>
        <p:nvSpPr>
          <p:cNvPr id="6" name="Footer Placeholder 5">
            <a:extLst>
              <a:ext uri="{FF2B5EF4-FFF2-40B4-BE49-F238E27FC236}">
                <a16:creationId xmlns:a16="http://schemas.microsoft.com/office/drawing/2014/main" id="{8E2299F0-36AD-505F-BEBA-C72DF91F35DF}"/>
              </a:ext>
            </a:extLst>
          </p:cNvPr>
          <p:cNvSpPr>
            <a:spLocks noGrp="1"/>
          </p:cNvSpPr>
          <p:nvPr>
            <p:ph type="ftr" idx="1"/>
          </p:nvPr>
        </p:nvSpPr>
        <p:spPr/>
        <p:txBody>
          <a:bodyPr/>
          <a:lstStyle/>
          <a:p>
            <a:r>
              <a:rPr lang="en-IN"/>
              <a:t>Design diagrams</a:t>
            </a:r>
          </a:p>
        </p:txBody>
      </p:sp>
      <p:sp>
        <p:nvSpPr>
          <p:cNvPr id="7" name="TextBox 6">
            <a:extLst>
              <a:ext uri="{FF2B5EF4-FFF2-40B4-BE49-F238E27FC236}">
                <a16:creationId xmlns:a16="http://schemas.microsoft.com/office/drawing/2014/main" id="{478B0752-B8C7-A817-1662-CDB13AE973E6}"/>
              </a:ext>
            </a:extLst>
          </p:cNvPr>
          <p:cNvSpPr txBox="1"/>
          <p:nvPr/>
        </p:nvSpPr>
        <p:spPr>
          <a:xfrm>
            <a:off x="1482291" y="5524901"/>
            <a:ext cx="3888606" cy="369332"/>
          </a:xfrm>
          <a:prstGeom prst="rect">
            <a:avLst/>
          </a:prstGeom>
          <a:noFill/>
        </p:spPr>
        <p:txBody>
          <a:bodyPr wrap="square" rtlCol="0">
            <a:spAutoFit/>
          </a:bodyPr>
          <a:lstStyle/>
          <a:p>
            <a:pPr algn="ctr"/>
            <a:r>
              <a:rPr lang="en-IN" dirty="0"/>
              <a:t>ER Diagram</a:t>
            </a:r>
          </a:p>
        </p:txBody>
      </p:sp>
      <p:sp>
        <p:nvSpPr>
          <p:cNvPr id="8" name="TextBox 7">
            <a:extLst>
              <a:ext uri="{FF2B5EF4-FFF2-40B4-BE49-F238E27FC236}">
                <a16:creationId xmlns:a16="http://schemas.microsoft.com/office/drawing/2014/main" id="{2AE792FA-8C41-0FB7-AD09-2525DF05C332}"/>
              </a:ext>
            </a:extLst>
          </p:cNvPr>
          <p:cNvSpPr txBox="1"/>
          <p:nvPr/>
        </p:nvSpPr>
        <p:spPr>
          <a:xfrm>
            <a:off x="7979343" y="5524901"/>
            <a:ext cx="2127183" cy="369332"/>
          </a:xfrm>
          <a:prstGeom prst="rect">
            <a:avLst/>
          </a:prstGeom>
          <a:noFill/>
        </p:spPr>
        <p:txBody>
          <a:bodyPr wrap="square" rtlCol="0">
            <a:spAutoFit/>
          </a:bodyPr>
          <a:lstStyle/>
          <a:p>
            <a:pPr algn="ctr"/>
            <a:r>
              <a:rPr lang="en-IN" dirty="0"/>
              <a:t>Use Case Diagram</a:t>
            </a:r>
          </a:p>
        </p:txBody>
      </p:sp>
    </p:spTree>
    <p:extLst>
      <p:ext uri="{BB962C8B-B14F-4D97-AF65-F5344CB8AC3E}">
        <p14:creationId xmlns:p14="http://schemas.microsoft.com/office/powerpoint/2010/main" val="3374729086"/>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360360" y="365040"/>
            <a:ext cx="1099296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n-US" sz="4400" b="0" strike="noStrike" spc="-1">
                <a:solidFill>
                  <a:srgbClr val="000000"/>
                </a:solidFill>
                <a:latin typeface="Calibri Light"/>
              </a:rPr>
              <a:t>References</a:t>
            </a:r>
            <a:endParaRPr lang="en-IN" sz="4400" b="0" strike="noStrike" spc="-1">
              <a:solidFill>
                <a:srgbClr val="000000"/>
              </a:solidFill>
              <a:latin typeface="Arial"/>
            </a:endParaRPr>
          </a:p>
        </p:txBody>
      </p:sp>
      <p:sp>
        <p:nvSpPr>
          <p:cNvPr id="57" name="PlaceHolder 2"/>
          <p:cNvSpPr>
            <a:spLocks noGrp="1"/>
          </p:cNvSpPr>
          <p:nvPr>
            <p:ph/>
          </p:nvPr>
        </p:nvSpPr>
        <p:spPr>
          <a:xfrm>
            <a:off x="838079" y="1825559"/>
            <a:ext cx="10587107" cy="4796621"/>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610B4B"/>
              </a:buClr>
              <a:buFont typeface="Arial"/>
              <a:buChar char="•"/>
            </a:pPr>
            <a:r>
              <a:rPr lang="en-IN" sz="2000" b="0" strike="noStrike" spc="-1" dirty="0">
                <a:solidFill>
                  <a:srgbClr val="000000"/>
                </a:solidFill>
                <a:latin typeface="Times New Roman" panose="02020603050405020304" pitchFamily="18" charset="0"/>
                <a:cs typeface="Times New Roman" panose="02020603050405020304" pitchFamily="18" charset="0"/>
              </a:rPr>
              <a:t> </a:t>
            </a:r>
            <a:r>
              <a:rPr lang="en-IN" sz="2000" b="0" strike="noStrike" spc="-1" dirty="0">
                <a:solidFill>
                  <a:srgbClr val="000000"/>
                </a:solidFill>
                <a:latin typeface="Times New Roman" panose="02020603050405020304" pitchFamily="18" charset="0"/>
                <a:cs typeface="Times New Roman" panose="02020603050405020304" pitchFamily="18" charset="0"/>
                <a:hlinkClick r:id="rId2"/>
              </a:rPr>
              <a:t>www.ticketplease.com</a:t>
            </a: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marL="228600" indent="-228600">
              <a:lnSpc>
                <a:spcPct val="90000"/>
              </a:lnSpc>
              <a:spcBef>
                <a:spcPts val="1001"/>
              </a:spcBef>
              <a:buClr>
                <a:srgbClr val="610B4B"/>
              </a:buClr>
              <a:buFont typeface="Arial"/>
              <a:buChar char="•"/>
            </a:pPr>
            <a:r>
              <a:rPr lang="en-IN" sz="2000" b="0" strike="noStrike" spc="-1" dirty="0">
                <a:solidFill>
                  <a:srgbClr val="000000"/>
                </a:solidFill>
                <a:latin typeface="Times New Roman" panose="02020603050405020304" pitchFamily="18" charset="0"/>
                <a:cs typeface="Times New Roman" panose="02020603050405020304" pitchFamily="18" charset="0"/>
              </a:rPr>
              <a:t> </a:t>
            </a:r>
            <a:r>
              <a:rPr lang="en-IN" sz="2000" b="0" strike="noStrike" spc="-1" dirty="0">
                <a:solidFill>
                  <a:srgbClr val="000000"/>
                </a:solidFill>
                <a:latin typeface="Times New Roman" panose="02020603050405020304" pitchFamily="18" charset="0"/>
                <a:cs typeface="Times New Roman" panose="02020603050405020304" pitchFamily="18" charset="0"/>
                <a:hlinkClick r:id="rId3"/>
              </a:rPr>
              <a:t>www.bookmyshow.com</a:t>
            </a: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marL="228600" indent="-228600">
              <a:lnSpc>
                <a:spcPct val="90000"/>
              </a:lnSpc>
              <a:spcBef>
                <a:spcPts val="1001"/>
              </a:spcBef>
              <a:buClr>
                <a:srgbClr val="610B4B"/>
              </a:buClr>
              <a:buFont typeface="Arial"/>
              <a:buChar char="•"/>
            </a:pPr>
            <a:r>
              <a:rPr lang="en-IN" sz="2000" b="0" strike="noStrike" spc="-1" dirty="0">
                <a:solidFill>
                  <a:srgbClr val="000000"/>
                </a:solidFill>
                <a:latin typeface="Times New Roman" panose="02020603050405020304" pitchFamily="18" charset="0"/>
                <a:cs typeface="Times New Roman" panose="02020603050405020304" pitchFamily="18" charset="0"/>
                <a:hlinkClick r:id="rId4"/>
              </a:rPr>
              <a:t>www.cinemaonline.com</a:t>
            </a: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marL="228600" indent="-228600">
              <a:lnSpc>
                <a:spcPct val="90000"/>
              </a:lnSpc>
              <a:spcBef>
                <a:spcPts val="1001"/>
              </a:spcBef>
              <a:buClr>
                <a:srgbClr val="610B4B"/>
              </a:buClr>
              <a:buFont typeface="Arial"/>
              <a:buChar char="•"/>
            </a:pPr>
            <a:r>
              <a:rPr lang="en-IN" sz="2000" b="0" strike="noStrike" spc="-1" dirty="0">
                <a:solidFill>
                  <a:srgbClr val="000000"/>
                </a:solidFill>
                <a:latin typeface="Times New Roman" panose="02020603050405020304" pitchFamily="18" charset="0"/>
                <a:cs typeface="Times New Roman" panose="02020603050405020304" pitchFamily="18" charset="0"/>
              </a:rPr>
              <a:t>Goel, S., Hofman, J. M., Lahaie, S., Pennock, D. M., &amp; Watts, D. J. (2010). Predicting consumer </a:t>
            </a:r>
            <a:r>
              <a:rPr lang="en-IN" sz="2000" b="0" strike="noStrike" spc="-1" dirty="0" err="1">
                <a:solidFill>
                  <a:srgbClr val="000000"/>
                </a:solidFill>
                <a:latin typeface="Times New Roman" panose="02020603050405020304" pitchFamily="18" charset="0"/>
                <a:cs typeface="Times New Roman" panose="02020603050405020304" pitchFamily="18" charset="0"/>
              </a:rPr>
              <a:t>behavior</a:t>
            </a:r>
            <a:r>
              <a:rPr lang="en-IN" sz="2000" b="0" strike="noStrike" spc="-1" dirty="0">
                <a:solidFill>
                  <a:srgbClr val="000000"/>
                </a:solidFill>
                <a:latin typeface="Times New Roman" panose="02020603050405020304" pitchFamily="18" charset="0"/>
                <a:cs typeface="Times New Roman" panose="02020603050405020304" pitchFamily="18" charset="0"/>
              </a:rPr>
              <a:t> with Web search. Proceedings of the National academy of sciences, 107(41), 17486-17490</a:t>
            </a:r>
          </a:p>
          <a:p>
            <a:pPr marL="228600" indent="-228600">
              <a:lnSpc>
                <a:spcPct val="90000"/>
              </a:lnSpc>
              <a:spcBef>
                <a:spcPts val="1001"/>
              </a:spcBef>
              <a:buClr>
                <a:srgbClr val="610B4B"/>
              </a:buClr>
              <a:buFont typeface="Arial"/>
              <a:buChar char="•"/>
            </a:pPr>
            <a:r>
              <a:rPr lang="en-IN" sz="2000" b="0" strike="noStrike" spc="-1" dirty="0">
                <a:solidFill>
                  <a:srgbClr val="000000"/>
                </a:solidFill>
                <a:latin typeface="Times New Roman" panose="02020603050405020304" pitchFamily="18" charset="0"/>
                <a:cs typeface="Times New Roman" panose="02020603050405020304" pitchFamily="18" charset="0"/>
              </a:rPr>
              <a:t>Rishab Jain, C., &amp; </a:t>
            </a:r>
            <a:r>
              <a:rPr lang="en-IN" sz="2000" b="0" strike="noStrike" spc="-1" dirty="0" err="1">
                <a:solidFill>
                  <a:srgbClr val="000000"/>
                </a:solidFill>
                <a:latin typeface="Times New Roman" panose="02020603050405020304" pitchFamily="18" charset="0"/>
                <a:cs typeface="Times New Roman" panose="02020603050405020304" pitchFamily="18" charset="0"/>
              </a:rPr>
              <a:t>Kaluri</a:t>
            </a:r>
            <a:r>
              <a:rPr lang="en-IN" sz="2000" b="0" strike="noStrike" spc="-1" dirty="0">
                <a:solidFill>
                  <a:srgbClr val="000000"/>
                </a:solidFill>
                <a:latin typeface="Times New Roman" panose="02020603050405020304" pitchFamily="18" charset="0"/>
                <a:cs typeface="Times New Roman" panose="02020603050405020304" pitchFamily="18" charset="0"/>
              </a:rPr>
              <a:t>, R. (2015). Design of automation scripts execution application for Selenium </a:t>
            </a:r>
            <a:r>
              <a:rPr lang="en-IN" sz="2000" b="0" strike="noStrike" spc="-1" dirty="0" err="1">
                <a:solidFill>
                  <a:srgbClr val="000000"/>
                </a:solidFill>
                <a:latin typeface="Times New Roman" panose="02020603050405020304" pitchFamily="18" charset="0"/>
                <a:cs typeface="Times New Roman" panose="02020603050405020304" pitchFamily="18" charset="0"/>
              </a:rPr>
              <a:t>Webdriver</a:t>
            </a:r>
            <a:r>
              <a:rPr lang="en-IN" sz="2000" b="0" strike="noStrike" spc="-1" dirty="0">
                <a:solidFill>
                  <a:srgbClr val="000000"/>
                </a:solidFill>
                <a:latin typeface="Times New Roman" panose="02020603050405020304" pitchFamily="18" charset="0"/>
                <a:cs typeface="Times New Roman" panose="02020603050405020304" pitchFamily="18" charset="0"/>
              </a:rPr>
              <a:t> and TestNG Framework. ARPN Journal of Engineering and Applied Sciences, 10(6), 2.</a:t>
            </a:r>
          </a:p>
        </p:txBody>
      </p:sp>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p:nvPr>
        </p:nvSpPr>
        <p:spPr>
          <a:xfrm>
            <a:off x="838080" y="817560"/>
            <a:ext cx="10514880" cy="5358960"/>
          </a:xfrm>
          <a:prstGeom prst="rect">
            <a:avLst/>
          </a:prstGeom>
          <a:noFill/>
          <a:ln w="0">
            <a:noFill/>
          </a:ln>
        </p:spPr>
        <p:txBody>
          <a:bodyPr lIns="90000" tIns="45000" rIns="90000" bIns="45000" anchor="t">
            <a:normAutofit/>
          </a:bodyPr>
          <a:lstStyle/>
          <a:p>
            <a:pPr indent="0" algn="ctr">
              <a:lnSpc>
                <a:spcPct val="90000"/>
              </a:lnSpc>
              <a:spcBef>
                <a:spcPts val="1001"/>
              </a:spcBef>
              <a:buNone/>
              <a:tabLst>
                <a:tab pos="0" algn="l"/>
              </a:tabLst>
            </a:pPr>
            <a:endParaRPr lang="en-IN" sz="6000" b="0" strike="noStrike" spc="-1">
              <a:solidFill>
                <a:srgbClr val="000000"/>
              </a:solidFill>
              <a:latin typeface="Arial"/>
            </a:endParaRPr>
          </a:p>
          <a:p>
            <a:pPr indent="0" algn="ctr">
              <a:lnSpc>
                <a:spcPct val="90000"/>
              </a:lnSpc>
              <a:spcBef>
                <a:spcPts val="1001"/>
              </a:spcBef>
              <a:buNone/>
              <a:tabLst>
                <a:tab pos="0" algn="l"/>
              </a:tabLst>
            </a:pPr>
            <a:endParaRPr lang="en-IN" sz="6000" b="0" strike="noStrike" spc="-1">
              <a:solidFill>
                <a:srgbClr val="000000"/>
              </a:solidFill>
              <a:latin typeface="Arial"/>
            </a:endParaRPr>
          </a:p>
          <a:p>
            <a:pPr indent="0" algn="ctr">
              <a:lnSpc>
                <a:spcPct val="90000"/>
              </a:lnSpc>
              <a:spcBef>
                <a:spcPts val="1001"/>
              </a:spcBef>
              <a:buNone/>
              <a:tabLst>
                <a:tab pos="0" algn="l"/>
              </a:tabLst>
            </a:pPr>
            <a:r>
              <a:rPr lang="en-US" sz="6000" b="0" strike="noStrike" spc="-1">
                <a:solidFill>
                  <a:srgbClr val="000000"/>
                </a:solidFill>
                <a:latin typeface="Times New Roman"/>
              </a:rPr>
              <a:t>Thank you and Any Queries</a:t>
            </a:r>
            <a:endParaRPr lang="en-IN" sz="6000" b="0" strike="noStrike" spc="-1">
              <a:solidFill>
                <a:srgbClr val="000000"/>
              </a:solidFill>
              <a:latin typeface="Arial"/>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17216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400" b="0" strike="noStrike" spc="-1">
                <a:solidFill>
                  <a:srgbClr val="000000"/>
                </a:solidFill>
                <a:latin typeface="Calibri Light"/>
              </a:rPr>
              <a:t>Overview</a:t>
            </a:r>
            <a:endParaRPr lang="en-IN" sz="4400" b="0" strike="noStrike" spc="-1">
              <a:solidFill>
                <a:srgbClr val="000000"/>
              </a:solidFill>
              <a:latin typeface="Arial"/>
            </a:endParaRPr>
          </a:p>
        </p:txBody>
      </p:sp>
      <p:sp>
        <p:nvSpPr>
          <p:cNvPr id="45"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Introduction</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Objectives of the Project</a:t>
            </a:r>
          </a:p>
          <a:p>
            <a:pPr marL="228600" indent="-228600">
              <a:lnSpc>
                <a:spcPct val="90000"/>
              </a:lnSpc>
              <a:spcBef>
                <a:spcPts val="1001"/>
              </a:spcBef>
              <a:buClr>
                <a:srgbClr val="000000"/>
              </a:buClr>
              <a:buFont typeface="Arial"/>
              <a:buChar char="•"/>
            </a:pPr>
            <a:r>
              <a:rPr lang="en-US" sz="2400" spc="-1" dirty="0">
                <a:solidFill>
                  <a:srgbClr val="000000"/>
                </a:solidFill>
                <a:latin typeface="Times New Roman"/>
              </a:rPr>
              <a:t>Literature Review</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Proposed Methodology/Architecture/Algorithm/Technique/</a:t>
            </a:r>
            <a:r>
              <a:rPr lang="en-US" sz="2400" b="0" strike="noStrike" spc="-1" dirty="0" err="1">
                <a:solidFill>
                  <a:srgbClr val="000000"/>
                </a:solidFill>
                <a:latin typeface="Times New Roman"/>
              </a:rPr>
              <a:t>etc</a:t>
            </a:r>
            <a:endParaRPr lang="en-US" sz="2400" b="0" strike="noStrike" spc="-1" dirty="0">
              <a:solidFill>
                <a:srgbClr val="000000"/>
              </a:solidFill>
              <a:latin typeface="Times New Roman"/>
            </a:endParaRPr>
          </a:p>
          <a:p>
            <a:pPr marL="228600" indent="-228600">
              <a:lnSpc>
                <a:spcPct val="90000"/>
              </a:lnSpc>
              <a:spcBef>
                <a:spcPts val="1001"/>
              </a:spcBef>
              <a:buClr>
                <a:srgbClr val="000000"/>
              </a:buClr>
              <a:buFont typeface="Arial"/>
              <a:buChar char="•"/>
            </a:pPr>
            <a:r>
              <a:rPr lang="en-US" sz="2400" spc="-1" dirty="0">
                <a:solidFill>
                  <a:srgbClr val="000000"/>
                </a:solidFill>
                <a:latin typeface="Times New Roman"/>
              </a:rPr>
              <a:t>Design (diagrams)</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References</a:t>
            </a:r>
            <a:endParaRPr lang="en-IN"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Introduction</a:t>
            </a:r>
            <a:endParaRPr lang="en-IN" sz="4000" b="0" strike="noStrike" spc="-1" dirty="0">
              <a:solidFill>
                <a:srgbClr val="000000"/>
              </a:solidFill>
              <a:latin typeface="Arial"/>
            </a:endParaRPr>
          </a:p>
        </p:txBody>
      </p:sp>
      <p:sp>
        <p:nvSpPr>
          <p:cNvPr id="47"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marL="514350" indent="-514350">
              <a:lnSpc>
                <a:spcPct val="90000"/>
              </a:lnSpc>
              <a:spcBef>
                <a:spcPts val="1001"/>
              </a:spcBef>
              <a:buClr>
                <a:srgbClr val="000000"/>
              </a:buClr>
              <a:buFont typeface="+mj-lt"/>
              <a:buAutoNum type="romanLcPeriod"/>
            </a:pPr>
            <a:r>
              <a:rPr lang="en-US" sz="2000" kern="2400" dirty="0">
                <a:effectLst/>
                <a:latin typeface="Times New Roman" panose="02020603050405020304" pitchFamily="18" charset="0"/>
                <a:ea typeface="SimSun" panose="02010600030101010101" pitchFamily="2" charset="-122"/>
              </a:rPr>
              <a:t>The increasing demand for easy-to-use digital products has led to the substitution of traditional ticket reservation methods by online ticketing systems for movies. These applications provide users with a simple way of searching for movies, checking showtime, selecting their seats and buying tickets from the comfort of their homes without having to visit a physical ticket counter.</a:t>
            </a:r>
          </a:p>
          <a:p>
            <a:pPr marL="514350" indent="-514350">
              <a:lnSpc>
                <a:spcPct val="90000"/>
              </a:lnSpc>
              <a:spcBef>
                <a:spcPts val="1001"/>
              </a:spcBef>
              <a:buClr>
                <a:srgbClr val="000000"/>
              </a:buClr>
              <a:buFont typeface="+mj-lt"/>
              <a:buAutoNum type="romanLcPeriod"/>
            </a:pPr>
            <a:endParaRPr lang="en-US" sz="2000" kern="2400" dirty="0">
              <a:effectLst/>
              <a:latin typeface="Times New Roman" panose="02020603050405020304" pitchFamily="18" charset="0"/>
              <a:ea typeface="SimSun" panose="02010600030101010101" pitchFamily="2" charset="-122"/>
            </a:endParaRPr>
          </a:p>
          <a:p>
            <a:pPr marL="514350" indent="-514350">
              <a:lnSpc>
                <a:spcPct val="90000"/>
              </a:lnSpc>
              <a:spcBef>
                <a:spcPts val="1001"/>
              </a:spcBef>
              <a:buClr>
                <a:srgbClr val="000000"/>
              </a:buClr>
              <a:buFont typeface="+mj-lt"/>
              <a:buAutoNum type="romanLcPeriod"/>
            </a:pPr>
            <a:r>
              <a:rPr lang="en-US" sz="2000" kern="2400" dirty="0">
                <a:effectLst/>
                <a:latin typeface="Times New Roman" panose="02020603050405020304" pitchFamily="18" charset="0"/>
                <a:ea typeface="SimSun" panose="02010600030101010101" pitchFamily="2" charset="-122"/>
              </a:rPr>
              <a:t>The transformation of the entertainment industry has made it crucial for cinemas and multiplexes to develop self-service booking systems to enhance the user’s experience as well as optimize their management.</a:t>
            </a:r>
          </a:p>
          <a:p>
            <a:pPr marL="514350" indent="-514350">
              <a:lnSpc>
                <a:spcPct val="90000"/>
              </a:lnSpc>
              <a:spcBef>
                <a:spcPts val="1001"/>
              </a:spcBef>
              <a:buClr>
                <a:srgbClr val="000000"/>
              </a:buClr>
              <a:buFont typeface="+mj-lt"/>
              <a:buAutoNum type="romanLcPeriod"/>
            </a:pPr>
            <a:endParaRPr lang="en-US" sz="2000" kern="2400" dirty="0">
              <a:latin typeface="Times New Roman" panose="02020603050405020304" pitchFamily="18" charset="0"/>
              <a:ea typeface="SimSun" panose="02010600030101010101" pitchFamily="2" charset="-122"/>
            </a:endParaRPr>
          </a:p>
          <a:p>
            <a:pPr marL="400050" indent="-400050">
              <a:lnSpc>
                <a:spcPct val="90000"/>
              </a:lnSpc>
              <a:spcBef>
                <a:spcPts val="1001"/>
              </a:spcBef>
              <a:buClr>
                <a:srgbClr val="000000"/>
              </a:buClr>
              <a:buFont typeface="+mj-lt"/>
              <a:buAutoNum type="romanLcPeriod"/>
            </a:pPr>
            <a:r>
              <a:rPr lang="en-US" sz="2000" kern="2400" dirty="0">
                <a:effectLst/>
                <a:latin typeface="Times New Roman" panose="02020603050405020304" pitchFamily="18" charset="0"/>
                <a:ea typeface="SimSun" panose="02010600030101010101" pitchFamily="2" charset="-122"/>
              </a:rPr>
              <a:t> The primary aim of a movie booking system application is to provide a convenient, fast and reliable platform through which users can buy their movie tickets. Such applications include features like real time seat availability, online payment options, user authentication and new movie notifications.  </a:t>
            </a:r>
            <a:endParaRPr lang="en-IN" sz="20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681415-CA35-EABC-C684-DCD317B775AB}"/>
              </a:ext>
            </a:extLst>
          </p:cNvPr>
          <p:cNvSpPr txBox="1"/>
          <p:nvPr/>
        </p:nvSpPr>
        <p:spPr>
          <a:xfrm>
            <a:off x="823885" y="1183906"/>
            <a:ext cx="10841934" cy="3416320"/>
          </a:xfrm>
          <a:prstGeom prst="rect">
            <a:avLst/>
          </a:prstGeom>
          <a:noFill/>
        </p:spPr>
        <p:txBody>
          <a:bodyPr wrap="square" rtlCol="0">
            <a:spAutoFit/>
          </a:bodyPr>
          <a:lstStyle/>
          <a:p>
            <a:pPr marL="514350" indent="-514350">
              <a:buFont typeface="+mj-lt"/>
              <a:buAutoNum type="romanLcPeriod" startAt="4"/>
            </a:pPr>
            <a:r>
              <a:rPr lang="en-US" sz="2000" kern="2400" dirty="0">
                <a:effectLst/>
                <a:latin typeface="Times New Roman" panose="02020603050405020304" pitchFamily="18" charset="0"/>
                <a:ea typeface="SimSun" panose="02010600030101010101" pitchFamily="2" charset="-122"/>
              </a:rPr>
              <a:t>With the integration of cloud computing, artificial intelligence and secure payment gateways, these applications provide a convenient and trouble-free ticket booking process.  This paper provides a detailed overview of the process of creating, developing and implementing a movie booking system application. </a:t>
            </a:r>
          </a:p>
          <a:p>
            <a:pPr marL="400050" indent="-400050">
              <a:buFont typeface="+mj-lt"/>
              <a:buAutoNum type="romanLcPeriod" startAt="4"/>
            </a:pPr>
            <a:endParaRPr lang="en-US" sz="2000" kern="2400" dirty="0">
              <a:latin typeface="Times New Roman" panose="02020603050405020304" pitchFamily="18" charset="0"/>
              <a:ea typeface="SimSun" panose="02010600030101010101" pitchFamily="2" charset="-122"/>
            </a:endParaRPr>
          </a:p>
          <a:p>
            <a:pPr marL="400050" indent="-400050">
              <a:buFont typeface="+mj-lt"/>
              <a:buAutoNum type="romanLcPeriod" startAt="4"/>
            </a:pPr>
            <a:r>
              <a:rPr lang="en-US" sz="2000" kern="2400" dirty="0">
                <a:effectLst/>
                <a:latin typeface="Times New Roman" panose="02020603050405020304" pitchFamily="18" charset="0"/>
                <a:ea typeface="SimSun" panose="02010600030101010101" pitchFamily="2" charset="-122"/>
              </a:rPr>
              <a:t>It examines different methodologies, security risks and measures, and ways of enhancing customer service delivery. This study also explores actual implementations and the impact of digitalization on the entertainment industry.</a:t>
            </a:r>
          </a:p>
          <a:p>
            <a:endParaRPr lang="en-IN" sz="2000" dirty="0">
              <a:effectLst/>
              <a:latin typeface="Times New Roman" panose="02020603050405020304" pitchFamily="18" charset="0"/>
              <a:ea typeface="SimSun" panose="02010600030101010101" pitchFamily="2" charset="-122"/>
            </a:endParaRPr>
          </a:p>
          <a:p>
            <a:pPr marL="400050" indent="-400050">
              <a:buFont typeface="+mj-lt"/>
              <a:buAutoNum type="romanLcPeriod" startAt="4"/>
            </a:pPr>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2396132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rgbClr val="FFFFFF"/>
          </a:fgClr>
          <a:bgClr>
            <a:schemeClr val="bg1"/>
          </a:bgClr>
        </a:pattFill>
        <a:effectLst/>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Objectives of the Project</a:t>
            </a:r>
          </a:p>
        </p:txBody>
      </p:sp>
      <p:sp>
        <p:nvSpPr>
          <p:cNvPr id="51"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indent="0">
              <a:spcBef>
                <a:spcPts val="1001"/>
              </a:spcBef>
              <a:buNone/>
              <a:tabLst>
                <a:tab pos="0" algn="l"/>
              </a:tabLst>
            </a:pPr>
            <a:r>
              <a:rPr lang="en-US" b="1" u="sng" spc="-1" dirty="0">
                <a:solidFill>
                  <a:srgbClr val="000000"/>
                </a:solidFill>
                <a:latin typeface="Times New Roman" panose="02020603050405020304" pitchFamily="18" charset="0"/>
                <a:cs typeface="Times New Roman" panose="02020603050405020304" pitchFamily="18" charset="0"/>
              </a:rPr>
              <a:t>To Design:-</a:t>
            </a:r>
          </a:p>
          <a:p>
            <a:pPr indent="0">
              <a:spcBef>
                <a:spcPts val="1001"/>
              </a:spcBef>
              <a:buNone/>
              <a:tabLst>
                <a:tab pos="0" algn="l"/>
              </a:tabLst>
            </a:pPr>
            <a:endParaRPr lang="en-US" sz="2000" i="1" u="sng" spc="-1" dirty="0">
              <a:solidFill>
                <a:srgbClr val="000000"/>
              </a:solidFill>
              <a:latin typeface="Times New Roman" panose="02020603050405020304" pitchFamily="18" charset="0"/>
              <a:cs typeface="Times New Roman" panose="02020603050405020304" pitchFamily="18" charset="0"/>
            </a:endParaRPr>
          </a:p>
          <a:p>
            <a:pPr indent="0">
              <a:spcBef>
                <a:spcPts val="1001"/>
              </a:spcBef>
              <a:buNone/>
              <a:tabLst>
                <a:tab pos="0" algn="l"/>
              </a:tabLst>
            </a:pPr>
            <a:r>
              <a:rPr lang="en-US" sz="2000" i="1" u="sng" spc="-1" dirty="0">
                <a:solidFill>
                  <a:srgbClr val="000000"/>
                </a:solidFill>
                <a:latin typeface="Times New Roman" panose="02020603050405020304" pitchFamily="18" charset="0"/>
                <a:cs typeface="Times New Roman" panose="02020603050405020304" pitchFamily="18" charset="0"/>
              </a:rPr>
              <a:t>Browse Movie Listings</a:t>
            </a:r>
            <a:r>
              <a:rPr lang="en-US" sz="2000" spc="-1" dirty="0">
                <a:solidFill>
                  <a:srgbClr val="000000"/>
                </a:solidFill>
                <a:latin typeface="Times New Roman" panose="02020603050405020304" pitchFamily="18" charset="0"/>
                <a:cs typeface="Times New Roman" panose="02020603050405020304" pitchFamily="18" charset="0"/>
              </a:rPr>
              <a:t>: Allow users to view available movies, their details, showtimes, and theater locations in real time.</a:t>
            </a:r>
          </a:p>
          <a:p>
            <a:pPr indent="0">
              <a:spcBef>
                <a:spcPts val="1001"/>
              </a:spcBef>
              <a:buNone/>
              <a:tabLst>
                <a:tab pos="0" algn="l"/>
              </a:tabLst>
            </a:pPr>
            <a:r>
              <a:rPr lang="en-US" sz="2000" i="1" u="sng" spc="-1" dirty="0">
                <a:solidFill>
                  <a:srgbClr val="000000"/>
                </a:solidFill>
                <a:latin typeface="Times New Roman" panose="02020603050405020304" pitchFamily="18" charset="0"/>
                <a:cs typeface="Times New Roman" panose="02020603050405020304" pitchFamily="18" charset="0"/>
              </a:rPr>
              <a:t>Book Movie Tickets</a:t>
            </a:r>
            <a:r>
              <a:rPr lang="en-US" sz="2000" spc="-1" dirty="0">
                <a:solidFill>
                  <a:srgbClr val="000000"/>
                </a:solidFill>
                <a:latin typeface="Times New Roman" panose="02020603050405020304" pitchFamily="18" charset="0"/>
                <a:cs typeface="Times New Roman" panose="02020603050405020304" pitchFamily="18" charset="0"/>
              </a:rPr>
              <a:t>: Provide a seamless experience for users to select movies, choose seats, and book tickets based on availability.</a:t>
            </a:r>
          </a:p>
          <a:p>
            <a:pPr indent="0">
              <a:spcBef>
                <a:spcPts val="1001"/>
              </a:spcBef>
              <a:buNone/>
              <a:tabLst>
                <a:tab pos="0" algn="l"/>
              </a:tabLst>
            </a:pPr>
            <a:r>
              <a:rPr lang="en-US" sz="2000" i="1" u="sng" spc="-1" dirty="0">
                <a:solidFill>
                  <a:srgbClr val="000000"/>
                </a:solidFill>
                <a:latin typeface="Times New Roman" panose="02020603050405020304" pitchFamily="18" charset="0"/>
                <a:cs typeface="Times New Roman" panose="02020603050405020304" pitchFamily="18" charset="0"/>
              </a:rPr>
              <a:t>Payment Processing</a:t>
            </a:r>
            <a:r>
              <a:rPr lang="en-US" sz="2000" spc="-1" dirty="0">
                <a:solidFill>
                  <a:srgbClr val="000000"/>
                </a:solidFill>
                <a:latin typeface="Times New Roman" panose="02020603050405020304" pitchFamily="18" charset="0"/>
                <a:cs typeface="Times New Roman" panose="02020603050405020304" pitchFamily="18" charset="0"/>
              </a:rPr>
              <a:t>: Integrate a secure payment gateway for processing transactions and confirming bookings, supporting multiple payment methods.</a:t>
            </a:r>
          </a:p>
          <a:p>
            <a:pPr indent="0">
              <a:spcBef>
                <a:spcPts val="1001"/>
              </a:spcBef>
              <a:buNone/>
              <a:tabLst>
                <a:tab pos="0" algn="l"/>
              </a:tabLst>
            </a:pPr>
            <a:r>
              <a:rPr lang="en-US" sz="2000" i="1" u="sng" spc="-1" dirty="0">
                <a:solidFill>
                  <a:srgbClr val="000000"/>
                </a:solidFill>
                <a:latin typeface="Times New Roman" panose="02020603050405020304" pitchFamily="18" charset="0"/>
                <a:cs typeface="Times New Roman" panose="02020603050405020304" pitchFamily="18" charset="0"/>
              </a:rPr>
              <a:t>Admin Panel</a:t>
            </a:r>
            <a:r>
              <a:rPr lang="en-US" sz="2000" spc="-1" dirty="0">
                <a:solidFill>
                  <a:srgbClr val="000000"/>
                </a:solidFill>
                <a:latin typeface="Times New Roman" panose="02020603050405020304" pitchFamily="18" charset="0"/>
                <a:cs typeface="Times New Roman" panose="02020603050405020304" pitchFamily="18" charset="0"/>
              </a:rPr>
              <a:t>: Offer administrators the ability to manage movie listings, showtimes, theaters, and user bookings.</a:t>
            </a:r>
          </a:p>
          <a:p>
            <a:pPr indent="0">
              <a:spcBef>
                <a:spcPts val="1001"/>
              </a:spcBef>
              <a:buNone/>
              <a:tabLst>
                <a:tab pos="0" algn="l"/>
              </a:tabLst>
            </a:pPr>
            <a:endParaRPr lang="en-US" sz="2000" spc="-1" dirty="0">
              <a:solidFill>
                <a:srgbClr val="000000"/>
              </a:solidFill>
              <a:latin typeface="Times New Roman" panose="02020603050405020304" pitchFamily="18" charset="0"/>
              <a:cs typeface="Times New Roman" panose="02020603050405020304" pitchFamily="18" charset="0"/>
            </a:endParaRPr>
          </a:p>
          <a:p>
            <a:pPr indent="0">
              <a:spcBef>
                <a:spcPts val="1001"/>
              </a:spcBef>
              <a:buNone/>
              <a:tabLst>
                <a:tab pos="0" algn="l"/>
              </a:tabLst>
            </a:pPr>
            <a:endParaRPr lang="en-US" b="1" u="sng"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27941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rgbClr val="FFFFFF"/>
          </a:fgClr>
          <a:bgClr>
            <a:schemeClr val="bg1"/>
          </a:bgClr>
        </a:pattFill>
        <a:effectLst/>
      </p:bgPr>
    </p:bg>
    <p:spTree>
      <p:nvGrpSpPr>
        <p:cNvPr id="1" name="">
          <a:extLst>
            <a:ext uri="{FF2B5EF4-FFF2-40B4-BE49-F238E27FC236}">
              <a16:creationId xmlns:a16="http://schemas.microsoft.com/office/drawing/2014/main" id="{C4490EAF-6F8F-B25D-ECD0-930B43B8D8CD}"/>
            </a:ext>
          </a:extLst>
        </p:cNvPr>
        <p:cNvGrpSpPr/>
        <p:nvPr/>
      </p:nvGrpSpPr>
      <p:grpSpPr>
        <a:xfrm>
          <a:off x="0" y="0"/>
          <a:ext cx="0" cy="0"/>
          <a:chOff x="0" y="0"/>
          <a:chExt cx="0" cy="0"/>
        </a:xfrm>
      </p:grpSpPr>
      <p:sp>
        <p:nvSpPr>
          <p:cNvPr id="50" name="PlaceHolder 1">
            <a:extLst>
              <a:ext uri="{FF2B5EF4-FFF2-40B4-BE49-F238E27FC236}">
                <a16:creationId xmlns:a16="http://schemas.microsoft.com/office/drawing/2014/main" id="{8772D55E-486E-ACEB-A244-6138584B8498}"/>
              </a:ext>
            </a:extLst>
          </p:cNvPr>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algn="ctr">
              <a:tabLst>
                <a:tab pos="0" algn="l"/>
              </a:tabLst>
            </a:pPr>
            <a:r>
              <a:rPr lang="en-US" sz="4000" b="1" spc="-1" dirty="0">
                <a:solidFill>
                  <a:srgbClr val="000000"/>
                </a:solidFill>
                <a:latin typeface="Times New Roman"/>
              </a:rPr>
              <a:t>Literature Review</a:t>
            </a:r>
            <a:br>
              <a:rPr lang="en-IN" sz="4000" b="0" strike="noStrike" spc="-1" dirty="0">
                <a:solidFill>
                  <a:srgbClr val="000000"/>
                </a:solidFill>
                <a:latin typeface="Arial"/>
              </a:rPr>
            </a:br>
            <a:endParaRPr lang="en-US" sz="4000" b="1" strike="noStrike" spc="-1" dirty="0">
              <a:solidFill>
                <a:srgbClr val="000000"/>
              </a:solidFill>
              <a:latin typeface="Times New Roman"/>
            </a:endParaRPr>
          </a:p>
        </p:txBody>
      </p:sp>
      <p:sp>
        <p:nvSpPr>
          <p:cNvPr id="51" name="PlaceHolder 2">
            <a:extLst>
              <a:ext uri="{FF2B5EF4-FFF2-40B4-BE49-F238E27FC236}">
                <a16:creationId xmlns:a16="http://schemas.microsoft.com/office/drawing/2014/main" id="{FADF0B51-21F8-8356-E23E-8F0DE798AF5A}"/>
              </a:ext>
            </a:extLst>
          </p:cNvPr>
          <p:cNvSpPr>
            <a:spLocks noGrp="1"/>
          </p:cNvSpPr>
          <p:nvPr>
            <p:ph/>
          </p:nvPr>
        </p:nvSpPr>
        <p:spPr>
          <a:xfrm>
            <a:off x="526320" y="1325520"/>
            <a:ext cx="11498400" cy="4850640"/>
          </a:xfrm>
          <a:prstGeom prst="rect">
            <a:avLst/>
          </a:prstGeom>
          <a:noFill/>
          <a:ln w="0">
            <a:noFill/>
          </a:ln>
        </p:spPr>
        <p:txBody>
          <a:bodyPr lIns="90000" tIns="45000" rIns="90000" bIns="45000" anchor="t">
            <a:normAutofit lnSpcReduction="10000"/>
          </a:bodyPr>
          <a:lstStyle/>
          <a:p>
            <a:pPr algn="just">
              <a:lnSpc>
                <a:spcPct val="150000"/>
              </a:lnSpc>
              <a:buNone/>
            </a:pPr>
            <a:r>
              <a:rPr lang="en-US" sz="1800" kern="2400" dirty="0">
                <a:effectLst/>
                <a:latin typeface="Times New Roman" panose="02020603050405020304" pitchFamily="18" charset="0"/>
                <a:ea typeface="SimSun" panose="02010600030101010101" pitchFamily="2" charset="-122"/>
              </a:rPr>
              <a:t>    </a:t>
            </a:r>
            <a:r>
              <a:rPr lang="en-US" sz="2000" kern="2400" dirty="0">
                <a:effectLst/>
                <a:latin typeface="Times New Roman" panose="02020603050405020304" pitchFamily="18" charset="0"/>
                <a:ea typeface="SimSun" panose="02010600030101010101" pitchFamily="2" charset="-122"/>
              </a:rPr>
              <a:t>Golden Village Pictures (GVP) has been founded in 1993. It is the top independent movie distributor in Singapore. Entertainment has been witnessed long back in being extremely popular in some of the smaller nations like Singapore and Dubai. GV can be thought of as the pillar of Singapore movie system. It has 11 multiplexes containing 92 screens located at various locations. Golden Village was formed to build and run contemporary, high-end multiplex cinemas and is the first domestic cinema to tailor the movie experience with its Movie Club program. In 2016, GVP released SULLY and PASSENGERS, both of which are produced by Village Roadshow Pictures, and RAILROAD TIGERS of Jackie Chan. If we consider the software side, it employs responsive web designing with Bootstrap. Back end is also supported by SQL database connectivity and PHP. Check buys and Check Booking are two other ticket booking options. Movie voucher code &amp; cards, Shop merchandise, corporate are the remaining modules and functions of the web site. Trailers and posters of the upcoming films have also been displayed on the web site.</a:t>
            </a:r>
            <a:endParaRPr lang="en-IN" sz="2000" dirty="0">
              <a:effectLst/>
              <a:latin typeface="Times New Roman" panose="02020603050405020304" pitchFamily="18" charset="0"/>
              <a:ea typeface="SimSun" panose="02010600030101010101" pitchFamily="2" charset="-122"/>
            </a:endParaRPr>
          </a:p>
          <a:p>
            <a:pPr indent="0">
              <a:spcBef>
                <a:spcPts val="1001"/>
              </a:spcBef>
              <a:buNone/>
              <a:tabLst>
                <a:tab pos="0" algn="l"/>
              </a:tabLst>
            </a:pPr>
            <a:endParaRPr lang="en-US" b="1" u="sng"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961036"/>
      </p:ext>
    </p:extLst>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14BD87-969D-5F1C-026C-AD0BBDDD84E7}"/>
              </a:ext>
            </a:extLst>
          </p:cNvPr>
          <p:cNvSpPr txBox="1"/>
          <p:nvPr/>
        </p:nvSpPr>
        <p:spPr>
          <a:xfrm>
            <a:off x="490888" y="1203158"/>
            <a:ext cx="11367436" cy="5074723"/>
          </a:xfrm>
          <a:prstGeom prst="rect">
            <a:avLst/>
          </a:prstGeom>
          <a:noFill/>
        </p:spPr>
        <p:txBody>
          <a:bodyPr wrap="square" rtlCol="0">
            <a:spAutoFit/>
          </a:bodyPr>
          <a:lstStyle/>
          <a:p>
            <a:pPr algn="just">
              <a:lnSpc>
                <a:spcPct val="150000"/>
              </a:lnSpc>
            </a:pPr>
            <a:r>
              <a:rPr lang="en-US" sz="2000" kern="2400" dirty="0">
                <a:effectLst/>
                <a:latin typeface="Times New Roman" panose="02020603050405020304" pitchFamily="18" charset="0"/>
                <a:ea typeface="SimSun" panose="02010600030101010101" pitchFamily="2" charset="-122"/>
              </a:rPr>
              <a:t>Another well-known movie booking web site is Fandango. It's a USA headquarters company booking movie tickets. It offers news such as the latest movie details, theater, box office listings, top box office hits, entertainment news, trailers, videos, search banner and more! Fandango option is one of the possibilities of becoming an authorized fandango user. Booking a movie, Offers are crucial module of web site. The principal flaw of web sites is it only restricts themselves to USA. It is also a PHP based back-end system.  There are other different modules. The site supports multiple ads of different websites which include make my trip, clear trip, Flipkart etc. It assists in publicity of the site and also a day ads are one of the chief source of income for all the open source systems. Upcoming movie lists are also well synchronized on this web site and there is even a previous booking system available for the upcoming movie with coupon code. Shopping carts are also available, which includes gift cards also.</a:t>
            </a:r>
          </a:p>
          <a:p>
            <a:pPr algn="just">
              <a:lnSpc>
                <a:spcPct val="150000"/>
              </a:lnSpc>
            </a:pPr>
            <a:endParaRPr lang="en-US" kern="24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191702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81447C-0D8F-8931-AF00-DCB4BAE74F57}"/>
              </a:ext>
            </a:extLst>
          </p:cNvPr>
          <p:cNvSpPr txBox="1"/>
          <p:nvPr/>
        </p:nvSpPr>
        <p:spPr>
          <a:xfrm>
            <a:off x="529389" y="1203158"/>
            <a:ext cx="10982426" cy="3268652"/>
          </a:xfrm>
          <a:prstGeom prst="rect">
            <a:avLst/>
          </a:prstGeom>
          <a:noFill/>
        </p:spPr>
        <p:txBody>
          <a:bodyPr wrap="square" rtlCol="0">
            <a:spAutoFit/>
          </a:bodyPr>
          <a:lstStyle/>
          <a:p>
            <a:pPr algn="just">
              <a:lnSpc>
                <a:spcPct val="150000"/>
              </a:lnSpc>
            </a:pPr>
            <a:r>
              <a:rPr lang="en-US" sz="2000" kern="2400" dirty="0">
                <a:effectLst/>
                <a:latin typeface="Times New Roman" panose="02020603050405020304" pitchFamily="18" charset="0"/>
                <a:ea typeface="SimSun" panose="02010600030101010101" pitchFamily="2" charset="-122"/>
              </a:rPr>
              <a:t>Cinema Online is the result of two entrepreneurial minds who share a dream of revolutionizing the Singapore film industry. The site www.cinema.com.my was first brought into existence in October 1998. Since then, it has expanded to comprise thousands of pages of content. Browse and discover all the current developments of films, whether local or global. News, reviews, previews, and contests are among its features. All this from the humble roots of Cinema Show times, now covering nearly ALL Malaysian cinemas, and as ever, updated daily for your convenience. It contains home, movies, charts, features, trailers and show times.</a:t>
            </a:r>
            <a:endParaRPr lang="en-IN" sz="20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628177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B35DB-E1B3-009D-1B69-47F1B1971EF3}"/>
            </a:ext>
          </a:extLst>
        </p:cNvPr>
        <p:cNvGrpSpPr/>
        <p:nvPr/>
      </p:nvGrpSpPr>
      <p:grpSpPr>
        <a:xfrm>
          <a:off x="0" y="0"/>
          <a:ext cx="0" cy="0"/>
          <a:chOff x="0" y="0"/>
          <a:chExt cx="0" cy="0"/>
        </a:xfrm>
      </p:grpSpPr>
      <p:sp>
        <p:nvSpPr>
          <p:cNvPr id="52" name="PlaceHolder 1">
            <a:extLst>
              <a:ext uri="{FF2B5EF4-FFF2-40B4-BE49-F238E27FC236}">
                <a16:creationId xmlns:a16="http://schemas.microsoft.com/office/drawing/2014/main" id="{65F27512-088B-13BB-90FF-ACB4079326FD}"/>
              </a:ext>
            </a:extLst>
          </p:cNvPr>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algn="ctr">
              <a:lnSpc>
                <a:spcPct val="90000"/>
              </a:lnSpc>
              <a:spcBef>
                <a:spcPts val="1001"/>
              </a:spcBef>
              <a:buClr>
                <a:srgbClr val="000000"/>
              </a:buClr>
            </a:pPr>
            <a:r>
              <a:rPr lang="en-US" sz="4000" spc="-1" dirty="0">
                <a:solidFill>
                  <a:srgbClr val="000000"/>
                </a:solidFill>
                <a:latin typeface="Times New Roman"/>
              </a:rPr>
              <a:t>Proposed Methodology/Architecture</a:t>
            </a:r>
          </a:p>
        </p:txBody>
      </p:sp>
      <p:sp>
        <p:nvSpPr>
          <p:cNvPr id="4" name="TextBox 3">
            <a:extLst>
              <a:ext uri="{FF2B5EF4-FFF2-40B4-BE49-F238E27FC236}">
                <a16:creationId xmlns:a16="http://schemas.microsoft.com/office/drawing/2014/main" id="{E78FF2AB-02B8-D25D-F6EA-38FA9AAC50F9}"/>
              </a:ext>
            </a:extLst>
          </p:cNvPr>
          <p:cNvSpPr txBox="1"/>
          <p:nvPr/>
        </p:nvSpPr>
        <p:spPr>
          <a:xfrm>
            <a:off x="510139" y="1501541"/>
            <a:ext cx="11117179" cy="440120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If we consider software part, it has already been mentioned that apart from PHP back end support we used NODE JS and Mongo DB connectivity.  As speed is the main issue with online system it, the first thing is to sort out this issue and for this use of the stated framework is best alternative. As a matter of fact Node JS and Mongo DB used application is almost thirty times faster than the one which is built with PHP and responsive designing. To get the idea of our system we enacted UML Diagrams as a part of the structure of the whole Movie management system. UML diagrams are used to show the exact architecture and behaviors of the system. UML stands for Unified Modeling Language and it is used in object oriented software engineering. Although typically used in software engineering it is a rich language that can be used to model an application structures, behavior and even business processes. These are usually known to be the Structural Diagrams while there are behavioral Diagrams too. There are lots of UML diagrams which help to get the idea of the existing system like Use Case Diagram, Sequence Diagram, Activity Diagram, and State Chart Diagram.</a:t>
            </a:r>
          </a:p>
          <a:p>
            <a:r>
              <a:rPr lang="en-US" sz="2000" dirty="0">
                <a:latin typeface="Times New Roman" panose="02020603050405020304" pitchFamily="18" charset="0"/>
                <a:cs typeface="Times New Roman" panose="02020603050405020304" pitchFamily="18" charset="0"/>
              </a:rPr>
              <a:t>Out of these we have designed one Class Diagram, Component Diagram and Sequence diagram for Online Movie Booking System. It gives the picture of what is the actual orientation of the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03198"/>
      </p:ext>
    </p:extLst>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153</TotalTime>
  <Words>1299</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vt:lpstr>
      <vt:lpstr>Arial</vt:lpstr>
      <vt:lpstr>Calibri</vt:lpstr>
      <vt:lpstr>Calibri Light</vt:lpstr>
      <vt:lpstr>inter-regular</vt:lpstr>
      <vt:lpstr>Symbol</vt:lpstr>
      <vt:lpstr>Times New Roman</vt:lpstr>
      <vt:lpstr>Wingdings</vt:lpstr>
      <vt:lpstr>Office Theme</vt:lpstr>
      <vt:lpstr>Review-2 on MOVIE TICKET BOOKING APP</vt:lpstr>
      <vt:lpstr>Overview</vt:lpstr>
      <vt:lpstr>Introduction</vt:lpstr>
      <vt:lpstr>PowerPoint Presentation</vt:lpstr>
      <vt:lpstr>Objectives of the Project</vt:lpstr>
      <vt:lpstr>Literature Review </vt:lpstr>
      <vt:lpstr>PowerPoint Presentation</vt:lpstr>
      <vt:lpstr>PowerPoint Presentation</vt:lpstr>
      <vt:lpstr>Proposed Methodology/Architecture</vt:lpstr>
      <vt:lpstr>Designs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creator>Chiranjeevi Lect</dc:creator>
  <cp:lastModifiedBy>T.Sai Uday</cp:lastModifiedBy>
  <cp:revision>10</cp:revision>
  <dcterms:created xsi:type="dcterms:W3CDTF">2023-08-05T05:18:30Z</dcterms:created>
  <dcterms:modified xsi:type="dcterms:W3CDTF">2025-03-17T04:03:25Z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