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8" r:id="rId5"/>
    <p:sldId id="311" r:id="rId6"/>
    <p:sldId id="312" r:id="rId7"/>
    <p:sldId id="313" r:id="rId8"/>
    <p:sldId id="314" r:id="rId9"/>
    <p:sldId id="260" r:id="rId10"/>
    <p:sldId id="328" r:id="rId11"/>
    <p:sldId id="331" r:id="rId12"/>
    <p:sldId id="329" r:id="rId13"/>
    <p:sldId id="3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19" autoAdjust="0"/>
  </p:normalViewPr>
  <p:slideViewPr>
    <p:cSldViewPr snapToGrid="0">
      <p:cViewPr varScale="1">
        <p:scale>
          <a:sx n="73" d="100"/>
          <a:sy n="73" d="100"/>
        </p:scale>
        <p:origin x="-82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A2B6A-8A8B-4A57-BD11-E757CDD0B7D2}" type="datetimeFigureOut">
              <a:rPr lang="en-IN" smtClean="0"/>
              <a:pPr/>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ED7F1-EA9D-460A-846B-2010937EB869}" type="slidenum">
              <a:rPr lang="en-IN" smtClean="0"/>
              <a:pPr/>
              <a:t>‹#›</a:t>
            </a:fld>
            <a:endParaRPr lang="en-IN"/>
          </a:p>
        </p:txBody>
      </p:sp>
    </p:spTree>
    <p:extLst>
      <p:ext uri="{BB962C8B-B14F-4D97-AF65-F5344CB8AC3E}">
        <p14:creationId xmlns:p14="http://schemas.microsoft.com/office/powerpoint/2010/main" xmlns="" val="335811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r>
              <a:rPr lang="en-US"/>
              <a:t>9/7/2023</a:t>
            </a:r>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72251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r>
              <a:rPr lang="en-US"/>
              <a:t>9/7/2023</a:t>
            </a:r>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520101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r>
              <a:rPr lang="en-US"/>
              <a:t>9/7/2023</a:t>
            </a:r>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704017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r>
              <a:rPr lang="en-US"/>
              <a:t>9/7/2023</a:t>
            </a:r>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52231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r>
              <a:rPr lang="en-US"/>
              <a:t>9/7/2023</a:t>
            </a:r>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16775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r>
              <a:rPr lang="en-US"/>
              <a:t>9/7/2023</a:t>
            </a:r>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422601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r>
              <a:rPr lang="en-US"/>
              <a:t>9/7/2023</a:t>
            </a:r>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407235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9/7/2023</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11850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9/7/2023</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884398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9/7/2023</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715705" y="587723"/>
            <a:ext cx="5981673" cy="2452755"/>
          </a:xfrm>
        </p:spPr>
        <p:txBody>
          <a:bodyPr>
            <a:normAutofit/>
          </a:bodyPr>
          <a:lstStyle/>
          <a:p>
            <a:r>
              <a:rPr lang="en-US" sz="4000" b="1" dirty="0">
                <a:latin typeface="Times New Roman" panose="02020603050405020304" pitchFamily="18" charset="0"/>
                <a:cs typeface="Times New Roman" panose="02020603050405020304" pitchFamily="18" charset="0"/>
              </a:rPr>
              <a:t>Smart Door Lock System with Intruder Alert </a:t>
            </a:r>
            <a:endParaRPr lang="en-US" sz="4000" dirty="0">
              <a:latin typeface="Stencil" panose="040409050D0802020404" pitchFamily="82" charset="0"/>
            </a:endParaRPr>
          </a:p>
        </p:txBody>
      </p:sp>
      <p:cxnSp>
        <p:nvCxnSpPr>
          <p:cNvPr id="29" name="Straight Connector 28">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08AC96E-AA33-4309-B51D-072F59E6EC0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8047603" y="1"/>
            <a:ext cx="4144398" cy="6857999"/>
          </a:xfrm>
          <a:prstGeom prst="rect">
            <a:avLst/>
          </a:prstGeom>
        </p:spPr>
      </p:pic>
      <p:sp>
        <p:nvSpPr>
          <p:cNvPr id="9" name="TextBox 8">
            <a:extLst>
              <a:ext uri="{FF2B5EF4-FFF2-40B4-BE49-F238E27FC236}">
                <a16:creationId xmlns:a16="http://schemas.microsoft.com/office/drawing/2014/main" xmlns="" id="{AB39C100-DAFF-5288-18A0-59AE7A182AD1}"/>
              </a:ext>
            </a:extLst>
          </p:cNvPr>
          <p:cNvSpPr txBox="1"/>
          <p:nvPr/>
        </p:nvSpPr>
        <p:spPr>
          <a:xfrm>
            <a:off x="376269" y="4620126"/>
            <a:ext cx="6991182" cy="923330"/>
          </a:xfrm>
          <a:prstGeom prst="rect">
            <a:avLst/>
          </a:prstGeom>
          <a:noFill/>
        </p:spPr>
        <p:txBody>
          <a:bodyPr wrap="square" rtlCol="0">
            <a:spAutoFit/>
          </a:bodyPr>
          <a:lstStyle/>
          <a:p>
            <a:r>
              <a:rPr lang="en-US" b="1" dirty="0" smtClean="0">
                <a:latin typeface="Bahnschrift SemiBold" panose="020B0502040204020203" pitchFamily="34" charset="0"/>
              </a:rPr>
              <a:t>    SUBMITTED BY:</a:t>
            </a:r>
            <a:endParaRPr lang="en-US" b="1" dirty="0">
              <a:latin typeface="Bahnschrift SemiBold" panose="020B0502040204020203" pitchFamily="34" charset="0"/>
            </a:endParaRPr>
          </a:p>
          <a:p>
            <a:r>
              <a:rPr lang="en-US" b="1" dirty="0">
                <a:latin typeface="Bahnschrift SemiBold" panose="020B0502040204020203" pitchFamily="34" charset="0"/>
              </a:rPr>
              <a:t>                     </a:t>
            </a:r>
            <a:r>
              <a:rPr lang="en-US" b="1" dirty="0" smtClean="0">
                <a:latin typeface="Bahnschrift SemiBold" panose="020B0502040204020203" pitchFamily="34" charset="0"/>
              </a:rPr>
              <a:t>           REDDI </a:t>
            </a:r>
            <a:r>
              <a:rPr lang="en-US" b="1" dirty="0">
                <a:latin typeface="Bahnschrift SemiBold" panose="020B0502040204020203" pitchFamily="34" charset="0"/>
              </a:rPr>
              <a:t>UDAYA RAM</a:t>
            </a:r>
          </a:p>
          <a:p>
            <a:r>
              <a:rPr lang="en-US" b="1" dirty="0">
                <a:latin typeface="Bahnschrift SemiBold" panose="020B0502040204020203" pitchFamily="34" charset="0"/>
              </a:rPr>
              <a:t>                          </a:t>
            </a:r>
            <a:endParaRPr lang="en-IN" b="1" dirty="0">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xmlns="" id="{75C95B92-6595-2A4A-038E-107BB5B038C2}"/>
              </a:ext>
            </a:extLst>
          </p:cNvPr>
          <p:cNvSpPr>
            <a:spLocks noGrp="1"/>
          </p:cNvSpPr>
          <p:nvPr>
            <p:ph type="sldNum" sz="quarter" idx="12"/>
          </p:nvPr>
        </p:nvSpPr>
        <p:spPr/>
        <p:txBody>
          <a:bodyPr/>
          <a:lstStyle/>
          <a:p>
            <a:fld id="{3A98EE3D-8CD1-4C3F-BD1C-C98C9596463C}" type="slidenum">
              <a:rPr lang="en-US" smtClean="0"/>
              <a:pPr/>
              <a:t>1</a:t>
            </a:fld>
            <a:endParaRPr lang="en-US" dirty="0"/>
          </a:p>
        </p:txBody>
      </p:sp>
    </p:spTree>
    <p:extLst>
      <p:ext uri="{BB962C8B-B14F-4D97-AF65-F5344CB8AC3E}">
        <p14:creationId xmlns:p14="http://schemas.microsoft.com/office/powerpoint/2010/main" xmlns="" val="3912747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F32BE1-F3EF-357B-40C9-D70F9A630EAA}"/>
              </a:ext>
            </a:extLst>
          </p:cNvPr>
          <p:cNvSpPr>
            <a:spLocks noGrp="1"/>
          </p:cNvSpPr>
          <p:nvPr>
            <p:ph idx="1"/>
          </p:nvPr>
        </p:nvSpPr>
        <p:spPr>
          <a:xfrm>
            <a:off x="2695074" y="2916454"/>
            <a:ext cx="6920564" cy="2194561"/>
          </a:xfrm>
        </p:spPr>
        <p:txBody>
          <a:bodyPr>
            <a:normAutofit fontScale="85000" lnSpcReduction="10000"/>
          </a:bodyPr>
          <a:lstStyle/>
          <a:p>
            <a:r>
              <a:rPr lang="en-IN" sz="9600" dirty="0">
                <a:latin typeface="Bell MT" panose="02020503060305020303" pitchFamily="18" charset="0"/>
              </a:rPr>
              <a:t>THANK YOU</a:t>
            </a:r>
          </a:p>
        </p:txBody>
      </p:sp>
      <p:sp>
        <p:nvSpPr>
          <p:cNvPr id="4" name="Slide Number Placeholder 3">
            <a:extLst>
              <a:ext uri="{FF2B5EF4-FFF2-40B4-BE49-F238E27FC236}">
                <a16:creationId xmlns:a16="http://schemas.microsoft.com/office/drawing/2014/main" xmlns="" id="{D54779CA-4131-D114-2DB5-E278FA82A9C8}"/>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Tree>
    <p:extLst>
      <p:ext uri="{BB962C8B-B14F-4D97-AF65-F5344CB8AC3E}">
        <p14:creationId xmlns:p14="http://schemas.microsoft.com/office/powerpoint/2010/main" xmlns="" val="5804323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337D55-0688-7A6E-1199-BC56B29F36B5}"/>
              </a:ext>
            </a:extLst>
          </p:cNvPr>
          <p:cNvSpPr>
            <a:spLocks noGrp="1"/>
          </p:cNvSpPr>
          <p:nvPr>
            <p:ph type="title"/>
          </p:nvPr>
        </p:nvSpPr>
        <p:spPr/>
        <p:txBody>
          <a:bodyPr>
            <a:normAutofit/>
          </a:bodyPr>
          <a:lstStyle/>
          <a:p>
            <a:r>
              <a:rPr lang="en-US" sz="5400" dirty="0">
                <a:latin typeface="Algerian" panose="04020705040A02060702" pitchFamily="82" charset="0"/>
              </a:rPr>
              <a:t>INTRODUCTION:</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179A702E-7F0D-CC1F-67FF-7C3E11107606}"/>
              </a:ext>
            </a:extLst>
          </p:cNvPr>
          <p:cNvSpPr>
            <a:spLocks noGrp="1"/>
          </p:cNvSpPr>
          <p:nvPr>
            <p:ph idx="1"/>
          </p:nvPr>
        </p:nvSpPr>
        <p:spPr>
          <a:xfrm>
            <a:off x="1183907" y="2130725"/>
            <a:ext cx="10279780" cy="3904315"/>
          </a:xfrm>
        </p:spPr>
        <p:txBody>
          <a:bodyPr>
            <a:normAutofit fontScale="92500" lnSpcReduction="1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Smart Door Lock System with Intruder Alert is an advanced security project designed to enhance access control using an LPC1768 microcontroller. This system utilizes a keypad-based password entry mechanism, an IR sensor to detect the presence of a person near the door, and a servo motor to automate the door opening and closing process. Upon detecting a person through the IR sensor, the system prompts the user to enter a 4-digit password. If the entered password is correct, the servo motor rotates to unlock and open the door, ensuring seamless and secure access. In case of incorrect password attempts, the system activates a buzzer as an intruder alert and blocks further access after multiple failed attempts. This intelligent integration of IR sensing, password protection, and automated motor control ensures both safety and convenience for modern smart home or office environments.</a:t>
            </a:r>
            <a:endParaRPr lang="en-IN" sz="2000" dirty="0"/>
          </a:p>
          <a:p>
            <a:endParaRPr lang="en-IN" dirty="0"/>
          </a:p>
        </p:txBody>
      </p:sp>
      <p:sp>
        <p:nvSpPr>
          <p:cNvPr id="5" name="Slide Number Placeholder 4">
            <a:extLst>
              <a:ext uri="{FF2B5EF4-FFF2-40B4-BE49-F238E27FC236}">
                <a16:creationId xmlns:a16="http://schemas.microsoft.com/office/drawing/2014/main" xmlns="" id="{B51F6996-F6B0-375F-FF43-062391517EF9}"/>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xmlns="" val="25236289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0B15A-82DD-88D8-D7BA-BD763BBC4F53}"/>
              </a:ext>
            </a:extLst>
          </p:cNvPr>
          <p:cNvSpPr>
            <a:spLocks noGrp="1"/>
          </p:cNvSpPr>
          <p:nvPr>
            <p:ph type="title"/>
          </p:nvPr>
        </p:nvSpPr>
        <p:spPr/>
        <p:txBody>
          <a:bodyPr>
            <a:normAutofit/>
          </a:bodyPr>
          <a:lstStyle/>
          <a:p>
            <a:r>
              <a:rPr lang="en-US" sz="5400" dirty="0">
                <a:latin typeface="Algerian" panose="04020705040A02060702" pitchFamily="82" charset="0"/>
              </a:rPr>
              <a:t>ABSTRACT:</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EFB767F2-3C8E-DC4B-206D-29FC9C8BEC47}"/>
              </a:ext>
            </a:extLst>
          </p:cNvPr>
          <p:cNvSpPr>
            <a:spLocks noGrp="1"/>
          </p:cNvSpPr>
          <p:nvPr>
            <p:ph idx="1"/>
          </p:nvPr>
        </p:nvSpPr>
        <p:spPr>
          <a:xfrm>
            <a:off x="1174282" y="2040824"/>
            <a:ext cx="10058400" cy="3760891"/>
          </a:xfrm>
          <a:solidFill>
            <a:schemeClr val="bg1"/>
          </a:solidFill>
        </p:spPr>
        <p:txBody>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is a smart password-protected door lock system based on the LPC1768 microcontroller. It uses a keypad for password entry, an LCD to display system status, a DC motor to control door locking/unlocking, and a buzzer for security alerts. The system allows three password attempts; if all are incorrect, the buzzer beeps and access is blocked. This setup ensures secure and automated access control, making it suitable for homes, laboratories, and office environments.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284E57D5-0E06-B653-834E-DE68D4DFB1E9}"/>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xmlns="" val="2110089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9AC99-EC02-7DFD-097B-2D52DA9F05A2}"/>
              </a:ext>
            </a:extLst>
          </p:cNvPr>
          <p:cNvSpPr>
            <a:spLocks noGrp="1"/>
          </p:cNvSpPr>
          <p:nvPr>
            <p:ph type="title"/>
          </p:nvPr>
        </p:nvSpPr>
        <p:spPr>
          <a:xfrm>
            <a:off x="1097280" y="257727"/>
            <a:ext cx="10058400" cy="1450757"/>
          </a:xfrm>
        </p:spPr>
        <p:txBody>
          <a:bodyPr>
            <a:normAutofit/>
          </a:bodyPr>
          <a:lstStyle/>
          <a:p>
            <a:r>
              <a:rPr lang="en-US" sz="5400" dirty="0">
                <a:latin typeface="Algerian" panose="04020705040A02060702" pitchFamily="82" charset="0"/>
              </a:rPr>
              <a:t>OBJECTIVES:</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4CD631B3-C4F4-F622-E86C-E65D531BB5FC}"/>
              </a:ext>
            </a:extLst>
          </p:cNvPr>
          <p:cNvSpPr>
            <a:spLocks noGrp="1"/>
          </p:cNvSpPr>
          <p:nvPr>
            <p:ph idx="1"/>
          </p:nvPr>
        </p:nvSpPr>
        <p:spPr>
          <a:xfrm>
            <a:off x="1097279" y="2108202"/>
            <a:ext cx="10436238" cy="3697376"/>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objective of this project is to design and implement a smart password-protected door lock system using the LPC1768 ARM Cortex-M3 microcontroller. The system detects a person using an IR sensor, prompts for password input via a 4x4 keypad, verifies it, and upon success, opens the door using a servo motor. An LCD displays system status (like "Enter Password" or "Access Granted"), and a buzzer alerts on wrong password attempts or access denial. This enhances security, automation, and user interaction for smart access control.</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xmlns="" id="{E2B5F6C2-7214-2905-0E25-96FD99D9E1A1}"/>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xmlns="" val="23944966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73DF-D923-A8A6-A805-A870A4E46669}"/>
              </a:ext>
            </a:extLst>
          </p:cNvPr>
          <p:cNvSpPr>
            <a:spLocks noGrp="1"/>
          </p:cNvSpPr>
          <p:nvPr>
            <p:ph type="title"/>
          </p:nvPr>
        </p:nvSpPr>
        <p:spPr/>
        <p:txBody>
          <a:bodyPr>
            <a:normAutofit/>
          </a:bodyPr>
          <a:lstStyle/>
          <a:p>
            <a:r>
              <a:rPr lang="en-US" sz="5400" dirty="0">
                <a:latin typeface="Algerian" panose="04020705040A02060702" pitchFamily="82" charset="0"/>
              </a:rPr>
              <a:t>METHODOLOGY:</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63D3A55C-DA64-B57F-02A7-EDFCBD857B5A}"/>
              </a:ext>
            </a:extLst>
          </p:cNvPr>
          <p:cNvSpPr>
            <a:spLocks noGrp="1"/>
          </p:cNvSpPr>
          <p:nvPr>
            <p:ph idx="1"/>
          </p:nvPr>
        </p:nvSpPr>
        <p:spPr>
          <a:xfrm>
            <a:off x="1097280" y="2060074"/>
            <a:ext cx="10058400" cy="3760891"/>
          </a:xfrm>
        </p:spPr>
        <p:txBody>
          <a:bodyPr>
            <a:normAutofit fontScale="77500" lnSpcReduction="20000"/>
          </a:bodyPr>
          <a:lstStyle/>
          <a:p>
            <a:pPr marL="0" indent="0">
              <a:buNone/>
            </a:pPr>
            <a:r>
              <a:rPr lang="en-US" sz="2000" b="1" dirty="0"/>
              <a:t>  </a:t>
            </a:r>
          </a:p>
          <a:p>
            <a:pPr>
              <a:buFont typeface="Wingdings" panose="05000000000000000000" pitchFamily="2" charset="2"/>
              <a:buChar char="§"/>
            </a:pPr>
            <a:r>
              <a:rPr lang="en-US" sz="2000" b="1" dirty="0"/>
              <a:t> </a:t>
            </a:r>
            <a:r>
              <a:rPr lang="en-US" sz="2100" b="1" dirty="0">
                <a:latin typeface="Times New Roman" panose="02020603050405020304" pitchFamily="18" charset="0"/>
                <a:cs typeface="Times New Roman" panose="02020603050405020304" pitchFamily="18" charset="0"/>
              </a:rPr>
              <a:t>Keypad Interface</a:t>
            </a:r>
            <a:r>
              <a:rPr lang="en-US" sz="2100" dirty="0">
                <a:latin typeface="Times New Roman" panose="02020603050405020304" pitchFamily="18" charset="0"/>
                <a:cs typeface="Times New Roman" panose="02020603050405020304" pitchFamily="18" charset="0"/>
              </a:rPr>
              <a:t>: A 4x4 keypad is used to enter the password.</a:t>
            </a:r>
          </a:p>
          <a:p>
            <a:pPr>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LCD Display</a:t>
            </a:r>
            <a:r>
              <a:rPr lang="en-US" sz="2100" dirty="0">
                <a:latin typeface="Times New Roman" panose="02020603050405020304" pitchFamily="18" charset="0"/>
                <a:cs typeface="Times New Roman" panose="02020603050405020304" pitchFamily="18" charset="0"/>
              </a:rPr>
              <a:t>: Displays masked password input and system status (e.g., "Access Granted", "Access Denied").</a:t>
            </a:r>
          </a:p>
          <a:p>
            <a:pPr>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IR Sensor</a:t>
            </a:r>
            <a:r>
              <a:rPr lang="en-US" sz="2100" dirty="0">
                <a:latin typeface="Times New Roman" panose="02020603050405020304" pitchFamily="18" charset="0"/>
                <a:cs typeface="Times New Roman" panose="02020603050405020304" pitchFamily="18" charset="0"/>
              </a:rPr>
              <a:t>: Detects the presence of a person near the door and activates the system.</a:t>
            </a:r>
          </a:p>
          <a:p>
            <a:pPr>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Password Verification</a:t>
            </a:r>
            <a:r>
              <a:rPr lang="en-US" sz="2100" dirty="0">
                <a:latin typeface="Times New Roman" panose="02020603050405020304" pitchFamily="18" charset="0"/>
                <a:cs typeface="Times New Roman" panose="02020603050405020304" pitchFamily="18" charset="0"/>
              </a:rPr>
              <a:t>: Compares entered password with a predefined password stored in LPC1768.</a:t>
            </a:r>
          </a:p>
          <a:p>
            <a:pPr>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Motor Control</a:t>
            </a:r>
            <a:r>
              <a:rPr lang="en-US" sz="2100" dirty="0">
                <a:latin typeface="Times New Roman" panose="02020603050405020304" pitchFamily="18" charset="0"/>
                <a:cs typeface="Times New Roman" panose="02020603050405020304" pitchFamily="18" charset="0"/>
              </a:rPr>
              <a:t>: On correct password, the motor rotates to unlock the door.</a:t>
            </a:r>
          </a:p>
          <a:p>
            <a:pPr>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Buzzer Alert</a:t>
            </a:r>
            <a:r>
              <a:rPr lang="en-US" sz="2100" dirty="0">
                <a:latin typeface="Times New Roman" panose="02020603050405020304" pitchFamily="18" charset="0"/>
                <a:cs typeface="Times New Roman" panose="02020603050405020304" pitchFamily="18" charset="0"/>
              </a:rPr>
              <a:t>: After 3 wrong attempts, the buzzer beeps 3 times, then continuously to indicate access is blocked.</a:t>
            </a:r>
          </a:p>
          <a:p>
            <a:pPr>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Access Blocking</a:t>
            </a:r>
            <a:r>
              <a:rPr lang="en-US" sz="2100" dirty="0">
                <a:latin typeface="Times New Roman" panose="02020603050405020304" pitchFamily="18" charset="0"/>
                <a:cs typeface="Times New Roman" panose="02020603050405020304" pitchFamily="18" charset="0"/>
              </a:rPr>
              <a:t>: The system denies access and remains locked after 3 failed attempts until reset.</a:t>
            </a:r>
          </a:p>
          <a:p>
            <a:pPr marL="0" indent="0">
              <a:buNone/>
            </a:pPr>
            <a:r>
              <a:rPr lang="en-IN" sz="2100" dirty="0">
                <a:latin typeface="Times New Roman" panose="02020603050405020304" pitchFamily="18" charset="0"/>
                <a:cs typeface="Times New Roman" panose="02020603050405020304" pitchFamily="18" charset="0"/>
              </a:rPr>
              <a:t/>
            </a:r>
            <a:br>
              <a:rPr lang="en-IN" sz="2100" dirty="0">
                <a:latin typeface="Times New Roman" panose="02020603050405020304" pitchFamily="18" charset="0"/>
                <a:cs typeface="Times New Roman" panose="02020603050405020304" pitchFamily="18" charset="0"/>
              </a:rPr>
            </a:br>
            <a:endParaRPr lang="en-IN" sz="21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05FBFD6-8B35-F1EF-9714-76E4C239F4D1}"/>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xmlns="" val="7324732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0CED8A-54A1-EA87-4E8C-BBB1BEBDD918}"/>
              </a:ext>
            </a:extLst>
          </p:cNvPr>
          <p:cNvSpPr>
            <a:spLocks noGrp="1"/>
          </p:cNvSpPr>
          <p:nvPr>
            <p:ph idx="1"/>
          </p:nvPr>
        </p:nvSpPr>
        <p:spPr>
          <a:xfrm>
            <a:off x="838200" y="329184"/>
            <a:ext cx="10515600" cy="5847779"/>
          </a:xfrm>
        </p:spPr>
        <p:txBody>
          <a:bodyPr/>
          <a:lstStyle/>
          <a:p>
            <a:endParaRPr lang="en-IN" dirty="0"/>
          </a:p>
        </p:txBody>
      </p:sp>
      <p:sp>
        <p:nvSpPr>
          <p:cNvPr id="4" name="Rectangle 3">
            <a:extLst>
              <a:ext uri="{FF2B5EF4-FFF2-40B4-BE49-F238E27FC236}">
                <a16:creationId xmlns:a16="http://schemas.microsoft.com/office/drawing/2014/main" xmlns="" id="{4F576D8A-53DA-86A1-DBF5-06D11FCDAAD5}"/>
              </a:ext>
            </a:extLst>
          </p:cNvPr>
          <p:cNvSpPr/>
          <p:nvPr/>
        </p:nvSpPr>
        <p:spPr>
          <a:xfrm>
            <a:off x="1571244" y="1990153"/>
            <a:ext cx="2157984" cy="1170432"/>
          </a:xfrm>
          <a:prstGeom prst="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Keypad</a:t>
            </a:r>
          </a:p>
          <a:p>
            <a:pPr algn="ctr"/>
            <a:r>
              <a:rPr lang="en-US" dirty="0"/>
              <a:t>(4x4)</a:t>
            </a:r>
            <a:endParaRPr lang="en-IN" dirty="0"/>
          </a:p>
        </p:txBody>
      </p:sp>
      <p:sp>
        <p:nvSpPr>
          <p:cNvPr id="6" name="Rectangle 5">
            <a:extLst>
              <a:ext uri="{FF2B5EF4-FFF2-40B4-BE49-F238E27FC236}">
                <a16:creationId xmlns:a16="http://schemas.microsoft.com/office/drawing/2014/main" xmlns="" id="{5A63872B-B356-F3FA-F9FC-387487927921}"/>
              </a:ext>
            </a:extLst>
          </p:cNvPr>
          <p:cNvSpPr/>
          <p:nvPr/>
        </p:nvSpPr>
        <p:spPr>
          <a:xfrm>
            <a:off x="4901184" y="2843784"/>
            <a:ext cx="2048256" cy="1170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LPC1768 </a:t>
            </a:r>
          </a:p>
          <a:p>
            <a:pPr algn="ctr"/>
            <a:r>
              <a:rPr lang="en-US" dirty="0"/>
              <a:t>Micro Controller</a:t>
            </a:r>
            <a:endParaRPr lang="en-IN" dirty="0"/>
          </a:p>
        </p:txBody>
      </p:sp>
      <p:sp>
        <p:nvSpPr>
          <p:cNvPr id="7" name="Rectangle 6">
            <a:extLst>
              <a:ext uri="{FF2B5EF4-FFF2-40B4-BE49-F238E27FC236}">
                <a16:creationId xmlns:a16="http://schemas.microsoft.com/office/drawing/2014/main" xmlns="" id="{73326F39-0F25-813B-F855-8ECDEFA084C6}"/>
              </a:ext>
            </a:extLst>
          </p:cNvPr>
          <p:cNvSpPr/>
          <p:nvPr/>
        </p:nvSpPr>
        <p:spPr>
          <a:xfrm>
            <a:off x="7854696" y="2163889"/>
            <a:ext cx="1920240" cy="1033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sp>
        <p:nvSpPr>
          <p:cNvPr id="8" name="Rectangle 7">
            <a:extLst>
              <a:ext uri="{FF2B5EF4-FFF2-40B4-BE49-F238E27FC236}">
                <a16:creationId xmlns:a16="http://schemas.microsoft.com/office/drawing/2014/main" xmlns="" id="{80247835-CB52-2BD2-747E-07E87CE7EC3F}"/>
              </a:ext>
            </a:extLst>
          </p:cNvPr>
          <p:cNvSpPr/>
          <p:nvPr/>
        </p:nvSpPr>
        <p:spPr>
          <a:xfrm>
            <a:off x="7854696" y="3557016"/>
            <a:ext cx="1920240" cy="10332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Servo Motor</a:t>
            </a:r>
            <a:endParaRPr lang="en-IN" dirty="0"/>
          </a:p>
        </p:txBody>
      </p:sp>
      <p:sp>
        <p:nvSpPr>
          <p:cNvPr id="9" name="Rectangle 8">
            <a:extLst>
              <a:ext uri="{FF2B5EF4-FFF2-40B4-BE49-F238E27FC236}">
                <a16:creationId xmlns:a16="http://schemas.microsoft.com/office/drawing/2014/main" xmlns="" id="{83DE5A54-9A25-20B9-8378-EAFDDF876CCF}"/>
              </a:ext>
            </a:extLst>
          </p:cNvPr>
          <p:cNvSpPr/>
          <p:nvPr/>
        </p:nvSpPr>
        <p:spPr>
          <a:xfrm>
            <a:off x="4965192" y="4812029"/>
            <a:ext cx="1984248" cy="1001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LCD</a:t>
            </a:r>
          </a:p>
          <a:p>
            <a:pPr algn="ctr"/>
            <a:r>
              <a:rPr lang="en-US" dirty="0"/>
              <a:t>(16x2 )</a:t>
            </a:r>
            <a:endParaRPr lang="en-IN" dirty="0"/>
          </a:p>
        </p:txBody>
      </p:sp>
      <p:sp>
        <p:nvSpPr>
          <p:cNvPr id="10" name="Rectangle 9">
            <a:extLst>
              <a:ext uri="{FF2B5EF4-FFF2-40B4-BE49-F238E27FC236}">
                <a16:creationId xmlns:a16="http://schemas.microsoft.com/office/drawing/2014/main" xmlns="" id="{6018A31D-CA77-4B89-E11B-E4CDDE06672B}"/>
              </a:ext>
            </a:extLst>
          </p:cNvPr>
          <p:cNvSpPr/>
          <p:nvPr/>
        </p:nvSpPr>
        <p:spPr>
          <a:xfrm>
            <a:off x="4901184" y="1140715"/>
            <a:ext cx="1984248" cy="9052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Supply</a:t>
            </a:r>
            <a:endParaRPr lang="en-IN" dirty="0"/>
          </a:p>
        </p:txBody>
      </p:sp>
      <p:sp>
        <p:nvSpPr>
          <p:cNvPr id="11" name="Arrow: Right 10">
            <a:extLst>
              <a:ext uri="{FF2B5EF4-FFF2-40B4-BE49-F238E27FC236}">
                <a16:creationId xmlns:a16="http://schemas.microsoft.com/office/drawing/2014/main" xmlns="" id="{49B34990-A52D-772A-B3C5-4D8565BDAC1E}"/>
              </a:ext>
            </a:extLst>
          </p:cNvPr>
          <p:cNvSpPr/>
          <p:nvPr/>
        </p:nvSpPr>
        <p:spPr>
          <a:xfrm>
            <a:off x="3811524" y="2867977"/>
            <a:ext cx="960120" cy="2103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xmlns="" id="{CBAC3C65-8754-7C4C-B697-D8A99F7BE877}"/>
              </a:ext>
            </a:extLst>
          </p:cNvPr>
          <p:cNvSpPr/>
          <p:nvPr/>
        </p:nvSpPr>
        <p:spPr>
          <a:xfrm>
            <a:off x="5803392" y="2077975"/>
            <a:ext cx="243840" cy="7338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xmlns="" id="{8ACAF1DA-EDB7-312D-6119-3256E196DEB6}"/>
              </a:ext>
            </a:extLst>
          </p:cNvPr>
          <p:cNvSpPr/>
          <p:nvPr/>
        </p:nvSpPr>
        <p:spPr>
          <a:xfrm>
            <a:off x="7068312" y="2916936"/>
            <a:ext cx="704088" cy="2802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xmlns="" id="{2779FC56-3937-1E5D-69CE-806CCD4DF337}"/>
              </a:ext>
            </a:extLst>
          </p:cNvPr>
          <p:cNvSpPr/>
          <p:nvPr/>
        </p:nvSpPr>
        <p:spPr>
          <a:xfrm>
            <a:off x="7068312" y="3767328"/>
            <a:ext cx="704088" cy="2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xmlns="" id="{AC9D8481-4E42-CBDB-F1E0-9AC2FCEC723C}"/>
              </a:ext>
            </a:extLst>
          </p:cNvPr>
          <p:cNvSpPr/>
          <p:nvPr/>
        </p:nvSpPr>
        <p:spPr>
          <a:xfrm>
            <a:off x="5893308" y="4073652"/>
            <a:ext cx="202692" cy="6629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BF117C04-B588-074B-C1EE-459CAD1B94E6}"/>
              </a:ext>
            </a:extLst>
          </p:cNvPr>
          <p:cNvSpPr txBox="1"/>
          <p:nvPr/>
        </p:nvSpPr>
        <p:spPr>
          <a:xfrm>
            <a:off x="3685032" y="491301"/>
            <a:ext cx="4654296" cy="523220"/>
          </a:xfrm>
          <a:prstGeom prst="rect">
            <a:avLst/>
          </a:prstGeom>
          <a:noFill/>
        </p:spPr>
        <p:txBody>
          <a:bodyPr wrap="square" rtlCol="0">
            <a:spAutoFit/>
          </a:bodyPr>
          <a:lstStyle/>
          <a:p>
            <a:pPr algn="ctr"/>
            <a:r>
              <a:rPr lang="en-US" sz="2800" dirty="0">
                <a:latin typeface="Algerian" panose="04020705040A02060702" pitchFamily="82" charset="0"/>
              </a:rPr>
              <a:t>BLOCK DIAGRAM</a:t>
            </a:r>
            <a:r>
              <a:rPr lang="en-US" sz="2800" dirty="0"/>
              <a:t>:</a:t>
            </a:r>
            <a:endParaRPr lang="en-IN" sz="2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D5F9837B-D1D3-6BD9-38D1-8CF50FC43071}"/>
              </a:ext>
            </a:extLst>
          </p:cNvPr>
          <p:cNvSpPr/>
          <p:nvPr/>
        </p:nvSpPr>
        <p:spPr>
          <a:xfrm>
            <a:off x="1545336" y="3557016"/>
            <a:ext cx="2139696" cy="1170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Infrared Sensor</a:t>
            </a:r>
          </a:p>
        </p:txBody>
      </p:sp>
      <p:sp>
        <p:nvSpPr>
          <p:cNvPr id="16" name="Arrow: Right 15">
            <a:extLst>
              <a:ext uri="{FF2B5EF4-FFF2-40B4-BE49-F238E27FC236}">
                <a16:creationId xmlns:a16="http://schemas.microsoft.com/office/drawing/2014/main" xmlns="" id="{E25D6644-AB3A-9596-7E29-A2813F26C791}"/>
              </a:ext>
            </a:extLst>
          </p:cNvPr>
          <p:cNvSpPr/>
          <p:nvPr/>
        </p:nvSpPr>
        <p:spPr>
          <a:xfrm>
            <a:off x="3803904" y="3703320"/>
            <a:ext cx="978408" cy="192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34215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79B89-561C-579A-CCD5-A5E5E2184CEC}"/>
              </a:ext>
            </a:extLst>
          </p:cNvPr>
          <p:cNvSpPr>
            <a:spLocks noGrp="1"/>
          </p:cNvSpPr>
          <p:nvPr>
            <p:ph type="title"/>
          </p:nvPr>
        </p:nvSpPr>
        <p:spPr/>
        <p:txBody>
          <a:bodyPr>
            <a:normAutofit/>
          </a:bodyPr>
          <a:lstStyle/>
          <a:p>
            <a:r>
              <a:rPr lang="en-IN" sz="5400" dirty="0">
                <a:latin typeface="Algerian" panose="04020705040A02060702" pitchFamily="82" charset="0"/>
              </a:rPr>
              <a:t>RESULT:</a:t>
            </a:r>
          </a:p>
        </p:txBody>
      </p:sp>
      <p:sp>
        <p:nvSpPr>
          <p:cNvPr id="7" name="Slide Number Placeholder 6">
            <a:extLst>
              <a:ext uri="{FF2B5EF4-FFF2-40B4-BE49-F238E27FC236}">
                <a16:creationId xmlns:a16="http://schemas.microsoft.com/office/drawing/2014/main" xmlns="" id="{BBAEE6E4-AF45-820B-744F-3A6752D313E9}"/>
              </a:ext>
            </a:extLst>
          </p:cNvPr>
          <p:cNvSpPr>
            <a:spLocks noGrp="1"/>
          </p:cNvSpPr>
          <p:nvPr>
            <p:ph type="sldNum" sz="quarter" idx="12"/>
          </p:nvPr>
        </p:nvSpPr>
        <p:spPr/>
        <p:txBody>
          <a:bodyPr/>
          <a:lstStyle/>
          <a:p>
            <a:fld id="{3A98EE3D-8CD1-4C3F-BD1C-C98C9596463C}" type="slidenum">
              <a:rPr lang="en-US" smtClean="0"/>
              <a:pPr/>
              <a:t>7</a:t>
            </a:fld>
            <a:endParaRPr lang="en-US" dirty="0"/>
          </a:p>
        </p:txBody>
      </p:sp>
      <p:pic>
        <p:nvPicPr>
          <p:cNvPr id="8" name="Content Placeholder 7">
            <a:extLst>
              <a:ext uri="{FF2B5EF4-FFF2-40B4-BE49-F238E27FC236}">
                <a16:creationId xmlns:a16="http://schemas.microsoft.com/office/drawing/2014/main" xmlns="" id="{77855D4A-4F64-A97C-D862-DC08DE0DDEAC}"/>
              </a:ext>
            </a:extLst>
          </p:cNvPr>
          <p:cNvPicPr>
            <a:picLocks noGrp="1" noChangeAspect="1"/>
          </p:cNvPicPr>
          <p:nvPr>
            <p:ph idx="1"/>
          </p:nvPr>
        </p:nvPicPr>
        <p:blipFill>
          <a:blip r:embed="rId2"/>
          <a:srcRect t="11825" r="7107" b="17837"/>
          <a:stretch>
            <a:fillRect/>
          </a:stretch>
        </p:blipFill>
        <p:spPr>
          <a:xfrm>
            <a:off x="3497581" y="1975999"/>
            <a:ext cx="4191000" cy="3921882"/>
          </a:xfrm>
        </p:spPr>
      </p:pic>
    </p:spTree>
    <p:extLst>
      <p:ext uri="{BB962C8B-B14F-4D97-AF65-F5344CB8AC3E}">
        <p14:creationId xmlns:p14="http://schemas.microsoft.com/office/powerpoint/2010/main" xmlns="" val="35551259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F7C2A-8B7F-9D0F-E96D-BDB8C95F2783}"/>
              </a:ext>
            </a:extLst>
          </p:cNvPr>
          <p:cNvSpPr>
            <a:spLocks noGrp="1"/>
          </p:cNvSpPr>
          <p:nvPr>
            <p:ph type="title"/>
          </p:nvPr>
        </p:nvSpPr>
        <p:spPr/>
        <p:txBody>
          <a:bodyPr/>
          <a:lstStyle/>
          <a:p>
            <a:r>
              <a:rPr lang="en-IN" sz="4800" dirty="0">
                <a:latin typeface="Algerian" panose="04020705040A02060702" pitchFamily="82" charset="0"/>
              </a:rPr>
              <a:t>APPLICATIONS:</a:t>
            </a:r>
            <a:endParaRPr lang="en-IN" dirty="0"/>
          </a:p>
        </p:txBody>
      </p:sp>
      <p:sp>
        <p:nvSpPr>
          <p:cNvPr id="3" name="Content Placeholder 2">
            <a:extLst>
              <a:ext uri="{FF2B5EF4-FFF2-40B4-BE49-F238E27FC236}">
                <a16:creationId xmlns:a16="http://schemas.microsoft.com/office/drawing/2014/main" xmlns="" id="{4D88FF1E-EC35-A607-FC0F-36C72454EBAF}"/>
              </a:ext>
            </a:extLst>
          </p:cNvPr>
          <p:cNvSpPr>
            <a:spLocks noGrp="1"/>
          </p:cNvSpPr>
          <p:nvPr>
            <p:ph idx="1"/>
          </p:nvPr>
        </p:nvSpPr>
        <p:spPr/>
        <p:txBody>
          <a:bodyPr/>
          <a:lstStyle/>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Home and office security systems</a:t>
            </a:r>
          </a:p>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Lab and restricted area access control</a:t>
            </a:r>
          </a:p>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Password-protected lockers or cabinets</a:t>
            </a:r>
          </a:p>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Smart hostel/dorm room entry</a:t>
            </a:r>
          </a:p>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Industrial access management</a:t>
            </a:r>
          </a:p>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Secure smart device interfaces</a:t>
            </a:r>
          </a:p>
          <a:p>
            <a:pPr lvl="0" eaLnBrk="0" fontAlgn="base" hangingPunct="0">
              <a:lnSpc>
                <a:spcPct val="150000"/>
              </a:lnSpc>
              <a:spcBef>
                <a:spcPct val="0"/>
              </a:spcBef>
              <a:spcAft>
                <a:spcPct val="0"/>
              </a:spcAft>
              <a:buClrTx/>
              <a:buSzTx/>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 Unmanned location entry control</a:t>
            </a:r>
            <a:endParaRPr lang="en-IN" altLang="en-US" sz="18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ClrTx/>
              <a:buSzTx/>
              <a:buNone/>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2E9BBC1-D99E-38EE-73FE-459017DF258F}"/>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xmlns="" val="5078756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F47EB-94EA-1923-362B-F375D343EA90}"/>
              </a:ext>
            </a:extLst>
          </p:cNvPr>
          <p:cNvSpPr>
            <a:spLocks noGrp="1"/>
          </p:cNvSpPr>
          <p:nvPr>
            <p:ph type="title"/>
          </p:nvPr>
        </p:nvSpPr>
        <p:spPr/>
        <p:txBody>
          <a:bodyPr>
            <a:normAutofit/>
          </a:bodyPr>
          <a:lstStyle/>
          <a:p>
            <a:r>
              <a:rPr lang="en-IN" sz="54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xmlns="" id="{140DEC77-8E36-3891-BCC8-DE8065A485A6}"/>
              </a:ext>
            </a:extLst>
          </p:cNvPr>
          <p:cNvSpPr>
            <a:spLocks noGrp="1"/>
          </p:cNvSpPr>
          <p:nvPr>
            <p:ph idx="1"/>
          </p:nvPr>
        </p:nvSpPr>
        <p:spPr>
          <a:xfrm>
            <a:off x="1232034" y="2156059"/>
            <a:ext cx="9548261" cy="2435193"/>
          </a:xfrm>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Smart Password-Protected Door Lock System using LPC1768 provides a reliable and secure method of access control. It ensures only authorized users can unlock the door using a predefined password, and alerts with a buzzer on multiple failed attempts. By integrating a keypad, LCD, motor, and buzzer, the system effectively combines user interface, security, and automation, making it ideal for smart homes, labs, and office environments.</a:t>
            </a:r>
          </a:p>
          <a:p>
            <a:endParaRPr lang="en-IN" dirty="0"/>
          </a:p>
        </p:txBody>
      </p:sp>
      <p:sp>
        <p:nvSpPr>
          <p:cNvPr id="5" name="Slide Number Placeholder 4">
            <a:extLst>
              <a:ext uri="{FF2B5EF4-FFF2-40B4-BE49-F238E27FC236}">
                <a16:creationId xmlns:a16="http://schemas.microsoft.com/office/drawing/2014/main" xmlns="" id="{C7E53ACF-DA97-6F7C-D88C-DEC4AF7EF209}"/>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Tree>
    <p:extLst>
      <p:ext uri="{BB962C8B-B14F-4D97-AF65-F5344CB8AC3E}">
        <p14:creationId xmlns:p14="http://schemas.microsoft.com/office/powerpoint/2010/main" xmlns="" val="16894537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{2B531EDC-9057-431F-B483-FFD21F204DA6}tf33845126_win32</Template>
  <TotalTime>359</TotalTime>
  <Words>643</Words>
  <Application>Microsoft Office PowerPoint</Application>
  <PresentationFormat>Custom</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1_RetrospectVTI</vt:lpstr>
      <vt:lpstr>Smart Door Lock System with Intruder Alert </vt:lpstr>
      <vt:lpstr>INTRODUCTION:</vt:lpstr>
      <vt:lpstr>ABSTRACT:</vt:lpstr>
      <vt:lpstr>OBJECTIVES:</vt:lpstr>
      <vt:lpstr>METHODOLOGY:</vt:lpstr>
      <vt:lpstr>Slide 6</vt:lpstr>
      <vt:lpstr>RESULT:</vt:lpstr>
      <vt:lpstr>APPLICATIONS:</vt:lpstr>
      <vt:lpstr>CONCLUSION:</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GENERATOR</dc:title>
  <dc:creator>Anusha</dc:creator>
  <cp:lastModifiedBy>uday reddi</cp:lastModifiedBy>
  <cp:revision>32</cp:revision>
  <dcterms:created xsi:type="dcterms:W3CDTF">2023-09-07T07:17:45Z</dcterms:created>
  <dcterms:modified xsi:type="dcterms:W3CDTF">2025-07-30T16:04:15Z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