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aleway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bold.fntdata"/><Relationship Id="rId14" Type="http://schemas.openxmlformats.org/officeDocument/2006/relationships/font" Target="fonts/Raleway-regular.fntdata"/><Relationship Id="rId17" Type="http://schemas.openxmlformats.org/officeDocument/2006/relationships/font" Target="fonts/Raleway-boldItalic.fntdata"/><Relationship Id="rId16" Type="http://schemas.openxmlformats.org/officeDocument/2006/relationships/font" Target="fonts/Raleway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.fntdata"/><Relationship Id="rId6" Type="http://schemas.openxmlformats.org/officeDocument/2006/relationships/slide" Target="slides/slide1.xml"/><Relationship Id="rId18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dd3300fefd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dd3300fefd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dd3300fefd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dd3300fefd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dd3300fefd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dd3300fefd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dd3300fefd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dd3300fefd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dd3300fefd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dd3300fefd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dd3300fefd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dd3300fefd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dd3300fefd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dd3300fefd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hyperlink" Target="http://www.fki.inf.unibe.ch/databases/iam-handwriting-database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TEAM CHARMERS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5" y="3172900"/>
            <a:ext cx="4338300" cy="18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</a:rPr>
              <a:t>Adepu Uday Sai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</a:rPr>
              <a:t>Yesu Nirmala Lekha Chittajallu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</a:rPr>
              <a:t>Goutham Kancherla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</a:rPr>
              <a:t>D. Darshana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</a:rPr>
              <a:t>Thriveni Ganji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Optical Character Recognition (OCR)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729450" y="1275825"/>
            <a:ext cx="7688700" cy="48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Problem Statement</a:t>
            </a:r>
            <a:endParaRPr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729450" y="1808250"/>
            <a:ext cx="79401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0000"/>
          </a:bodyPr>
          <a:lstStyle/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n-GB" sz="3500">
                <a:solidFill>
                  <a:srgbClr val="000000"/>
                </a:solidFill>
                <a:highlight>
                  <a:srgbClr val="FFFFFF"/>
                </a:highlight>
              </a:rPr>
              <a:t>In this fast moving world where the markets are getting larger and world is getting smaller, fast access to their information is must. </a:t>
            </a:r>
            <a:r>
              <a:rPr lang="en-GB" sz="3500">
                <a:solidFill>
                  <a:srgbClr val="000000"/>
                </a:solidFill>
                <a:highlight>
                  <a:srgbClr val="FFFFFF"/>
                </a:highlight>
              </a:rPr>
              <a:t>To arrange or manage the hard copies of a written document has been a type of deadly so far.Furthermore to keep those at a secure place even necessitate a lot of awareness. </a:t>
            </a:r>
            <a:endParaRPr sz="35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n-GB" sz="3500">
                <a:solidFill>
                  <a:srgbClr val="000000"/>
                </a:solidFill>
                <a:highlight>
                  <a:srgbClr val="FFFFFF"/>
                </a:highlight>
              </a:rPr>
              <a:t>In these scenarios an Optical Character Recognition(OCR) is used. It’s a process that translates images of handwritten texts , pictures of characters into machine-editable text.</a:t>
            </a:r>
            <a:endParaRPr sz="35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7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21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Project Design</a:t>
            </a:r>
            <a:endParaRPr/>
          </a:p>
        </p:txBody>
      </p:sp>
      <p:sp>
        <p:nvSpPr>
          <p:cNvPr id="104" name="Google Shape;104;p16"/>
          <p:cNvSpPr txBox="1"/>
          <p:nvPr/>
        </p:nvSpPr>
        <p:spPr>
          <a:xfrm>
            <a:off x="956375" y="2134600"/>
            <a:ext cx="1434600" cy="615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Preprocessing dataset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5" name="Google Shape;105;p16"/>
          <p:cNvSpPr txBox="1"/>
          <p:nvPr/>
        </p:nvSpPr>
        <p:spPr>
          <a:xfrm>
            <a:off x="3411300" y="2242300"/>
            <a:ext cx="1742700" cy="400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Training the model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6" name="Google Shape;106;p16"/>
          <p:cNvSpPr txBox="1"/>
          <p:nvPr/>
        </p:nvSpPr>
        <p:spPr>
          <a:xfrm>
            <a:off x="5611100" y="2242300"/>
            <a:ext cx="174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07" name="Google Shape;107;p16"/>
          <p:cNvCxnSpPr>
            <a:stCxn id="104" idx="3"/>
            <a:endCxn id="105" idx="1"/>
          </p:cNvCxnSpPr>
          <p:nvPr/>
        </p:nvCxnSpPr>
        <p:spPr>
          <a:xfrm>
            <a:off x="2390975" y="2442400"/>
            <a:ext cx="1020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8" name="Google Shape;108;p16"/>
          <p:cNvCxnSpPr>
            <a:stCxn id="105" idx="3"/>
          </p:cNvCxnSpPr>
          <p:nvPr/>
        </p:nvCxnSpPr>
        <p:spPr>
          <a:xfrm>
            <a:off x="5154000" y="2442400"/>
            <a:ext cx="924600" cy="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9" name="Google Shape;109;p16"/>
          <p:cNvSpPr txBox="1"/>
          <p:nvPr/>
        </p:nvSpPr>
        <p:spPr>
          <a:xfrm>
            <a:off x="6174325" y="2122475"/>
            <a:ext cx="1551600" cy="615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Prediction from the model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10" name="Google Shape;110;p16"/>
          <p:cNvCxnSpPr>
            <a:stCxn id="109" idx="2"/>
          </p:cNvCxnSpPr>
          <p:nvPr/>
        </p:nvCxnSpPr>
        <p:spPr>
          <a:xfrm>
            <a:off x="6950125" y="2738075"/>
            <a:ext cx="31800" cy="74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1" name="Google Shape;111;p16"/>
          <p:cNvSpPr txBox="1"/>
          <p:nvPr/>
        </p:nvSpPr>
        <p:spPr>
          <a:xfrm>
            <a:off x="6190225" y="3578250"/>
            <a:ext cx="1551600" cy="615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Calculating the accuracy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2" name="Google Shape;112;p16"/>
          <p:cNvSpPr txBox="1"/>
          <p:nvPr/>
        </p:nvSpPr>
        <p:spPr>
          <a:xfrm>
            <a:off x="1137100" y="3347525"/>
            <a:ext cx="110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13" name="Google Shape;113;p16"/>
          <p:cNvCxnSpPr>
            <a:stCxn id="104" idx="2"/>
            <a:endCxn id="112" idx="0"/>
          </p:cNvCxnSpPr>
          <p:nvPr/>
        </p:nvCxnSpPr>
        <p:spPr>
          <a:xfrm>
            <a:off x="1673675" y="2750200"/>
            <a:ext cx="15900" cy="597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4" name="Google Shape;114;p16"/>
          <p:cNvSpPr txBox="1"/>
          <p:nvPr/>
        </p:nvSpPr>
        <p:spPr>
          <a:xfrm>
            <a:off x="1038725" y="3482675"/>
            <a:ext cx="12858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Setting the picture to certain </a:t>
            </a:r>
            <a:r>
              <a:rPr lang="en-GB">
                <a:latin typeface="Lato"/>
                <a:ea typeface="Lato"/>
                <a:cs typeface="Lato"/>
                <a:sym typeface="Lato"/>
              </a:rPr>
              <a:t>relevance, etc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5" name="Google Shape;115;p16"/>
          <p:cNvSpPr txBox="1"/>
          <p:nvPr/>
        </p:nvSpPr>
        <p:spPr>
          <a:xfrm>
            <a:off x="3703500" y="3482675"/>
            <a:ext cx="1158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Model used is RNN.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16" name="Google Shape;116;p16"/>
          <p:cNvCxnSpPr>
            <a:stCxn id="105" idx="2"/>
            <a:endCxn id="115" idx="0"/>
          </p:cNvCxnSpPr>
          <p:nvPr/>
        </p:nvCxnSpPr>
        <p:spPr>
          <a:xfrm>
            <a:off x="4282650" y="2642500"/>
            <a:ext cx="0" cy="84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Collection and Preprocessing</a:t>
            </a:r>
            <a:endParaRPr/>
          </a:p>
        </p:txBody>
      </p:sp>
      <p:pic>
        <p:nvPicPr>
          <p:cNvPr id="122" name="Google Shape;12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4450" y="2266950"/>
            <a:ext cx="962025" cy="30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54625" y="1968663"/>
            <a:ext cx="1647825" cy="695325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7"/>
          <p:cNvSpPr txBox="1"/>
          <p:nvPr/>
        </p:nvSpPr>
        <p:spPr>
          <a:xfrm>
            <a:off x="907200" y="2778825"/>
            <a:ext cx="73332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IAM Dataset - </a:t>
            </a:r>
            <a:r>
              <a:rPr lang="en-GB" u="sng">
                <a:solidFill>
                  <a:schemeClr val="hlink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  <a:hlinkClick r:id="rId5"/>
              </a:rPr>
              <a:t>http://www.fki.inf.unibe.ch/databases/iam-handwriting-database</a:t>
            </a:r>
            <a:endParaRPr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Convert the sample images into required </a:t>
            </a:r>
            <a:r>
              <a:rPr lang="en-GB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size of (</a:t>
            </a:r>
            <a:r>
              <a:rPr lang="en-GB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128</a:t>
            </a:r>
            <a:r>
              <a:rPr lang="en-GB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GB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32</a:t>
            </a:r>
            <a:r>
              <a:rPr lang="en-GB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GB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and normalize to grayscale </a:t>
            </a:r>
            <a:endParaRPr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Increase the data set by </a:t>
            </a:r>
            <a:r>
              <a:rPr lang="en-GB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stretching</a:t>
            </a:r>
            <a:r>
              <a:rPr lang="en-GB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the images randomly.</a:t>
            </a:r>
            <a:endParaRPr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Machine Learning Model</a:t>
            </a:r>
            <a:endParaRPr/>
          </a:p>
        </p:txBody>
      </p:sp>
      <p:sp>
        <p:nvSpPr>
          <p:cNvPr id="130" name="Google Shape;130;p18"/>
          <p:cNvSpPr txBox="1"/>
          <p:nvPr>
            <p:ph idx="1" type="body"/>
          </p:nvPr>
        </p:nvSpPr>
        <p:spPr>
          <a:xfrm>
            <a:off x="727650" y="177945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500">
                <a:solidFill>
                  <a:schemeClr val="dk2"/>
                </a:solidFill>
              </a:rPr>
              <a:t>Recurrent Neural </a:t>
            </a:r>
            <a:r>
              <a:rPr lang="en-GB" sz="1500">
                <a:solidFill>
                  <a:srgbClr val="000000"/>
                </a:solidFill>
              </a:rPr>
              <a:t>networks</a:t>
            </a:r>
            <a:endParaRPr sz="1500">
              <a:solidFill>
                <a:srgbClr val="000000"/>
              </a:solidFill>
            </a:endParaRPr>
          </a:p>
        </p:txBody>
      </p:sp>
      <p:pic>
        <p:nvPicPr>
          <p:cNvPr id="131" name="Google Shape;131;p18"/>
          <p:cNvPicPr preferRelativeResize="0"/>
          <p:nvPr/>
        </p:nvPicPr>
        <p:blipFill rotWithShape="1">
          <a:blip r:embed="rId3">
            <a:alphaModFix/>
          </a:blip>
          <a:srcRect b="0" l="0" r="48856" t="0"/>
          <a:stretch/>
        </p:blipFill>
        <p:spPr>
          <a:xfrm>
            <a:off x="1636600" y="2125425"/>
            <a:ext cx="3730074" cy="285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Future Scope</a:t>
            </a:r>
            <a:endParaRPr/>
          </a:p>
        </p:txBody>
      </p:sp>
      <p:sp>
        <p:nvSpPr>
          <p:cNvPr id="137" name="Google Shape;137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-32258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1600"/>
              <a:t>This model can recognize the characters in a single word, the next step would be to be able to digitize entire scanned documents.</a:t>
            </a:r>
            <a:endParaRPr sz="1600"/>
          </a:p>
          <a:p>
            <a:pPr indent="-32258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1600"/>
              <a:t>Optical Character Recognition will be a great help in areas such as better Number Plate Detection in cases of Traffic Violations, make more accurate textual versions of printed documents, etc</a:t>
            </a:r>
            <a:endParaRPr sz="1600"/>
          </a:p>
          <a:p>
            <a:pPr indent="-32258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1600"/>
              <a:t>We could also incorporate Machine Learning to intelligently predict the characters in the image or target the text one word at a time instead of one character at a time.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0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100"/>
              <a:t>Thank you</a:t>
            </a:r>
            <a:endParaRPr sz="51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