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2103438" cy="1279525"/>
  <p:notesSz cx="6858000" cy="9144000"/>
  <p:defaultTextStyle>
    <a:defPPr>
      <a:defRPr lang="en-US"/>
    </a:defPPr>
    <a:lvl1pPr marL="0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1685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3369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5054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6739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8423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90108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21792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53477" algn="l" defTabSz="263369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858" y="-714"/>
      </p:cViewPr>
      <p:guideLst>
        <p:guide orient="horz" pos="403"/>
        <p:guide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21467"/>
            <a:ext cx="2103438" cy="558058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2103438" cy="7214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94853"/>
            <a:ext cx="2103438" cy="42650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98557"/>
            <a:ext cx="2103438" cy="95253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24" y="942674"/>
            <a:ext cx="1296708" cy="164580"/>
          </a:xfrm>
        </p:spPr>
        <p:txBody>
          <a:bodyPr>
            <a:normAutofit/>
          </a:bodyPr>
          <a:lstStyle>
            <a:lvl1pPr marL="0" indent="0" algn="l">
              <a:buNone/>
              <a:defRPr sz="500">
                <a:solidFill>
                  <a:schemeClr val="tx2"/>
                </a:solidFill>
              </a:defRPr>
            </a:lvl1pPr>
            <a:lvl2pPr marL="9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72" y="584404"/>
            <a:ext cx="1650580" cy="334558"/>
          </a:xfrm>
          <a:effectLst/>
        </p:spPr>
        <p:txBody>
          <a:bodyPr>
            <a:noAutofit/>
          </a:bodyPr>
          <a:lstStyle>
            <a:lvl1pPr marL="135313" indent="-96652" algn="l">
              <a:defRPr sz="1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216" y="136484"/>
            <a:ext cx="1472407" cy="648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405" y="70249"/>
            <a:ext cx="473274" cy="977338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664" y="136482"/>
            <a:ext cx="1110903" cy="913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2930" y="136484"/>
            <a:ext cx="1472407" cy="648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1467"/>
            <a:ext cx="2103438" cy="558058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2103438" cy="7214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94853"/>
            <a:ext cx="2103438" cy="42650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98557"/>
            <a:ext cx="2103438" cy="95253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08" y="405359"/>
            <a:ext cx="1372540" cy="452134"/>
          </a:xfrm>
          <a:effectLst/>
        </p:spPr>
        <p:txBody>
          <a:bodyPr anchor="b"/>
          <a:lstStyle>
            <a:lvl1pPr algn="r">
              <a:defRPr sz="1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234" y="859643"/>
            <a:ext cx="1373421" cy="155875"/>
          </a:xfrm>
        </p:spPr>
        <p:txBody>
          <a:bodyPr anchor="t"/>
          <a:lstStyle>
            <a:lvl1pPr marL="0" indent="0" algn="r">
              <a:buNone/>
              <a:defRPr sz="400">
                <a:solidFill>
                  <a:schemeClr val="tx2"/>
                </a:solidFill>
              </a:defRPr>
            </a:lvl1pPr>
            <a:lvl2pPr marL="9665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30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5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60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26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91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56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21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2931" y="136484"/>
            <a:ext cx="769859" cy="648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68548" y="136484"/>
            <a:ext cx="769859" cy="648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31" y="136484"/>
            <a:ext cx="769859" cy="119363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96652" indent="0">
              <a:buNone/>
              <a:defRPr sz="400" b="1"/>
            </a:lvl2pPr>
            <a:lvl3pPr marL="193304" indent="0">
              <a:buNone/>
              <a:defRPr sz="400" b="1"/>
            </a:lvl3pPr>
            <a:lvl4pPr marL="289956" indent="0">
              <a:buNone/>
              <a:defRPr sz="300" b="1"/>
            </a:lvl4pPr>
            <a:lvl5pPr marL="386608" indent="0">
              <a:buNone/>
              <a:defRPr sz="300" b="1"/>
            </a:lvl5pPr>
            <a:lvl6pPr marL="483260" indent="0">
              <a:buNone/>
              <a:defRPr sz="300" b="1"/>
            </a:lvl6pPr>
            <a:lvl7pPr marL="579912" indent="0">
              <a:buNone/>
              <a:defRPr sz="300" b="1"/>
            </a:lvl7pPr>
            <a:lvl8pPr marL="676565" indent="0">
              <a:buNone/>
              <a:defRPr sz="300" b="1"/>
            </a:lvl8pPr>
            <a:lvl9pPr marL="773217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024" y="261265"/>
            <a:ext cx="769859" cy="511810"/>
          </a:xfrm>
        </p:spPr>
        <p:txBody>
          <a:bodyPr>
            <a:normAutofit/>
          </a:bodyPr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042" y="136484"/>
            <a:ext cx="769859" cy="119363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96652" indent="0">
              <a:buNone/>
              <a:defRPr sz="400" b="1"/>
            </a:lvl2pPr>
            <a:lvl3pPr marL="193304" indent="0">
              <a:buNone/>
              <a:defRPr sz="400" b="1"/>
            </a:lvl3pPr>
            <a:lvl4pPr marL="289956" indent="0">
              <a:buNone/>
              <a:defRPr sz="300" b="1"/>
            </a:lvl4pPr>
            <a:lvl5pPr marL="386608" indent="0">
              <a:buNone/>
              <a:defRPr sz="300" b="1"/>
            </a:lvl5pPr>
            <a:lvl6pPr marL="483260" indent="0">
              <a:buNone/>
              <a:defRPr sz="300" b="1"/>
            </a:lvl6pPr>
            <a:lvl7pPr marL="579912" indent="0">
              <a:buNone/>
              <a:defRPr sz="300" b="1"/>
            </a:lvl7pPr>
            <a:lvl8pPr marL="676565" indent="0">
              <a:buNone/>
              <a:defRPr sz="300" b="1"/>
            </a:lvl8pPr>
            <a:lvl9pPr marL="773217" indent="0">
              <a:buNone/>
              <a:defRPr sz="300" b="1"/>
            </a:lvl9pPr>
          </a:lstStyle>
          <a:p>
            <a:pPr marL="0" lvl="0" indent="0" algn="ctr" defTabSz="193304" rtl="0" eaLnBrk="1" latinLnBrk="0" hangingPunct="1">
              <a:spcBef>
                <a:spcPct val="20000"/>
              </a:spcBef>
              <a:spcAft>
                <a:spcPts val="63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519" y="261023"/>
            <a:ext cx="769859" cy="511810"/>
          </a:xfrm>
        </p:spPr>
        <p:txBody>
          <a:bodyPr>
            <a:normAutofit/>
          </a:bodyPr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23" y="412291"/>
            <a:ext cx="836426" cy="234802"/>
          </a:xfrm>
          <a:effectLst/>
        </p:spPr>
        <p:txBody>
          <a:bodyPr anchor="b">
            <a:noAutofit/>
          </a:bodyPr>
          <a:lstStyle>
            <a:lvl1pPr marL="48326" indent="-48326" algn="l">
              <a:defRPr sz="6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70" y="136482"/>
            <a:ext cx="924069" cy="913230"/>
          </a:xfrm>
        </p:spPr>
        <p:txBody>
          <a:bodyPr anchor="ctr"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463" y="652600"/>
            <a:ext cx="779510" cy="399179"/>
          </a:xfrm>
        </p:spPr>
        <p:txBody>
          <a:bodyPr/>
          <a:lstStyle>
            <a:lvl1pPr marL="0" indent="0">
              <a:buNone/>
              <a:defRPr sz="300"/>
            </a:lvl1pPr>
            <a:lvl2pPr marL="96652" indent="0">
              <a:buNone/>
              <a:defRPr sz="300"/>
            </a:lvl2pPr>
            <a:lvl3pPr marL="193304" indent="0">
              <a:buNone/>
              <a:defRPr sz="200"/>
            </a:lvl3pPr>
            <a:lvl4pPr marL="289956" indent="0">
              <a:buNone/>
              <a:defRPr sz="200"/>
            </a:lvl4pPr>
            <a:lvl5pPr marL="386608" indent="0">
              <a:buNone/>
              <a:defRPr sz="200"/>
            </a:lvl5pPr>
            <a:lvl6pPr marL="483260" indent="0">
              <a:buNone/>
              <a:defRPr sz="200"/>
            </a:lvl6pPr>
            <a:lvl7pPr marL="579912" indent="0">
              <a:buNone/>
              <a:defRPr sz="200"/>
            </a:lvl7pPr>
            <a:lvl8pPr marL="676565" indent="0">
              <a:buNone/>
              <a:defRPr sz="200"/>
            </a:lvl8pPr>
            <a:lvl9pPr marL="773217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1467"/>
            <a:ext cx="2103438" cy="558058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2103438" cy="7214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94853"/>
            <a:ext cx="2103438" cy="42650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98557"/>
            <a:ext cx="2103438" cy="95253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9446" y="213254"/>
            <a:ext cx="946547" cy="58356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400"/>
            </a:lvl1pPr>
            <a:lvl2pPr marL="96652" indent="0">
              <a:buNone/>
              <a:defRPr sz="600"/>
            </a:lvl2pPr>
            <a:lvl3pPr marL="193304" indent="0">
              <a:buNone/>
              <a:defRPr sz="500"/>
            </a:lvl3pPr>
            <a:lvl4pPr marL="289956" indent="0">
              <a:buNone/>
              <a:defRPr sz="400"/>
            </a:lvl4pPr>
            <a:lvl5pPr marL="386608" indent="0">
              <a:buNone/>
              <a:defRPr sz="400"/>
            </a:lvl5pPr>
            <a:lvl6pPr marL="483260" indent="0">
              <a:buNone/>
              <a:defRPr sz="400"/>
            </a:lvl6pPr>
            <a:lvl7pPr marL="579912" indent="0">
              <a:buNone/>
              <a:defRPr sz="400"/>
            </a:lvl7pPr>
            <a:lvl8pPr marL="676565" indent="0">
              <a:buNone/>
              <a:defRPr sz="400"/>
            </a:lvl8pPr>
            <a:lvl9pPr marL="773217" indent="0">
              <a:buNone/>
              <a:defRPr sz="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46" y="188531"/>
            <a:ext cx="849775" cy="403564"/>
          </a:xfrm>
        </p:spPr>
        <p:txBody>
          <a:bodyPr anchor="b"/>
          <a:lstStyle>
            <a:lvl1pPr marL="38661" indent="-38661">
              <a:buFont typeface="Georgia" pitchFamily="18" charset="0"/>
              <a:buChar char="*"/>
              <a:defRPr sz="300"/>
            </a:lvl1pPr>
            <a:lvl2pPr marL="96652" indent="0">
              <a:buNone/>
              <a:defRPr sz="300"/>
            </a:lvl2pPr>
            <a:lvl3pPr marL="193304" indent="0">
              <a:buNone/>
              <a:defRPr sz="200"/>
            </a:lvl3pPr>
            <a:lvl4pPr marL="289956" indent="0">
              <a:buNone/>
              <a:defRPr sz="200"/>
            </a:lvl4pPr>
            <a:lvl5pPr marL="386608" indent="0">
              <a:buNone/>
              <a:defRPr sz="200"/>
            </a:lvl5pPr>
            <a:lvl6pPr marL="483260" indent="0">
              <a:buNone/>
              <a:defRPr sz="200"/>
            </a:lvl6pPr>
            <a:lvl7pPr marL="579912" indent="0">
              <a:buNone/>
              <a:defRPr sz="200"/>
            </a:lvl7pPr>
            <a:lvl8pPr marL="676565" indent="0">
              <a:buNone/>
              <a:defRPr sz="200"/>
            </a:lvl8pPr>
            <a:lvl9pPr marL="773217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96" y="832946"/>
            <a:ext cx="1468436" cy="213254"/>
          </a:xfrm>
        </p:spPr>
        <p:txBody>
          <a:bodyPr anchor="b">
            <a:noAutofit/>
          </a:bodyPr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52536"/>
            <a:ext cx="2103438" cy="32699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2103438" cy="95253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03068"/>
            <a:ext cx="2103438" cy="42650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98557"/>
            <a:ext cx="2103438" cy="95253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330" tIns="9665" rIns="19330" bIns="966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519" y="815734"/>
            <a:ext cx="1498104" cy="213254"/>
          </a:xfrm>
          <a:prstGeom prst="rect">
            <a:avLst/>
          </a:prstGeom>
          <a:effectLst/>
        </p:spPr>
        <p:txBody>
          <a:bodyPr vert="horz" lIns="19330" tIns="9665" rIns="19330" bIns="9665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30" y="136622"/>
            <a:ext cx="1472407" cy="648293"/>
          </a:xfrm>
          <a:prstGeom prst="rect">
            <a:avLst/>
          </a:prstGeom>
        </p:spPr>
        <p:txBody>
          <a:bodyPr vert="horz" lIns="19330" tIns="9665" rIns="19330" bIns="96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9821" y="1151574"/>
            <a:ext cx="578445" cy="68123"/>
          </a:xfrm>
          <a:prstGeom prst="rect">
            <a:avLst/>
          </a:prstGeom>
        </p:spPr>
        <p:txBody>
          <a:bodyPr vert="horz" lIns="19330" tIns="9665" rIns="19330" bIns="9665" rtlCol="0" anchor="ctr"/>
          <a:lstStyle>
            <a:lvl1pPr algn="r">
              <a:defRPr sz="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35DE57D-D390-474A-9466-5C36CFF034F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72" y="1151574"/>
            <a:ext cx="771261" cy="68123"/>
          </a:xfrm>
          <a:prstGeom prst="rect">
            <a:avLst/>
          </a:prstGeom>
        </p:spPr>
        <p:txBody>
          <a:bodyPr vert="horz" lIns="19330" tIns="9665" rIns="19330" bIns="9665" rtlCol="0" anchor="ctr"/>
          <a:lstStyle>
            <a:lvl1pPr algn="l">
              <a:defRPr sz="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432" y="1151574"/>
            <a:ext cx="420688" cy="68123"/>
          </a:xfrm>
          <a:prstGeom prst="rect">
            <a:avLst/>
          </a:prstGeom>
        </p:spPr>
        <p:txBody>
          <a:bodyPr vert="horz" lIns="19330" tIns="9665" rIns="19330" bIns="9665" rtlCol="0" anchor="ctr"/>
          <a:lstStyle>
            <a:lvl1pPr algn="ctr">
              <a:defRPr sz="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7EA9194-285B-46D2-9F64-502CF90FD5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67656" indent="-67656" algn="r" defTabSz="193304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10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326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5982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3974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1965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3822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1814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15604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3260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47051" indent="-38661" algn="l" defTabSz="193304" rtl="0" eaLnBrk="1" latinLnBrk="0" hangingPunct="1">
        <a:spcBef>
          <a:spcPct val="20000"/>
        </a:spcBef>
        <a:spcAft>
          <a:spcPts val="63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52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304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56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608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260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12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565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217" algn="l" defTabSz="19330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73" y="388824"/>
            <a:ext cx="148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lgerian" pitchFamily="82" charset="0"/>
              </a:rPr>
              <a:t>     </a:t>
            </a:r>
          </a:p>
          <a:p>
            <a:r>
              <a:rPr lang="en-US" sz="1000" b="1" dirty="0" smtClean="0">
                <a:latin typeface="Algerian" pitchFamily="82" charset="0"/>
              </a:rPr>
              <a:t>     Well Come</a:t>
            </a:r>
            <a:endParaRPr lang="en-US" sz="1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7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119" y="162771"/>
            <a:ext cx="10935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What is WSDL?</a:t>
            </a:r>
            <a:endParaRPr 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9" y="639762"/>
            <a:ext cx="112690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8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859" y="75152"/>
            <a:ext cx="9640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to WSDL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43" y="263356"/>
            <a:ext cx="192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300" dirty="0" smtClean="0"/>
              <a:t>1)</a:t>
            </a:r>
            <a:r>
              <a:rPr lang="en-US" sz="400" dirty="0" smtClean="0"/>
              <a:t>   </a:t>
            </a:r>
            <a:r>
              <a:rPr lang="en-US" sz="300" dirty="0" smtClean="0"/>
              <a:t>WSDL means Web </a:t>
            </a:r>
            <a:r>
              <a:rPr lang="en-US" sz="300" dirty="0" smtClean="0"/>
              <a:t>Service Description </a:t>
            </a:r>
            <a:r>
              <a:rPr lang="en-US" sz="300" dirty="0" smtClean="0"/>
              <a:t>Language.</a:t>
            </a:r>
          </a:p>
          <a:p>
            <a:endParaRPr lang="en-US" sz="300" dirty="0"/>
          </a:p>
          <a:p>
            <a:r>
              <a:rPr lang="en-US" sz="300" dirty="0" smtClean="0"/>
              <a:t>     2)     WSDL use to Describe Web Service.</a:t>
            </a:r>
          </a:p>
          <a:p>
            <a:endParaRPr lang="en-US" sz="300" dirty="0"/>
          </a:p>
          <a:p>
            <a:r>
              <a:rPr lang="en-US" sz="300" dirty="0" smtClean="0"/>
              <a:t>     3)     WSDL is Written in XML.</a:t>
            </a:r>
          </a:p>
          <a:p>
            <a:endParaRPr lang="en-US" sz="300" dirty="0"/>
          </a:p>
          <a:p>
            <a:r>
              <a:rPr lang="en-US" sz="300" dirty="0" smtClean="0"/>
              <a:t>     4)     web service Description Language(WSDL) is an XML based</a:t>
            </a:r>
          </a:p>
          <a:p>
            <a:r>
              <a:rPr lang="en-US" sz="300" dirty="0" smtClean="0"/>
              <a:t>             file that basically tells the client </a:t>
            </a:r>
            <a:r>
              <a:rPr lang="en-US" sz="300" dirty="0"/>
              <a:t>a</a:t>
            </a:r>
            <a:r>
              <a:rPr lang="en-US" sz="300" dirty="0" smtClean="0"/>
              <a:t>pplication what the web service is does.</a:t>
            </a:r>
          </a:p>
          <a:p>
            <a:endParaRPr lang="en-US" sz="300" dirty="0"/>
          </a:p>
          <a:p>
            <a:r>
              <a:rPr lang="en-US" sz="300" dirty="0" smtClean="0"/>
              <a:t>     5)     WSDL was developed by jointly by </a:t>
            </a:r>
            <a:r>
              <a:rPr lang="en-US" sz="300" dirty="0" err="1" smtClean="0"/>
              <a:t>microsoft</a:t>
            </a:r>
            <a:r>
              <a:rPr lang="en-US" sz="300" dirty="0" smtClean="0"/>
              <a:t> and IBM.</a:t>
            </a:r>
          </a:p>
        </p:txBody>
      </p:sp>
      <p:pic>
        <p:nvPicPr>
          <p:cNvPr id="1026" name="Picture 2" descr="A Web Service Description defines the interface between the Client application and the Web Servic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8" y="850184"/>
            <a:ext cx="789831" cy="3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0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503" y="75152"/>
            <a:ext cx="8764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of WSDL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9353"/>
            <a:ext cx="210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" dirty="0" smtClean="0">
                <a:latin typeface="Bahnschrift SemiBold Condensed" pitchFamily="34" charset="0"/>
              </a:rPr>
              <a:t>- </a:t>
            </a:r>
            <a:r>
              <a:rPr lang="en-US" sz="300" dirty="0" smtClean="0"/>
              <a:t>WSDL </a:t>
            </a:r>
            <a:r>
              <a:rPr lang="en-US" sz="300" dirty="0" err="1" smtClean="0"/>
              <a:t>definations</a:t>
            </a:r>
            <a:r>
              <a:rPr lang="en-US" sz="300" dirty="0" smtClean="0"/>
              <a:t> Describes how to access a web services and What operations it will perform.</a:t>
            </a:r>
          </a:p>
          <a:p>
            <a:pPr algn="just"/>
            <a:endParaRPr lang="en-US" sz="300" dirty="0" smtClean="0"/>
          </a:p>
          <a:p>
            <a:pPr algn="just"/>
            <a:r>
              <a:rPr lang="en-US" sz="300" dirty="0" smtClean="0">
                <a:latin typeface="Arial Black" pitchFamily="34" charset="0"/>
              </a:rPr>
              <a:t>- </a:t>
            </a:r>
            <a:r>
              <a:rPr lang="en-US" sz="300" dirty="0" smtClean="0"/>
              <a:t>WSDL is language for Describing how to interface with XML based services.   </a:t>
            </a:r>
          </a:p>
          <a:p>
            <a:pPr algn="just"/>
            <a:endParaRPr lang="en-US" sz="300" dirty="0"/>
          </a:p>
          <a:p>
            <a:pPr algn="just"/>
            <a:r>
              <a:rPr lang="en-US" sz="300" dirty="0" smtClean="0">
                <a:latin typeface="Arial Black" pitchFamily="34" charset="0"/>
              </a:rPr>
              <a:t>-</a:t>
            </a:r>
            <a:r>
              <a:rPr lang="en-US" sz="300" dirty="0" smtClean="0"/>
              <a:t> WSDL is an integral part of universal </a:t>
            </a:r>
            <a:r>
              <a:rPr lang="en-US" sz="300" dirty="0" err="1" smtClean="0"/>
              <a:t>Description,Discovery</a:t>
            </a:r>
            <a:r>
              <a:rPr lang="en-US" sz="300" dirty="0" smtClean="0"/>
              <a:t> and integration(UDDI),an XML-based worldwide business registry.</a:t>
            </a:r>
          </a:p>
          <a:p>
            <a:pPr algn="just"/>
            <a:endParaRPr lang="en-US" sz="300" dirty="0" smtClean="0"/>
          </a:p>
          <a:p>
            <a:pPr algn="just"/>
            <a:r>
              <a:rPr lang="en-US" sz="300" dirty="0" smtClean="0">
                <a:latin typeface="Arial Black" pitchFamily="34" charset="0"/>
              </a:rPr>
              <a:t>- </a:t>
            </a:r>
            <a:r>
              <a:rPr lang="en-US" sz="300" dirty="0" smtClean="0"/>
              <a:t>WSDL </a:t>
            </a:r>
            <a:r>
              <a:rPr lang="en-US" sz="300" dirty="0" smtClean="0"/>
              <a:t>is the language that UDDI is uses.</a:t>
            </a:r>
          </a:p>
          <a:p>
            <a:pPr algn="just"/>
            <a:endParaRPr lang="en-US" sz="300" dirty="0"/>
          </a:p>
          <a:p>
            <a:pPr algn="just"/>
            <a:r>
              <a:rPr lang="en-US" sz="300" dirty="0" smtClean="0">
                <a:latin typeface="Arial Black" pitchFamily="34" charset="0"/>
              </a:rPr>
              <a:t>- </a:t>
            </a:r>
            <a:r>
              <a:rPr lang="en-US" sz="300" dirty="0" smtClean="0"/>
              <a:t>WSDL </a:t>
            </a:r>
            <a:r>
              <a:rPr lang="en-US" sz="300" dirty="0" smtClean="0"/>
              <a:t>is pronounced as “wiz-dull” and spelled out as “W-S-d-l”.</a:t>
            </a:r>
          </a:p>
          <a:p>
            <a:pPr algn="just"/>
            <a:endParaRPr lang="en-US" sz="300" dirty="0"/>
          </a:p>
          <a:p>
            <a:pPr algn="just"/>
            <a:endParaRPr lang="en-US" sz="300" dirty="0" smtClean="0"/>
          </a:p>
          <a:p>
            <a:pPr algn="just"/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69397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4519" y="37306"/>
            <a:ext cx="9144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Structure of a WSDL Document</a:t>
            </a:r>
            <a:endParaRPr lang="en-US" sz="400" dirty="0"/>
          </a:p>
        </p:txBody>
      </p:sp>
      <p:sp>
        <p:nvSpPr>
          <p:cNvPr id="4" name="TextBox 3"/>
          <p:cNvSpPr txBox="1"/>
          <p:nvPr/>
        </p:nvSpPr>
        <p:spPr>
          <a:xfrm>
            <a:off x="137319" y="18256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The WSDL file contains the location of the web services and </a:t>
            </a:r>
          </a:p>
          <a:p>
            <a:endParaRPr lang="en-US" sz="300" dirty="0"/>
          </a:p>
          <a:p>
            <a:r>
              <a:rPr lang="en-US" sz="300" dirty="0" smtClean="0"/>
              <a:t>The method which are exposed by the web services.</a:t>
            </a:r>
          </a:p>
          <a:p>
            <a:endParaRPr lang="en-US" sz="300" dirty="0"/>
          </a:p>
          <a:p>
            <a:r>
              <a:rPr lang="en-US" sz="300" dirty="0" smtClean="0"/>
              <a:t>The WSDL is very complex to any </a:t>
            </a:r>
            <a:r>
              <a:rPr lang="en-US" sz="300" dirty="0" err="1" smtClean="0"/>
              <a:t>user,but</a:t>
            </a:r>
            <a:r>
              <a:rPr lang="en-US" sz="300" dirty="0" smtClean="0"/>
              <a:t> it contain all the </a:t>
            </a:r>
          </a:p>
          <a:p>
            <a:r>
              <a:rPr lang="en-US" sz="300" dirty="0" smtClean="0"/>
              <a:t>Necessary information that any client </a:t>
            </a:r>
            <a:r>
              <a:rPr lang="en-US" sz="300" dirty="0" err="1" smtClean="0"/>
              <a:t>apllication</a:t>
            </a:r>
            <a:r>
              <a:rPr lang="en-US" sz="300" dirty="0" smtClean="0"/>
              <a:t> would require to use the relevant web services.</a:t>
            </a:r>
          </a:p>
          <a:p>
            <a:endParaRPr lang="en-US" sz="300" dirty="0"/>
          </a:p>
          <a:p>
            <a:r>
              <a:rPr lang="en-US" sz="300" dirty="0" smtClean="0"/>
              <a:t>The WSDL is just like a postcard which has the address of particular location.</a:t>
            </a:r>
          </a:p>
          <a:p>
            <a:endParaRPr lang="en-US" sz="300" dirty="0"/>
          </a:p>
          <a:p>
            <a:r>
              <a:rPr lang="en-US" sz="300" dirty="0" smtClean="0"/>
              <a:t>The WSDL  file is the postcard, which has the address of the web service which can deliver all the functionality that the client wants.</a:t>
            </a:r>
            <a:endParaRPr lang="en-US" sz="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182562"/>
            <a:ext cx="548640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6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719" y="30162"/>
            <a:ext cx="609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WSDL Element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19" y="199439"/>
            <a:ext cx="198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1" dirty="0" smtClean="0"/>
              <a:t>Definition</a:t>
            </a:r>
            <a:r>
              <a:rPr lang="en-US" sz="300" dirty="0" smtClean="0"/>
              <a:t> − It is the root element of all WSDL documents. It defines the name of the web service,</a:t>
            </a:r>
          </a:p>
          <a:p>
            <a:endParaRPr lang="en-US" sz="300" dirty="0" smtClean="0"/>
          </a:p>
          <a:p>
            <a:r>
              <a:rPr lang="en-US" sz="300" b="1" dirty="0" smtClean="0"/>
              <a:t>Data types </a:t>
            </a:r>
            <a:r>
              <a:rPr lang="en-US" sz="300" dirty="0" smtClean="0"/>
              <a:t>− The data types to be used in the messages are in the form of XML schemas.</a:t>
            </a:r>
          </a:p>
          <a:p>
            <a:endParaRPr lang="en-US" sz="300" dirty="0" smtClean="0"/>
          </a:p>
          <a:p>
            <a:r>
              <a:rPr lang="en-US" sz="300" b="1" dirty="0" smtClean="0"/>
              <a:t>Message </a:t>
            </a:r>
            <a:r>
              <a:rPr lang="en-US" sz="300" dirty="0" smtClean="0"/>
              <a:t>− It is an abstract definition of the data being communicated.</a:t>
            </a:r>
          </a:p>
          <a:p>
            <a:endParaRPr lang="en-US" sz="300" dirty="0" smtClean="0"/>
          </a:p>
          <a:p>
            <a:r>
              <a:rPr lang="en-US" sz="300" b="1" dirty="0" smtClean="0"/>
              <a:t>Operation</a:t>
            </a:r>
            <a:r>
              <a:rPr lang="en-US" sz="300" dirty="0" smtClean="0"/>
              <a:t> − It is the abstract definition of the operation for a message, such as naming a method, message queue, or business process, that will accept and process the message.</a:t>
            </a:r>
          </a:p>
          <a:p>
            <a:endParaRPr lang="en-US" sz="300" dirty="0" smtClean="0"/>
          </a:p>
          <a:p>
            <a:r>
              <a:rPr lang="en-US" sz="300" b="1" dirty="0" smtClean="0"/>
              <a:t>Port type </a:t>
            </a:r>
            <a:r>
              <a:rPr lang="en-US" sz="300" dirty="0" smtClean="0"/>
              <a:t>− It is an abstract set of operations supported by one or more end-points.</a:t>
            </a:r>
          </a:p>
          <a:p>
            <a:endParaRPr lang="en-US" sz="300" dirty="0" smtClean="0"/>
          </a:p>
          <a:p>
            <a:r>
              <a:rPr lang="en-US" sz="300" b="1" dirty="0" smtClean="0"/>
              <a:t>Binding </a:t>
            </a:r>
            <a:r>
              <a:rPr lang="en-US" sz="300" dirty="0" smtClean="0"/>
              <a:t>− It is the concrete protocol and data formats for the operations and messages defined for a  particular port type.</a:t>
            </a:r>
          </a:p>
          <a:p>
            <a:endParaRPr lang="en-US" sz="300" dirty="0"/>
          </a:p>
          <a:p>
            <a:r>
              <a:rPr lang="en-US" sz="300" b="1" dirty="0" smtClean="0"/>
              <a:t>Port </a:t>
            </a:r>
            <a:r>
              <a:rPr lang="en-US" sz="300" dirty="0"/>
              <a:t>− It is a combination of a binding and a network address, providing the target address of the service communication</a:t>
            </a:r>
            <a:r>
              <a:rPr lang="en-US" sz="300" dirty="0" smtClean="0"/>
              <a:t>.</a:t>
            </a:r>
          </a:p>
          <a:p>
            <a:endParaRPr lang="en-US" sz="300" dirty="0"/>
          </a:p>
          <a:p>
            <a:r>
              <a:rPr lang="en-US" sz="300" b="1" dirty="0"/>
              <a:t>Service</a:t>
            </a:r>
            <a:r>
              <a:rPr lang="en-US" sz="300" dirty="0"/>
              <a:t> − It is a collection of related end-points encompassing the service definitions in the </a:t>
            </a:r>
            <a:r>
              <a:rPr lang="en-US" sz="300" dirty="0" smtClean="0"/>
              <a:t>file.</a:t>
            </a:r>
          </a:p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5348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719" y="30162"/>
            <a:ext cx="76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Why WSDL?</a:t>
            </a:r>
            <a:endParaRPr lang="en-US" sz="600" dirty="0"/>
          </a:p>
        </p:txBody>
      </p:sp>
      <p:sp>
        <p:nvSpPr>
          <p:cNvPr id="3" name="TextBox 2"/>
          <p:cNvSpPr txBox="1"/>
          <p:nvPr/>
        </p:nvSpPr>
        <p:spPr>
          <a:xfrm>
            <a:off x="61119" y="33496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If the client application was written in </a:t>
            </a:r>
            <a:r>
              <a:rPr lang="en-US" sz="300" dirty="0" err="1" smtClean="0"/>
              <a:t>.net</a:t>
            </a:r>
            <a:r>
              <a:rPr lang="en-US" sz="300" dirty="0" smtClean="0"/>
              <a:t> it would understand the XML file.</a:t>
            </a:r>
          </a:p>
          <a:p>
            <a:endParaRPr lang="en-US" sz="300" dirty="0"/>
          </a:p>
          <a:p>
            <a:r>
              <a:rPr lang="en-US" sz="300" dirty="0" err="1" smtClean="0"/>
              <a:t>Similarly,if</a:t>
            </a:r>
            <a:r>
              <a:rPr lang="en-US" sz="300" dirty="0" smtClean="0"/>
              <a:t> the client application was written in java programing language than also it would be able to interpret the WSDL file.</a:t>
            </a:r>
          </a:p>
          <a:p>
            <a:endParaRPr lang="en-US" sz="300" dirty="0"/>
          </a:p>
          <a:p>
            <a:r>
              <a:rPr lang="en-US" sz="300" dirty="0" smtClean="0"/>
              <a:t>The WSDL file is what binds everything together.</a:t>
            </a:r>
          </a:p>
          <a:p>
            <a:pPr marL="171450" indent="-171450">
              <a:buFontTx/>
              <a:buChar char="-"/>
            </a:pPr>
            <a:endParaRPr lang="en-US" sz="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9" y="357980"/>
            <a:ext cx="978518" cy="58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56105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1934936</TotalTime>
  <Words>471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Oprekin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harshada</dc:creator>
  <cp:lastModifiedBy>harshada</cp:lastModifiedBy>
  <cp:revision>18</cp:revision>
  <dcterms:created xsi:type="dcterms:W3CDTF">2022-11-18T19:48:34Z</dcterms:created>
  <dcterms:modified xsi:type="dcterms:W3CDTF">2022-11-19T14:17:37Z</dcterms:modified>
</cp:coreProperties>
</file>