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6" r:id="rId3"/>
    <p:sldId id="257" r:id="rId4"/>
    <p:sldId id="263" r:id="rId5"/>
    <p:sldId id="264"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153571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232468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97735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175378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3707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1959095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2004186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90490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12151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3928779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9B41A2-53B9-4F79-B27F-12B651EF6250}"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266977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9B41A2-53B9-4F79-B27F-12B651EF6250}" type="datetimeFigureOut">
              <a:rPr lang="en-US" smtClean="0"/>
              <a:t>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198235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9B41A2-53B9-4F79-B27F-12B651EF6250}" type="datetimeFigureOut">
              <a:rPr lang="en-US" smtClean="0"/>
              <a:t>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2650378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B41A2-53B9-4F79-B27F-12B651EF6250}" type="datetimeFigureOut">
              <a:rPr lang="en-US" smtClean="0"/>
              <a:t>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1696821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B41A2-53B9-4F79-B27F-12B651EF6250}"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32315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B41A2-53B9-4F79-B27F-12B651EF6250}"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3112644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9B41A2-53B9-4F79-B27F-12B651EF6250}" type="datetimeFigureOut">
              <a:rPr lang="en-US" smtClean="0"/>
              <a:t>1/30/2022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B5B9A3-F74D-4F9B-A9A0-ED113F8A60C8}" type="slidenum">
              <a:rPr lang="en-US" smtClean="0"/>
              <a:t>‹#›</a:t>
            </a:fld>
            <a:endParaRPr lang="en-US"/>
          </a:p>
        </p:txBody>
      </p:sp>
    </p:spTree>
    <p:extLst>
      <p:ext uri="{BB962C8B-B14F-4D97-AF65-F5344CB8AC3E}">
        <p14:creationId xmlns:p14="http://schemas.microsoft.com/office/powerpoint/2010/main" val="267057860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496084"/>
            <a:ext cx="7766936" cy="728087"/>
          </a:xfrm>
        </p:spPr>
        <p:txBody>
          <a:bodyPr/>
          <a:lstStyle/>
          <a:p>
            <a:pPr algn="ctr"/>
            <a:r>
              <a:rPr lang="en-US" dirty="0" smtClean="0"/>
              <a:t>Feature engineering </a:t>
            </a:r>
            <a:endParaRPr lang="en-US" dirty="0"/>
          </a:p>
        </p:txBody>
      </p:sp>
      <p:sp>
        <p:nvSpPr>
          <p:cNvPr id="3" name="Subtitle 2"/>
          <p:cNvSpPr>
            <a:spLocks noGrp="1"/>
          </p:cNvSpPr>
          <p:nvPr>
            <p:ph type="subTitle" idx="1"/>
          </p:nvPr>
        </p:nvSpPr>
        <p:spPr>
          <a:xfrm>
            <a:off x="1507067" y="3175069"/>
            <a:ext cx="7766936" cy="2929517"/>
          </a:xfrm>
        </p:spPr>
        <p:txBody>
          <a:bodyPr>
            <a:normAutofit/>
          </a:bodyPr>
          <a:lstStyle/>
          <a:p>
            <a:pPr algn="l"/>
            <a:r>
              <a:rPr lang="en-US" b="1" dirty="0" smtClean="0"/>
              <a:t>It is the </a:t>
            </a:r>
            <a:r>
              <a:rPr lang="en-US" b="1" dirty="0" smtClean="0"/>
              <a:t>most important technique used in creating the machine learning models.it is the basic term used to cover many operations that are performed on the variables i.e. features.to fit them into the algorithm.</a:t>
            </a:r>
          </a:p>
          <a:p>
            <a:pPr algn="l"/>
            <a:r>
              <a:rPr lang="en-US" b="1" dirty="0" smtClean="0"/>
              <a:t>It helps in increasing the accuracy of the model thereby enhances the result of the predictions.</a:t>
            </a:r>
          </a:p>
          <a:p>
            <a:pPr algn="l"/>
            <a:r>
              <a:rPr lang="en-US" b="1" dirty="0" smtClean="0"/>
              <a:t>The prepared models by feature engineering are performed better than basic machine learning models.</a:t>
            </a:r>
            <a:endParaRPr lang="en-US" b="1" dirty="0" smtClean="0"/>
          </a:p>
        </p:txBody>
      </p:sp>
    </p:spTree>
    <p:extLst>
      <p:ext uri="{BB962C8B-B14F-4D97-AF65-F5344CB8AC3E}">
        <p14:creationId xmlns:p14="http://schemas.microsoft.com/office/powerpoint/2010/main" val="3378104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496084"/>
            <a:ext cx="7766936" cy="728087"/>
          </a:xfrm>
        </p:spPr>
        <p:txBody>
          <a:bodyPr/>
          <a:lstStyle/>
          <a:p>
            <a:pPr algn="ctr"/>
            <a:r>
              <a:rPr lang="en-US" sz="3200" dirty="0" smtClean="0"/>
              <a:t>Techniques of </a:t>
            </a:r>
            <a:r>
              <a:rPr lang="en-US" sz="3200" dirty="0"/>
              <a:t>Feature engineering </a:t>
            </a:r>
            <a:endParaRPr lang="en-US" sz="3200" dirty="0"/>
          </a:p>
        </p:txBody>
      </p:sp>
      <p:sp>
        <p:nvSpPr>
          <p:cNvPr id="3" name="Subtitle 2"/>
          <p:cNvSpPr>
            <a:spLocks noGrp="1"/>
          </p:cNvSpPr>
          <p:nvPr>
            <p:ph type="subTitle" idx="1"/>
          </p:nvPr>
        </p:nvSpPr>
        <p:spPr>
          <a:xfrm>
            <a:off x="1507067" y="3175069"/>
            <a:ext cx="7766936" cy="2929517"/>
          </a:xfrm>
        </p:spPr>
        <p:txBody>
          <a:bodyPr>
            <a:normAutofit/>
          </a:bodyPr>
          <a:lstStyle/>
          <a:p>
            <a:pPr algn="l"/>
            <a:r>
              <a:rPr lang="en-US" b="1" dirty="0" smtClean="0"/>
              <a:t>1)Imputation</a:t>
            </a:r>
            <a:endParaRPr lang="en-US" b="1" dirty="0" smtClean="0"/>
          </a:p>
          <a:p>
            <a:pPr algn="l"/>
            <a:r>
              <a:rPr lang="en-US" b="1" dirty="0" smtClean="0"/>
              <a:t>2)Encoding </a:t>
            </a:r>
            <a:endParaRPr lang="en-US" b="1" dirty="0" smtClean="0"/>
          </a:p>
        </p:txBody>
      </p:sp>
    </p:spTree>
    <p:extLst>
      <p:ext uri="{BB962C8B-B14F-4D97-AF65-F5344CB8AC3E}">
        <p14:creationId xmlns:p14="http://schemas.microsoft.com/office/powerpoint/2010/main" val="4169809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592428"/>
            <a:ext cx="7766936" cy="1017431"/>
          </a:xfrm>
        </p:spPr>
        <p:txBody>
          <a:bodyPr/>
          <a:lstStyle/>
          <a:p>
            <a:pPr algn="ctr"/>
            <a:r>
              <a:rPr lang="en-US" sz="4800" dirty="0" smtClean="0"/>
              <a:t>Imputation</a:t>
            </a:r>
            <a:endParaRPr lang="en-US" sz="4800" dirty="0"/>
          </a:p>
        </p:txBody>
      </p:sp>
      <p:sp>
        <p:nvSpPr>
          <p:cNvPr id="3" name="Subtitle 2"/>
          <p:cNvSpPr>
            <a:spLocks noGrp="1"/>
          </p:cNvSpPr>
          <p:nvPr>
            <p:ph type="subTitle" idx="1"/>
          </p:nvPr>
        </p:nvSpPr>
        <p:spPr>
          <a:xfrm>
            <a:off x="605544" y="2041730"/>
            <a:ext cx="10058161" cy="4816270"/>
          </a:xfrm>
        </p:spPr>
        <p:txBody>
          <a:bodyPr>
            <a:noAutofit/>
          </a:bodyPr>
          <a:lstStyle/>
          <a:p>
            <a:pPr algn="l"/>
            <a:r>
              <a:rPr lang="en-US" sz="2800" dirty="0"/>
              <a:t>Imputation is a </a:t>
            </a:r>
            <a:r>
              <a:rPr lang="en-US" sz="2800" b="1" dirty="0"/>
              <a:t>technique used for replacing the missing data with some substitute value</a:t>
            </a:r>
            <a:r>
              <a:rPr lang="en-US" sz="2800" dirty="0"/>
              <a:t> to retain most of the data/information of the dataset</a:t>
            </a:r>
            <a:r>
              <a:rPr lang="en-US" sz="2800" dirty="0" smtClean="0"/>
              <a:t>.</a:t>
            </a:r>
          </a:p>
          <a:p>
            <a:pPr algn="l"/>
            <a:r>
              <a:rPr lang="en-US" sz="2800" dirty="0"/>
              <a:t>Missing values can be handled by </a:t>
            </a:r>
            <a:r>
              <a:rPr lang="en-US" sz="2800" b="1" dirty="0"/>
              <a:t>deleting</a:t>
            </a:r>
            <a:r>
              <a:rPr lang="en-US" sz="2800" dirty="0"/>
              <a:t> the rows or columns having null values</a:t>
            </a:r>
            <a:r>
              <a:rPr lang="en-US" sz="2800" dirty="0" smtClean="0"/>
              <a:t>.</a:t>
            </a:r>
          </a:p>
          <a:p>
            <a:pPr algn="l"/>
            <a:r>
              <a:rPr lang="en-US" sz="2800" dirty="0" smtClean="0"/>
              <a:t>Or the statistical approach of handling missing values uses the </a:t>
            </a:r>
            <a:r>
              <a:rPr lang="en-US" sz="2800" dirty="0" err="1" smtClean="0"/>
              <a:t>mean,median</a:t>
            </a:r>
            <a:r>
              <a:rPr lang="en-US" sz="2800" dirty="0" smtClean="0"/>
              <a:t> or mode imputation</a:t>
            </a:r>
            <a:endParaRPr lang="en-US" sz="2800" dirty="0"/>
          </a:p>
        </p:txBody>
      </p:sp>
    </p:spTree>
    <p:extLst>
      <p:ext uri="{BB962C8B-B14F-4D97-AF65-F5344CB8AC3E}">
        <p14:creationId xmlns:p14="http://schemas.microsoft.com/office/powerpoint/2010/main" val="649151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9794" y="206062"/>
            <a:ext cx="7766936" cy="1017431"/>
          </a:xfrm>
        </p:spPr>
        <p:txBody>
          <a:bodyPr/>
          <a:lstStyle/>
          <a:p>
            <a:pPr algn="ctr"/>
            <a:r>
              <a:rPr lang="en-US" sz="4000" dirty="0" smtClean="0"/>
              <a:t>Feature encoding</a:t>
            </a:r>
            <a:endParaRPr lang="en-US" sz="4000" dirty="0"/>
          </a:p>
        </p:txBody>
      </p:sp>
      <p:sp>
        <p:nvSpPr>
          <p:cNvPr id="3" name="Subtitle 2"/>
          <p:cNvSpPr>
            <a:spLocks noGrp="1"/>
          </p:cNvSpPr>
          <p:nvPr>
            <p:ph type="subTitle" idx="1"/>
          </p:nvPr>
        </p:nvSpPr>
        <p:spPr>
          <a:xfrm>
            <a:off x="579787" y="1223493"/>
            <a:ext cx="9118006" cy="5344733"/>
          </a:xfrm>
        </p:spPr>
        <p:txBody>
          <a:bodyPr>
            <a:noAutofit/>
          </a:bodyPr>
          <a:lstStyle/>
          <a:p>
            <a:pPr algn="l"/>
            <a:r>
              <a:rPr lang="en-US" sz="2800" dirty="0" smtClean="0"/>
              <a:t>Feature encoding is the conversion of categorical features to numeric values as machine learning models cannot handle the text data directly. </a:t>
            </a:r>
          </a:p>
          <a:p>
            <a:pPr algn="l"/>
            <a:endParaRPr lang="en-US" sz="2800" dirty="0"/>
          </a:p>
          <a:p>
            <a:pPr algn="l"/>
            <a:r>
              <a:rPr lang="en-US" sz="2800" dirty="0" smtClean="0"/>
              <a:t>Types of feature encoding are</a:t>
            </a:r>
          </a:p>
          <a:p>
            <a:pPr algn="l"/>
            <a:r>
              <a:rPr lang="en-US" sz="2800" dirty="0" smtClean="0"/>
              <a:t>1.Label encoding </a:t>
            </a:r>
          </a:p>
          <a:p>
            <a:pPr algn="l"/>
            <a:r>
              <a:rPr lang="en-US" sz="2800" dirty="0" smtClean="0"/>
              <a:t>2.One hot encoding </a:t>
            </a:r>
            <a:endParaRPr lang="en-US" sz="2800" dirty="0" smtClean="0"/>
          </a:p>
        </p:txBody>
      </p:sp>
    </p:spTree>
    <p:extLst>
      <p:ext uri="{BB962C8B-B14F-4D97-AF65-F5344CB8AC3E}">
        <p14:creationId xmlns:p14="http://schemas.microsoft.com/office/powerpoint/2010/main" val="91256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9794" y="206062"/>
            <a:ext cx="7766936" cy="1017431"/>
          </a:xfrm>
        </p:spPr>
        <p:txBody>
          <a:bodyPr/>
          <a:lstStyle/>
          <a:p>
            <a:pPr algn="ctr"/>
            <a:r>
              <a:rPr lang="en-US" sz="4000" dirty="0" smtClean="0"/>
              <a:t>Label encoding</a:t>
            </a:r>
            <a:endParaRPr lang="en-US" sz="4000" dirty="0"/>
          </a:p>
        </p:txBody>
      </p:sp>
      <p:sp>
        <p:nvSpPr>
          <p:cNvPr id="3" name="Subtitle 2"/>
          <p:cNvSpPr>
            <a:spLocks noGrp="1"/>
          </p:cNvSpPr>
          <p:nvPr>
            <p:ph type="subTitle" idx="1"/>
          </p:nvPr>
        </p:nvSpPr>
        <p:spPr>
          <a:xfrm>
            <a:off x="579787" y="1223493"/>
            <a:ext cx="9246794" cy="5344733"/>
          </a:xfrm>
        </p:spPr>
        <p:txBody>
          <a:bodyPr>
            <a:noAutofit/>
          </a:bodyPr>
          <a:lstStyle/>
          <a:p>
            <a:pPr algn="l"/>
            <a:r>
              <a:rPr lang="en-US" sz="2800" dirty="0"/>
              <a:t>Label Encoding refers </a:t>
            </a:r>
            <a:r>
              <a:rPr lang="en-US" sz="2800" b="1" dirty="0"/>
              <a:t>to converting the labels into a numeric form so as to convert them into the machine-readable form</a:t>
            </a:r>
            <a:r>
              <a:rPr lang="en-US" sz="2800" dirty="0" smtClean="0"/>
              <a:t>.</a:t>
            </a:r>
          </a:p>
          <a:p>
            <a:pPr algn="l"/>
            <a:r>
              <a:rPr lang="en-US" sz="2800" dirty="0" smtClean="0"/>
              <a:t>It is the most important pre-processing step for the structured dataset in supervised learning .</a:t>
            </a:r>
            <a:endParaRPr lang="en-US" sz="2800" dirty="0" smtClean="0"/>
          </a:p>
        </p:txBody>
      </p:sp>
      <p:pic>
        <p:nvPicPr>
          <p:cNvPr id="6" name="Picture 5"/>
          <p:cNvPicPr>
            <a:picLocks noChangeAspect="1"/>
          </p:cNvPicPr>
          <p:nvPr/>
        </p:nvPicPr>
        <p:blipFill>
          <a:blip r:embed="rId2"/>
          <a:stretch>
            <a:fillRect/>
          </a:stretch>
        </p:blipFill>
        <p:spPr>
          <a:xfrm>
            <a:off x="3320401" y="3707572"/>
            <a:ext cx="3634191" cy="2687352"/>
          </a:xfrm>
          <a:prstGeom prst="rect">
            <a:avLst/>
          </a:prstGeom>
        </p:spPr>
      </p:pic>
    </p:spTree>
    <p:extLst>
      <p:ext uri="{BB962C8B-B14F-4D97-AF65-F5344CB8AC3E}">
        <p14:creationId xmlns:p14="http://schemas.microsoft.com/office/powerpoint/2010/main" val="3232480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9794" y="206062"/>
            <a:ext cx="7766936" cy="1017431"/>
          </a:xfrm>
        </p:spPr>
        <p:txBody>
          <a:bodyPr/>
          <a:lstStyle/>
          <a:p>
            <a:pPr algn="ctr"/>
            <a:r>
              <a:rPr lang="en-US" sz="4000" dirty="0" smtClean="0"/>
              <a:t>One hot encoding </a:t>
            </a:r>
            <a:endParaRPr lang="en-US" sz="4000" dirty="0"/>
          </a:p>
        </p:txBody>
      </p:sp>
      <p:sp>
        <p:nvSpPr>
          <p:cNvPr id="3" name="Subtitle 2"/>
          <p:cNvSpPr>
            <a:spLocks noGrp="1"/>
          </p:cNvSpPr>
          <p:nvPr>
            <p:ph type="subTitle" idx="1"/>
          </p:nvPr>
        </p:nvSpPr>
        <p:spPr>
          <a:xfrm>
            <a:off x="579787" y="1223493"/>
            <a:ext cx="9246794" cy="5344733"/>
          </a:xfrm>
        </p:spPr>
        <p:txBody>
          <a:bodyPr>
            <a:noAutofit/>
          </a:bodyPr>
          <a:lstStyle/>
          <a:p>
            <a:pPr algn="l"/>
            <a:r>
              <a:rPr lang="en-US" sz="2800" dirty="0" smtClean="0"/>
              <a:t>To overcome the disadvantage of label encoding ,we can use one –hot encoding </a:t>
            </a:r>
          </a:p>
          <a:p>
            <a:pPr algn="l"/>
            <a:endParaRPr lang="en-US" sz="2800" dirty="0"/>
          </a:p>
          <a:p>
            <a:pPr algn="l"/>
            <a:r>
              <a:rPr lang="en-US" sz="2800" dirty="0" smtClean="0"/>
              <a:t>It is processed in 2 step</a:t>
            </a:r>
          </a:p>
          <a:p>
            <a:pPr algn="l"/>
            <a:r>
              <a:rPr lang="en-US" sz="2800" dirty="0" smtClean="0"/>
              <a:t>1)Splitting of categories to different columns.</a:t>
            </a:r>
          </a:p>
          <a:p>
            <a:pPr algn="l"/>
            <a:r>
              <a:rPr lang="en-US" sz="2800" dirty="0" smtClean="0"/>
              <a:t>2)Put 0 for others and 1 as an indicator for the appropriate column.</a:t>
            </a:r>
            <a:endParaRPr lang="en-US" sz="2800" dirty="0"/>
          </a:p>
        </p:txBody>
      </p:sp>
      <p:pic>
        <p:nvPicPr>
          <p:cNvPr id="4" name="Picture 3"/>
          <p:cNvPicPr>
            <a:picLocks noChangeAspect="1"/>
          </p:cNvPicPr>
          <p:nvPr/>
        </p:nvPicPr>
        <p:blipFill>
          <a:blip r:embed="rId2"/>
          <a:stretch>
            <a:fillRect/>
          </a:stretch>
        </p:blipFill>
        <p:spPr>
          <a:xfrm>
            <a:off x="3786387" y="4828336"/>
            <a:ext cx="4035783" cy="1582660"/>
          </a:xfrm>
          <a:prstGeom prst="rect">
            <a:avLst/>
          </a:prstGeom>
        </p:spPr>
      </p:pic>
    </p:spTree>
    <p:extLst>
      <p:ext uri="{BB962C8B-B14F-4D97-AF65-F5344CB8AC3E}">
        <p14:creationId xmlns:p14="http://schemas.microsoft.com/office/powerpoint/2010/main" val="733790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159</TotalTime>
  <Words>165</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Feature engineering </vt:lpstr>
      <vt:lpstr>Techniques of Feature engineering </vt:lpstr>
      <vt:lpstr>Imputation</vt:lpstr>
      <vt:lpstr>Feature encoding</vt:lpstr>
      <vt:lpstr>Label encoding</vt:lpstr>
      <vt:lpstr>One hot encoding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validation</dc:title>
  <dc:creator>uday</dc:creator>
  <cp:lastModifiedBy>uday</cp:lastModifiedBy>
  <cp:revision>30</cp:revision>
  <dcterms:created xsi:type="dcterms:W3CDTF">2022-01-22T13:47:12Z</dcterms:created>
  <dcterms:modified xsi:type="dcterms:W3CDTF">2022-01-30T05:44:59Z</dcterms:modified>
</cp:coreProperties>
</file>