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4B3F8-935F-0ACC-15F1-C06D424FA802}" v="1" dt="2024-11-29T16:31:50.617"/>
    <p1510:client id="{8E1FB55C-F641-4DE0-8225-D9207652F580}" v="32" dt="2024-11-29T16:34:56.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2ECB-CC5E-E1C1-748E-7EB09C05E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4FC841-5F49-0336-0EC8-99C19583F4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0819EF-6856-DCDA-0542-1B4860EEA6CD}"/>
              </a:ext>
            </a:extLst>
          </p:cNvPr>
          <p:cNvSpPr>
            <a:spLocks noGrp="1"/>
          </p:cNvSpPr>
          <p:nvPr>
            <p:ph type="dt" sz="half" idx="10"/>
          </p:nvPr>
        </p:nvSpPr>
        <p:spPr/>
        <p:txBody>
          <a:bodyPr/>
          <a:lstStyle/>
          <a:p>
            <a:fld id="{F2F5187D-B22C-4222-B25B-358C76891BBE}" type="datetimeFigureOut">
              <a:rPr lang="en-IN" smtClean="0"/>
              <a:t>01-12-2024</a:t>
            </a:fld>
            <a:endParaRPr lang="en-IN"/>
          </a:p>
        </p:txBody>
      </p:sp>
      <p:sp>
        <p:nvSpPr>
          <p:cNvPr id="5" name="Footer Placeholder 4">
            <a:extLst>
              <a:ext uri="{FF2B5EF4-FFF2-40B4-BE49-F238E27FC236}">
                <a16:creationId xmlns:a16="http://schemas.microsoft.com/office/drawing/2014/main" id="{D21DC011-1125-6B58-D89B-6434C99A53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CDAC3-5622-2D42-86C3-DF2525CC9A44}"/>
              </a:ext>
            </a:extLst>
          </p:cNvPr>
          <p:cNvSpPr>
            <a:spLocks noGrp="1"/>
          </p:cNvSpPr>
          <p:nvPr>
            <p:ph type="sldNum" sz="quarter" idx="12"/>
          </p:nvPr>
        </p:nvSpPr>
        <p:spPr/>
        <p:txBody>
          <a:bodyPr/>
          <a:lstStyle/>
          <a:p>
            <a:fld id="{4F4CE4AA-71A3-42B8-9FF8-3253643F0622}" type="slidenum">
              <a:rPr lang="en-IN" smtClean="0"/>
              <a:t>‹#›</a:t>
            </a:fld>
            <a:endParaRPr lang="en-IN"/>
          </a:p>
        </p:txBody>
      </p:sp>
    </p:spTree>
    <p:extLst>
      <p:ext uri="{BB962C8B-B14F-4D97-AF65-F5344CB8AC3E}">
        <p14:creationId xmlns:p14="http://schemas.microsoft.com/office/powerpoint/2010/main" val="395443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5AD4-3383-0DAA-B9A5-8EE9B6B80D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6BEBBC-E726-630E-71CF-0CE1A19E6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181DC2-18D0-3B4E-A72C-AE3850ADF350}"/>
              </a:ext>
            </a:extLst>
          </p:cNvPr>
          <p:cNvSpPr>
            <a:spLocks noGrp="1"/>
          </p:cNvSpPr>
          <p:nvPr>
            <p:ph type="dt" sz="half" idx="10"/>
          </p:nvPr>
        </p:nvSpPr>
        <p:spPr/>
        <p:txBody>
          <a:bodyPr/>
          <a:lstStyle/>
          <a:p>
            <a:fld id="{F2F5187D-B22C-4222-B25B-358C76891BBE}" type="datetimeFigureOut">
              <a:rPr lang="en-IN" smtClean="0"/>
              <a:t>01-12-2024</a:t>
            </a:fld>
            <a:endParaRPr lang="en-IN"/>
          </a:p>
        </p:txBody>
      </p:sp>
      <p:sp>
        <p:nvSpPr>
          <p:cNvPr id="5" name="Footer Placeholder 4">
            <a:extLst>
              <a:ext uri="{FF2B5EF4-FFF2-40B4-BE49-F238E27FC236}">
                <a16:creationId xmlns:a16="http://schemas.microsoft.com/office/drawing/2014/main" id="{65066DC6-3047-478C-2471-EDE7E1EBAF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22975-79B5-8D5C-7F6A-C8687DA1C50F}"/>
              </a:ext>
            </a:extLst>
          </p:cNvPr>
          <p:cNvSpPr>
            <a:spLocks noGrp="1"/>
          </p:cNvSpPr>
          <p:nvPr>
            <p:ph type="sldNum" sz="quarter" idx="12"/>
          </p:nvPr>
        </p:nvSpPr>
        <p:spPr/>
        <p:txBody>
          <a:bodyPr/>
          <a:lstStyle/>
          <a:p>
            <a:fld id="{4F4CE4AA-71A3-42B8-9FF8-3253643F0622}" type="slidenum">
              <a:rPr lang="en-IN" smtClean="0"/>
              <a:t>‹#›</a:t>
            </a:fld>
            <a:endParaRPr lang="en-IN"/>
          </a:p>
        </p:txBody>
      </p:sp>
    </p:spTree>
    <p:extLst>
      <p:ext uri="{BB962C8B-B14F-4D97-AF65-F5344CB8AC3E}">
        <p14:creationId xmlns:p14="http://schemas.microsoft.com/office/powerpoint/2010/main" val="306933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CD536-DFC2-7659-FB60-F7E0702EDA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A13901-3FA2-E152-8832-636EC9E32B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93EBFB-5A6B-E092-B958-4479E1BA398F}"/>
              </a:ext>
            </a:extLst>
          </p:cNvPr>
          <p:cNvSpPr>
            <a:spLocks noGrp="1"/>
          </p:cNvSpPr>
          <p:nvPr>
            <p:ph type="dt" sz="half" idx="10"/>
          </p:nvPr>
        </p:nvSpPr>
        <p:spPr/>
        <p:txBody>
          <a:bodyPr/>
          <a:lstStyle/>
          <a:p>
            <a:fld id="{F2F5187D-B22C-4222-B25B-358C76891BBE}" type="datetimeFigureOut">
              <a:rPr lang="en-IN" smtClean="0"/>
              <a:t>01-12-2024</a:t>
            </a:fld>
            <a:endParaRPr lang="en-IN"/>
          </a:p>
        </p:txBody>
      </p:sp>
      <p:sp>
        <p:nvSpPr>
          <p:cNvPr id="5" name="Footer Placeholder 4">
            <a:extLst>
              <a:ext uri="{FF2B5EF4-FFF2-40B4-BE49-F238E27FC236}">
                <a16:creationId xmlns:a16="http://schemas.microsoft.com/office/drawing/2014/main" id="{FEEEE81A-B498-2552-CFAB-39D662BF7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E0FB3A-0B54-EC30-219A-E1996E78A5B7}"/>
              </a:ext>
            </a:extLst>
          </p:cNvPr>
          <p:cNvSpPr>
            <a:spLocks noGrp="1"/>
          </p:cNvSpPr>
          <p:nvPr>
            <p:ph type="sldNum" sz="quarter" idx="12"/>
          </p:nvPr>
        </p:nvSpPr>
        <p:spPr/>
        <p:txBody>
          <a:bodyPr/>
          <a:lstStyle/>
          <a:p>
            <a:fld id="{4F4CE4AA-71A3-42B8-9FF8-3253643F0622}" type="slidenum">
              <a:rPr lang="en-IN" smtClean="0"/>
              <a:t>‹#›</a:t>
            </a:fld>
            <a:endParaRPr lang="en-IN"/>
          </a:p>
        </p:txBody>
      </p:sp>
    </p:spTree>
    <p:extLst>
      <p:ext uri="{BB962C8B-B14F-4D97-AF65-F5344CB8AC3E}">
        <p14:creationId xmlns:p14="http://schemas.microsoft.com/office/powerpoint/2010/main" val="159124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06484-A9B8-110F-4291-D554FE862E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6DA8A3-8513-775D-A2FF-7A69DBB570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F9433-CA88-606A-C4FF-5B341792DB14}"/>
              </a:ext>
            </a:extLst>
          </p:cNvPr>
          <p:cNvSpPr>
            <a:spLocks noGrp="1"/>
          </p:cNvSpPr>
          <p:nvPr>
            <p:ph type="dt" sz="half" idx="10"/>
          </p:nvPr>
        </p:nvSpPr>
        <p:spPr/>
        <p:txBody>
          <a:bodyPr/>
          <a:lstStyle/>
          <a:p>
            <a:fld id="{F2F5187D-B22C-4222-B25B-358C76891BBE}" type="datetimeFigureOut">
              <a:rPr lang="en-IN" smtClean="0"/>
              <a:t>01-12-2024</a:t>
            </a:fld>
            <a:endParaRPr lang="en-IN"/>
          </a:p>
        </p:txBody>
      </p:sp>
      <p:sp>
        <p:nvSpPr>
          <p:cNvPr id="5" name="Footer Placeholder 4">
            <a:extLst>
              <a:ext uri="{FF2B5EF4-FFF2-40B4-BE49-F238E27FC236}">
                <a16:creationId xmlns:a16="http://schemas.microsoft.com/office/drawing/2014/main" id="{FAF5A93D-053F-6E24-640C-2A4F97279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4736A4-D937-B8CF-970A-CFE8F4A6D358}"/>
              </a:ext>
            </a:extLst>
          </p:cNvPr>
          <p:cNvSpPr>
            <a:spLocks noGrp="1"/>
          </p:cNvSpPr>
          <p:nvPr>
            <p:ph type="sldNum" sz="quarter" idx="12"/>
          </p:nvPr>
        </p:nvSpPr>
        <p:spPr/>
        <p:txBody>
          <a:bodyPr/>
          <a:lstStyle/>
          <a:p>
            <a:fld id="{4F4CE4AA-71A3-42B8-9FF8-3253643F0622}" type="slidenum">
              <a:rPr lang="en-IN" smtClean="0"/>
              <a:t>‹#›</a:t>
            </a:fld>
            <a:endParaRPr lang="en-IN"/>
          </a:p>
        </p:txBody>
      </p:sp>
    </p:spTree>
    <p:extLst>
      <p:ext uri="{BB962C8B-B14F-4D97-AF65-F5344CB8AC3E}">
        <p14:creationId xmlns:p14="http://schemas.microsoft.com/office/powerpoint/2010/main" val="310556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6940-C86A-22F2-E776-59857E6BD2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B449E8-8713-4D65-77DB-9C140620C8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F7C3F-CA25-C24A-B13C-65EDCDC5BC4E}"/>
              </a:ext>
            </a:extLst>
          </p:cNvPr>
          <p:cNvSpPr>
            <a:spLocks noGrp="1"/>
          </p:cNvSpPr>
          <p:nvPr>
            <p:ph type="dt" sz="half" idx="10"/>
          </p:nvPr>
        </p:nvSpPr>
        <p:spPr/>
        <p:txBody>
          <a:bodyPr/>
          <a:lstStyle/>
          <a:p>
            <a:fld id="{F2F5187D-B22C-4222-B25B-358C76891BBE}" type="datetimeFigureOut">
              <a:rPr lang="en-IN" smtClean="0"/>
              <a:t>01-12-2024</a:t>
            </a:fld>
            <a:endParaRPr lang="en-IN"/>
          </a:p>
        </p:txBody>
      </p:sp>
      <p:sp>
        <p:nvSpPr>
          <p:cNvPr id="5" name="Footer Placeholder 4">
            <a:extLst>
              <a:ext uri="{FF2B5EF4-FFF2-40B4-BE49-F238E27FC236}">
                <a16:creationId xmlns:a16="http://schemas.microsoft.com/office/drawing/2014/main" id="{72D38CD8-F3C6-C837-FAC7-92BE93ED7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C6AD1-C6E2-B96E-8F6F-13283D4CD232}"/>
              </a:ext>
            </a:extLst>
          </p:cNvPr>
          <p:cNvSpPr>
            <a:spLocks noGrp="1"/>
          </p:cNvSpPr>
          <p:nvPr>
            <p:ph type="sldNum" sz="quarter" idx="12"/>
          </p:nvPr>
        </p:nvSpPr>
        <p:spPr/>
        <p:txBody>
          <a:bodyPr/>
          <a:lstStyle/>
          <a:p>
            <a:fld id="{4F4CE4AA-71A3-42B8-9FF8-3253643F0622}" type="slidenum">
              <a:rPr lang="en-IN" smtClean="0"/>
              <a:t>‹#›</a:t>
            </a:fld>
            <a:endParaRPr lang="en-IN"/>
          </a:p>
        </p:txBody>
      </p:sp>
    </p:spTree>
    <p:extLst>
      <p:ext uri="{BB962C8B-B14F-4D97-AF65-F5344CB8AC3E}">
        <p14:creationId xmlns:p14="http://schemas.microsoft.com/office/powerpoint/2010/main" val="326450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18DD-96E9-2B9F-5BB1-63154360B0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3F8AC1-DF4B-5CEF-AB8E-05DD05221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9E4F0A-E3AC-500F-9DBA-F5D6A9ADF6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EB5D44-B4E9-C93A-3FF8-87705A9633C6}"/>
              </a:ext>
            </a:extLst>
          </p:cNvPr>
          <p:cNvSpPr>
            <a:spLocks noGrp="1"/>
          </p:cNvSpPr>
          <p:nvPr>
            <p:ph type="dt" sz="half" idx="10"/>
          </p:nvPr>
        </p:nvSpPr>
        <p:spPr/>
        <p:txBody>
          <a:bodyPr/>
          <a:lstStyle/>
          <a:p>
            <a:fld id="{F2F5187D-B22C-4222-B25B-358C76891BBE}" type="datetimeFigureOut">
              <a:rPr lang="en-IN" smtClean="0"/>
              <a:t>01-12-2024</a:t>
            </a:fld>
            <a:endParaRPr lang="en-IN"/>
          </a:p>
        </p:txBody>
      </p:sp>
      <p:sp>
        <p:nvSpPr>
          <p:cNvPr id="6" name="Footer Placeholder 5">
            <a:extLst>
              <a:ext uri="{FF2B5EF4-FFF2-40B4-BE49-F238E27FC236}">
                <a16:creationId xmlns:a16="http://schemas.microsoft.com/office/drawing/2014/main" id="{B0EB88E1-3F7C-4814-DE80-9C448ABB00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94146-9786-834D-9B5C-D4613DDBB4BE}"/>
              </a:ext>
            </a:extLst>
          </p:cNvPr>
          <p:cNvSpPr>
            <a:spLocks noGrp="1"/>
          </p:cNvSpPr>
          <p:nvPr>
            <p:ph type="sldNum" sz="quarter" idx="12"/>
          </p:nvPr>
        </p:nvSpPr>
        <p:spPr/>
        <p:txBody>
          <a:bodyPr/>
          <a:lstStyle/>
          <a:p>
            <a:fld id="{4F4CE4AA-71A3-42B8-9FF8-3253643F0622}" type="slidenum">
              <a:rPr lang="en-IN" smtClean="0"/>
              <a:t>‹#›</a:t>
            </a:fld>
            <a:endParaRPr lang="en-IN"/>
          </a:p>
        </p:txBody>
      </p:sp>
    </p:spTree>
    <p:extLst>
      <p:ext uri="{BB962C8B-B14F-4D97-AF65-F5344CB8AC3E}">
        <p14:creationId xmlns:p14="http://schemas.microsoft.com/office/powerpoint/2010/main" val="95428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4ECB-2E0F-E9E3-6090-0C43409D3F6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D28196-7E6A-A9E4-18FB-15D8E0988C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7B6E72-1A77-18E6-B3E3-FB5924B477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1F1E93-DD6B-669F-F7FB-A2C1DC10D3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8D1312-6754-0AF0-4004-4C6667A09C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C3B488-CC77-C991-C2D6-31073FED6DF9}"/>
              </a:ext>
            </a:extLst>
          </p:cNvPr>
          <p:cNvSpPr>
            <a:spLocks noGrp="1"/>
          </p:cNvSpPr>
          <p:nvPr>
            <p:ph type="dt" sz="half" idx="10"/>
          </p:nvPr>
        </p:nvSpPr>
        <p:spPr/>
        <p:txBody>
          <a:bodyPr/>
          <a:lstStyle/>
          <a:p>
            <a:fld id="{F2F5187D-B22C-4222-B25B-358C76891BBE}" type="datetimeFigureOut">
              <a:rPr lang="en-IN" smtClean="0"/>
              <a:t>01-12-2024</a:t>
            </a:fld>
            <a:endParaRPr lang="en-IN"/>
          </a:p>
        </p:txBody>
      </p:sp>
      <p:sp>
        <p:nvSpPr>
          <p:cNvPr id="8" name="Footer Placeholder 7">
            <a:extLst>
              <a:ext uri="{FF2B5EF4-FFF2-40B4-BE49-F238E27FC236}">
                <a16:creationId xmlns:a16="http://schemas.microsoft.com/office/drawing/2014/main" id="{F0F93D0B-A13A-E45F-24E6-8ED457A63C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7C7457-5D67-CB10-46C0-ACA72BEE0935}"/>
              </a:ext>
            </a:extLst>
          </p:cNvPr>
          <p:cNvSpPr>
            <a:spLocks noGrp="1"/>
          </p:cNvSpPr>
          <p:nvPr>
            <p:ph type="sldNum" sz="quarter" idx="12"/>
          </p:nvPr>
        </p:nvSpPr>
        <p:spPr/>
        <p:txBody>
          <a:bodyPr/>
          <a:lstStyle/>
          <a:p>
            <a:fld id="{4F4CE4AA-71A3-42B8-9FF8-3253643F0622}" type="slidenum">
              <a:rPr lang="en-IN" smtClean="0"/>
              <a:t>‹#›</a:t>
            </a:fld>
            <a:endParaRPr lang="en-IN"/>
          </a:p>
        </p:txBody>
      </p:sp>
    </p:spTree>
    <p:extLst>
      <p:ext uri="{BB962C8B-B14F-4D97-AF65-F5344CB8AC3E}">
        <p14:creationId xmlns:p14="http://schemas.microsoft.com/office/powerpoint/2010/main" val="401408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1F87-C7C9-110C-4110-91B4C6FDAF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26767EB-D61B-EECA-42D5-4CECE6928A13}"/>
              </a:ext>
            </a:extLst>
          </p:cNvPr>
          <p:cNvSpPr>
            <a:spLocks noGrp="1"/>
          </p:cNvSpPr>
          <p:nvPr>
            <p:ph type="dt" sz="half" idx="10"/>
          </p:nvPr>
        </p:nvSpPr>
        <p:spPr/>
        <p:txBody>
          <a:bodyPr/>
          <a:lstStyle/>
          <a:p>
            <a:fld id="{F2F5187D-B22C-4222-B25B-358C76891BBE}" type="datetimeFigureOut">
              <a:rPr lang="en-IN" smtClean="0"/>
              <a:t>01-12-2024</a:t>
            </a:fld>
            <a:endParaRPr lang="en-IN"/>
          </a:p>
        </p:txBody>
      </p:sp>
      <p:sp>
        <p:nvSpPr>
          <p:cNvPr id="4" name="Footer Placeholder 3">
            <a:extLst>
              <a:ext uri="{FF2B5EF4-FFF2-40B4-BE49-F238E27FC236}">
                <a16:creationId xmlns:a16="http://schemas.microsoft.com/office/drawing/2014/main" id="{283BD08F-5B4E-BEBC-0305-E46DB861EB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71471C-85FE-B92F-2038-8F9E9D42E5E2}"/>
              </a:ext>
            </a:extLst>
          </p:cNvPr>
          <p:cNvSpPr>
            <a:spLocks noGrp="1"/>
          </p:cNvSpPr>
          <p:nvPr>
            <p:ph type="sldNum" sz="quarter" idx="12"/>
          </p:nvPr>
        </p:nvSpPr>
        <p:spPr/>
        <p:txBody>
          <a:bodyPr/>
          <a:lstStyle/>
          <a:p>
            <a:fld id="{4F4CE4AA-71A3-42B8-9FF8-3253643F0622}" type="slidenum">
              <a:rPr lang="en-IN" smtClean="0"/>
              <a:t>‹#›</a:t>
            </a:fld>
            <a:endParaRPr lang="en-IN"/>
          </a:p>
        </p:txBody>
      </p:sp>
    </p:spTree>
    <p:extLst>
      <p:ext uri="{BB962C8B-B14F-4D97-AF65-F5344CB8AC3E}">
        <p14:creationId xmlns:p14="http://schemas.microsoft.com/office/powerpoint/2010/main" val="2619217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A5FD0-2B02-AEB2-5773-99FDF7BAE0D8}"/>
              </a:ext>
            </a:extLst>
          </p:cNvPr>
          <p:cNvSpPr>
            <a:spLocks noGrp="1"/>
          </p:cNvSpPr>
          <p:nvPr>
            <p:ph type="dt" sz="half" idx="10"/>
          </p:nvPr>
        </p:nvSpPr>
        <p:spPr/>
        <p:txBody>
          <a:bodyPr/>
          <a:lstStyle/>
          <a:p>
            <a:fld id="{F2F5187D-B22C-4222-B25B-358C76891BBE}" type="datetimeFigureOut">
              <a:rPr lang="en-IN" smtClean="0"/>
              <a:t>01-12-2024</a:t>
            </a:fld>
            <a:endParaRPr lang="en-IN"/>
          </a:p>
        </p:txBody>
      </p:sp>
      <p:sp>
        <p:nvSpPr>
          <p:cNvPr id="3" name="Footer Placeholder 2">
            <a:extLst>
              <a:ext uri="{FF2B5EF4-FFF2-40B4-BE49-F238E27FC236}">
                <a16:creationId xmlns:a16="http://schemas.microsoft.com/office/drawing/2014/main" id="{09B7FC31-539E-FA89-BCCB-AD51C1F977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225E11-4141-19D6-C8DC-B4FEDD13DB70}"/>
              </a:ext>
            </a:extLst>
          </p:cNvPr>
          <p:cNvSpPr>
            <a:spLocks noGrp="1"/>
          </p:cNvSpPr>
          <p:nvPr>
            <p:ph type="sldNum" sz="quarter" idx="12"/>
          </p:nvPr>
        </p:nvSpPr>
        <p:spPr/>
        <p:txBody>
          <a:bodyPr/>
          <a:lstStyle/>
          <a:p>
            <a:fld id="{4F4CE4AA-71A3-42B8-9FF8-3253643F0622}" type="slidenum">
              <a:rPr lang="en-IN" smtClean="0"/>
              <a:t>‹#›</a:t>
            </a:fld>
            <a:endParaRPr lang="en-IN"/>
          </a:p>
        </p:txBody>
      </p:sp>
    </p:spTree>
    <p:extLst>
      <p:ext uri="{BB962C8B-B14F-4D97-AF65-F5344CB8AC3E}">
        <p14:creationId xmlns:p14="http://schemas.microsoft.com/office/powerpoint/2010/main" val="203963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15E45-4D4F-CB83-42A1-DF13C9531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3A27B7-3B2A-A841-C73C-ECC7DCDFD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A64531-6D25-2B0B-E587-6E6B50DCA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969AD-8506-DB66-6A30-1D2367E86728}"/>
              </a:ext>
            </a:extLst>
          </p:cNvPr>
          <p:cNvSpPr>
            <a:spLocks noGrp="1"/>
          </p:cNvSpPr>
          <p:nvPr>
            <p:ph type="dt" sz="half" idx="10"/>
          </p:nvPr>
        </p:nvSpPr>
        <p:spPr/>
        <p:txBody>
          <a:bodyPr/>
          <a:lstStyle/>
          <a:p>
            <a:fld id="{F2F5187D-B22C-4222-B25B-358C76891BBE}" type="datetimeFigureOut">
              <a:rPr lang="en-IN" smtClean="0"/>
              <a:t>01-12-2024</a:t>
            </a:fld>
            <a:endParaRPr lang="en-IN"/>
          </a:p>
        </p:txBody>
      </p:sp>
      <p:sp>
        <p:nvSpPr>
          <p:cNvPr id="6" name="Footer Placeholder 5">
            <a:extLst>
              <a:ext uri="{FF2B5EF4-FFF2-40B4-BE49-F238E27FC236}">
                <a16:creationId xmlns:a16="http://schemas.microsoft.com/office/drawing/2014/main" id="{F8248E82-AB2C-0775-F6CC-485CFB1D4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BF3CAC-A167-882E-FE94-8F22D6AB367B}"/>
              </a:ext>
            </a:extLst>
          </p:cNvPr>
          <p:cNvSpPr>
            <a:spLocks noGrp="1"/>
          </p:cNvSpPr>
          <p:nvPr>
            <p:ph type="sldNum" sz="quarter" idx="12"/>
          </p:nvPr>
        </p:nvSpPr>
        <p:spPr/>
        <p:txBody>
          <a:bodyPr/>
          <a:lstStyle/>
          <a:p>
            <a:fld id="{4F4CE4AA-71A3-42B8-9FF8-3253643F0622}" type="slidenum">
              <a:rPr lang="en-IN" smtClean="0"/>
              <a:t>‹#›</a:t>
            </a:fld>
            <a:endParaRPr lang="en-IN"/>
          </a:p>
        </p:txBody>
      </p:sp>
    </p:spTree>
    <p:extLst>
      <p:ext uri="{BB962C8B-B14F-4D97-AF65-F5344CB8AC3E}">
        <p14:creationId xmlns:p14="http://schemas.microsoft.com/office/powerpoint/2010/main" val="4011016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98A3-6CC5-9985-A4C2-7E8F438FA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134D2FB-9A78-8C49-5915-16299A2DA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E1653D-8747-F79F-E31A-52C74CB9F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C494D-0EA7-F434-3984-79880F3624D2}"/>
              </a:ext>
            </a:extLst>
          </p:cNvPr>
          <p:cNvSpPr>
            <a:spLocks noGrp="1"/>
          </p:cNvSpPr>
          <p:nvPr>
            <p:ph type="dt" sz="half" idx="10"/>
          </p:nvPr>
        </p:nvSpPr>
        <p:spPr/>
        <p:txBody>
          <a:bodyPr/>
          <a:lstStyle/>
          <a:p>
            <a:fld id="{F2F5187D-B22C-4222-B25B-358C76891BBE}" type="datetimeFigureOut">
              <a:rPr lang="en-IN" smtClean="0"/>
              <a:t>01-12-2024</a:t>
            </a:fld>
            <a:endParaRPr lang="en-IN"/>
          </a:p>
        </p:txBody>
      </p:sp>
      <p:sp>
        <p:nvSpPr>
          <p:cNvPr id="6" name="Footer Placeholder 5">
            <a:extLst>
              <a:ext uri="{FF2B5EF4-FFF2-40B4-BE49-F238E27FC236}">
                <a16:creationId xmlns:a16="http://schemas.microsoft.com/office/drawing/2014/main" id="{28DB061F-17A0-13F2-87C2-CFB9FFA93A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6CBA73-CF2C-743D-4894-D730319AFF18}"/>
              </a:ext>
            </a:extLst>
          </p:cNvPr>
          <p:cNvSpPr>
            <a:spLocks noGrp="1"/>
          </p:cNvSpPr>
          <p:nvPr>
            <p:ph type="sldNum" sz="quarter" idx="12"/>
          </p:nvPr>
        </p:nvSpPr>
        <p:spPr/>
        <p:txBody>
          <a:bodyPr/>
          <a:lstStyle/>
          <a:p>
            <a:fld id="{4F4CE4AA-71A3-42B8-9FF8-3253643F0622}" type="slidenum">
              <a:rPr lang="en-IN" smtClean="0"/>
              <a:t>‹#›</a:t>
            </a:fld>
            <a:endParaRPr lang="en-IN"/>
          </a:p>
        </p:txBody>
      </p:sp>
    </p:spTree>
    <p:extLst>
      <p:ext uri="{BB962C8B-B14F-4D97-AF65-F5344CB8AC3E}">
        <p14:creationId xmlns:p14="http://schemas.microsoft.com/office/powerpoint/2010/main" val="1845889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C81398-57A5-E611-70D7-C76986223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FA9C60-5600-F86E-84C1-F4C1BEAB9E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8D518-4EDE-E833-8C1D-D10C9870B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5187D-B22C-4222-B25B-358C76891BBE}" type="datetimeFigureOut">
              <a:rPr lang="en-IN" smtClean="0"/>
              <a:t>01-12-2024</a:t>
            </a:fld>
            <a:endParaRPr lang="en-IN"/>
          </a:p>
        </p:txBody>
      </p:sp>
      <p:sp>
        <p:nvSpPr>
          <p:cNvPr id="5" name="Footer Placeholder 4">
            <a:extLst>
              <a:ext uri="{FF2B5EF4-FFF2-40B4-BE49-F238E27FC236}">
                <a16:creationId xmlns:a16="http://schemas.microsoft.com/office/drawing/2014/main" id="{0C8F19BE-987A-A3D4-408A-1460F43D76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D89708-5F45-76AB-F599-C80DC4545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4CE4AA-71A3-42B8-9FF8-3253643F0622}" type="slidenum">
              <a:rPr lang="en-IN" smtClean="0"/>
              <a:t>‹#›</a:t>
            </a:fld>
            <a:endParaRPr lang="en-IN"/>
          </a:p>
        </p:txBody>
      </p:sp>
    </p:spTree>
    <p:extLst>
      <p:ext uri="{BB962C8B-B14F-4D97-AF65-F5344CB8AC3E}">
        <p14:creationId xmlns:p14="http://schemas.microsoft.com/office/powerpoint/2010/main" val="869912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google.com/document/d/1aP-2lM1eRUVep5vE_JIs-RXVQdMswDqD/edit?usp=drive_link&amp;ouid=113908240389611644680&amp;rtpof=true&amp;sd=true" TargetMode="External"/><Relationship Id="rId2" Type="http://schemas.openxmlformats.org/officeDocument/2006/relationships/hyperlink" Target="https://docs.google.com/document/d/13818XLle6bEDQHoIDxxcHVZn0nJCC2Vv/edit?usp=drive_link&amp;ouid=113908240389611644680&amp;rtpof=true&amp;sd=true" TargetMode="External"/><Relationship Id="rId1" Type="http://schemas.openxmlformats.org/officeDocument/2006/relationships/slideLayout" Target="../slideLayouts/slideLayout2.xml"/><Relationship Id="rId4" Type="http://schemas.openxmlformats.org/officeDocument/2006/relationships/hyperlink" Target="https://drive.google.com/file/d/1kod5q4GHEWN6Wd8ByXo5pd1G3ZereaoL/view?usp=drivesd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a:extLst>
              <a:ext uri="{FF2B5EF4-FFF2-40B4-BE49-F238E27FC236}">
                <a16:creationId xmlns:a16="http://schemas.microsoft.com/office/drawing/2014/main" id="{319C2EEB-6A84-56FD-66B3-2FBE2B030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38" y="571040"/>
            <a:ext cx="1733550"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158CD7C2-A4FB-5305-257E-6A04D3ECC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703" y="255638"/>
            <a:ext cx="1304925" cy="18669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83EF29E-1B83-2211-01C0-BAED2B337F26}"/>
              </a:ext>
            </a:extLst>
          </p:cNvPr>
          <p:cNvSpPr txBox="1"/>
          <p:nvPr/>
        </p:nvSpPr>
        <p:spPr>
          <a:xfrm>
            <a:off x="3048000" y="3246792"/>
            <a:ext cx="6184490" cy="369332"/>
          </a:xfrm>
          <a:prstGeom prst="rect">
            <a:avLst/>
          </a:prstGeom>
          <a:noFill/>
        </p:spPr>
        <p:txBody>
          <a:bodyPr wrap="square">
            <a:spAutoFit/>
          </a:bodyPr>
          <a:lstStyle/>
          <a:p>
            <a:r>
              <a:rPr lang="en-IN" b="0" dirty="0">
                <a:effectLst/>
              </a:rPr>
              <a:t> </a:t>
            </a:r>
            <a:endParaRPr lang="en-IN" dirty="0"/>
          </a:p>
        </p:txBody>
      </p:sp>
      <p:sp>
        <p:nvSpPr>
          <p:cNvPr id="16" name="TextBox 15">
            <a:extLst>
              <a:ext uri="{FF2B5EF4-FFF2-40B4-BE49-F238E27FC236}">
                <a16:creationId xmlns:a16="http://schemas.microsoft.com/office/drawing/2014/main" id="{7C96CFA6-D831-60E4-E770-0750DA139B0F}"/>
              </a:ext>
            </a:extLst>
          </p:cNvPr>
          <p:cNvSpPr txBox="1"/>
          <p:nvPr/>
        </p:nvSpPr>
        <p:spPr>
          <a:xfrm>
            <a:off x="3048000" y="288290"/>
            <a:ext cx="6025638" cy="3724096"/>
          </a:xfrm>
          <a:prstGeom prst="rect">
            <a:avLst/>
          </a:prstGeom>
          <a:noFill/>
        </p:spPr>
        <p:txBody>
          <a:bodyPr wrap="square">
            <a:spAutoFit/>
          </a:bodyPr>
          <a:lstStyle/>
          <a:p>
            <a:pPr algn="ctr" rtl="0">
              <a:spcBef>
                <a:spcPts val="900"/>
              </a:spcBef>
            </a:pPr>
            <a:r>
              <a:rPr lang="en-IN" sz="2000" b="1" i="0" u="none" strike="noStrike" dirty="0">
                <a:solidFill>
                  <a:srgbClr val="2F5597"/>
                </a:solidFill>
                <a:effectLst/>
                <a:latin typeface="Calibri" panose="020F0502020204030204" pitchFamily="34" charset="0"/>
              </a:rPr>
              <a:t> </a:t>
            </a:r>
            <a:r>
              <a:rPr lang="en-IN" sz="1800" b="1" i="0" u="none" strike="noStrike" dirty="0" err="1">
                <a:solidFill>
                  <a:srgbClr val="2F5597"/>
                </a:solidFill>
                <a:effectLst/>
                <a:latin typeface="Calibri" panose="020F0502020204030204" pitchFamily="34" charset="0"/>
              </a:rPr>
              <a:t>Marathwada</a:t>
            </a:r>
            <a:r>
              <a:rPr lang="en-IN" sz="1800" b="1" i="0" u="none" strike="noStrike">
                <a:solidFill>
                  <a:srgbClr val="2F5597"/>
                </a:solidFill>
                <a:effectLst/>
                <a:latin typeface="Calibri" panose="020F0502020204030204" pitchFamily="34" charset="0"/>
              </a:rPr>
              <a:t> Mitra mandal’s</a:t>
            </a:r>
            <a:endParaRPr lang="en-IN" b="0">
              <a:effectLst/>
            </a:endParaRPr>
          </a:p>
          <a:p>
            <a:pPr algn="ctr" rtl="0">
              <a:spcBef>
                <a:spcPts val="900"/>
              </a:spcBef>
            </a:pPr>
            <a:r>
              <a:rPr lang="en-IN" sz="4000" b="1" i="0" u="none" strike="noStrike">
                <a:solidFill>
                  <a:srgbClr val="FF0000"/>
                </a:solidFill>
                <a:effectLst/>
                <a:latin typeface="Calibri" panose="020F0502020204030204" pitchFamily="34" charset="0"/>
              </a:rPr>
              <a:t>COLLEGE OF ENGINEERING</a:t>
            </a:r>
            <a:endParaRPr lang="en-IN" b="0">
              <a:effectLst/>
            </a:endParaRPr>
          </a:p>
          <a:p>
            <a:pPr algn="ctr" rtl="0">
              <a:spcBef>
                <a:spcPts val="900"/>
              </a:spcBef>
            </a:pPr>
            <a:r>
              <a:rPr lang="en-IN" sz="1800" b="1" i="0" u="none" strike="noStrike">
                <a:solidFill>
                  <a:srgbClr val="2F5597"/>
                </a:solidFill>
                <a:effectLst/>
                <a:latin typeface="Calibri" panose="020F0502020204030204" pitchFamily="34" charset="0"/>
              </a:rPr>
              <a:t> </a:t>
            </a:r>
            <a:r>
              <a:rPr lang="en-IN" sz="1800" b="1" i="0" u="none" strike="noStrike" err="1">
                <a:solidFill>
                  <a:srgbClr val="2F5597"/>
                </a:solidFill>
                <a:effectLst/>
                <a:latin typeface="Calibri" panose="020F0502020204030204" pitchFamily="34" charset="0"/>
              </a:rPr>
              <a:t>Karvenagar</a:t>
            </a:r>
            <a:r>
              <a:rPr lang="en-IN" sz="1800" b="1" i="0" u="none" strike="noStrike">
                <a:solidFill>
                  <a:srgbClr val="2F5597"/>
                </a:solidFill>
                <a:effectLst/>
                <a:latin typeface="Calibri" panose="020F0502020204030204" pitchFamily="34" charset="0"/>
              </a:rPr>
              <a:t>, Pune</a:t>
            </a:r>
            <a:endParaRPr lang="en-IN" b="0">
              <a:effectLst/>
            </a:endParaRPr>
          </a:p>
          <a:p>
            <a:pPr algn="ctr" rtl="0">
              <a:spcBef>
                <a:spcPts val="900"/>
              </a:spcBef>
            </a:pPr>
            <a:r>
              <a:rPr lang="en-IN" sz="2800" b="1" i="0" u="none" strike="noStrike">
                <a:solidFill>
                  <a:srgbClr val="2F5597"/>
                </a:solidFill>
                <a:effectLst/>
                <a:latin typeface="Cambria" panose="02040503050406030204" pitchFamily="18" charset="0"/>
              </a:rPr>
              <a:t>An Autonomous Institute</a:t>
            </a:r>
            <a:endParaRPr lang="en-IN" b="0">
              <a:effectLst/>
            </a:endParaRPr>
          </a:p>
          <a:p>
            <a:pPr algn="ctr" rtl="0">
              <a:spcBef>
                <a:spcPts val="900"/>
              </a:spcBef>
            </a:pPr>
            <a:r>
              <a:rPr lang="en-IN" sz="2800" b="1" i="0" u="none" strike="noStrike">
                <a:solidFill>
                  <a:srgbClr val="000000"/>
                </a:solidFill>
                <a:effectLst/>
                <a:latin typeface="Calibri" panose="020F0502020204030204" pitchFamily="34" charset="0"/>
              </a:rPr>
              <a:t> </a:t>
            </a:r>
            <a:endParaRPr lang="en-IN" b="0">
              <a:effectLst/>
            </a:endParaRPr>
          </a:p>
          <a:p>
            <a:br>
              <a:rPr lang="en-IN" b="0">
                <a:effectLst/>
              </a:rPr>
            </a:br>
            <a:br>
              <a:rPr lang="en-IN" b="0">
                <a:effectLst/>
              </a:rPr>
            </a:br>
            <a:br>
              <a:rPr lang="en-IN" b="0">
                <a:effectLst/>
              </a:rPr>
            </a:br>
            <a:endParaRPr lang="en-IN"/>
          </a:p>
        </p:txBody>
      </p:sp>
      <p:sp>
        <p:nvSpPr>
          <p:cNvPr id="18" name="TextBox 17">
            <a:extLst>
              <a:ext uri="{FF2B5EF4-FFF2-40B4-BE49-F238E27FC236}">
                <a16:creationId xmlns:a16="http://schemas.microsoft.com/office/drawing/2014/main" id="{6A706046-F06E-5123-7204-FC22D45E21C6}"/>
              </a:ext>
            </a:extLst>
          </p:cNvPr>
          <p:cNvSpPr txBox="1"/>
          <p:nvPr/>
        </p:nvSpPr>
        <p:spPr>
          <a:xfrm>
            <a:off x="2703871" y="2736502"/>
            <a:ext cx="7285703" cy="1384995"/>
          </a:xfrm>
          <a:prstGeom prst="rect">
            <a:avLst/>
          </a:prstGeom>
          <a:noFill/>
        </p:spPr>
        <p:txBody>
          <a:bodyPr wrap="square" rtlCol="0">
            <a:spAutoFit/>
          </a:bodyPr>
          <a:lstStyle/>
          <a:p>
            <a:pPr algn="ctr"/>
            <a:r>
              <a:rPr lang="en-US" sz="2800" b="1"/>
              <a:t>Presentation</a:t>
            </a:r>
            <a:br>
              <a:rPr lang="en-US" sz="2800" b="1"/>
            </a:br>
            <a:r>
              <a:rPr lang="en-US" sz="2800" b="1"/>
              <a:t>On </a:t>
            </a:r>
            <a:br>
              <a:rPr lang="en-US" sz="2800" b="1"/>
            </a:br>
            <a:r>
              <a:rPr lang="en-US" sz="2800" b="1"/>
              <a:t>Project Topic : Typing Tutor </a:t>
            </a:r>
            <a:endParaRPr lang="en-IN" sz="2800" b="1"/>
          </a:p>
        </p:txBody>
      </p:sp>
    </p:spTree>
    <p:extLst>
      <p:ext uri="{BB962C8B-B14F-4D97-AF65-F5344CB8AC3E}">
        <p14:creationId xmlns:p14="http://schemas.microsoft.com/office/powerpoint/2010/main" val="3160837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9AD6C3-E27F-9455-F6C6-A02526EA8143}"/>
              </a:ext>
            </a:extLst>
          </p:cNvPr>
          <p:cNvSpPr txBox="1"/>
          <p:nvPr/>
        </p:nvSpPr>
        <p:spPr>
          <a:xfrm>
            <a:off x="609600" y="474095"/>
            <a:ext cx="6096000" cy="461665"/>
          </a:xfrm>
          <a:prstGeom prst="rect">
            <a:avLst/>
          </a:prstGeom>
          <a:noFill/>
        </p:spPr>
        <p:txBody>
          <a:bodyPr wrap="square">
            <a:spAutoFit/>
          </a:bodyPr>
          <a:lstStyle/>
          <a:p>
            <a:r>
              <a:rPr lang="en-IN" sz="2400" b="1" i="0" u="none" strike="noStrike" dirty="0">
                <a:solidFill>
                  <a:srgbClr val="7030A0"/>
                </a:solidFill>
                <a:effectLst/>
                <a:latin typeface="Arial" panose="020B0604020202020204" pitchFamily="34" charset="0"/>
              </a:rPr>
              <a:t>Implement</a:t>
            </a:r>
            <a:endParaRPr lang="en-IN" sz="2400" dirty="0"/>
          </a:p>
        </p:txBody>
      </p:sp>
      <p:sp>
        <p:nvSpPr>
          <p:cNvPr id="7" name="TextBox 6">
            <a:extLst>
              <a:ext uri="{FF2B5EF4-FFF2-40B4-BE49-F238E27FC236}">
                <a16:creationId xmlns:a16="http://schemas.microsoft.com/office/drawing/2014/main" id="{26E04C9A-AA63-B711-BCD5-C3B4A2716A55}"/>
              </a:ext>
            </a:extLst>
          </p:cNvPr>
          <p:cNvSpPr txBox="1"/>
          <p:nvPr/>
        </p:nvSpPr>
        <p:spPr>
          <a:xfrm>
            <a:off x="609600" y="1258530"/>
            <a:ext cx="8042788" cy="4374531"/>
          </a:xfrm>
          <a:prstGeom prst="rect">
            <a:avLst/>
          </a:prstGeom>
          <a:noFill/>
        </p:spPr>
        <p:txBody>
          <a:bodyPr wrap="square">
            <a:spAutoFit/>
          </a:bodyPr>
          <a:lstStyle/>
          <a:p>
            <a:pPr>
              <a:lnSpc>
                <a:spcPct val="115000"/>
              </a:lnSpc>
              <a:spcAft>
                <a:spcPts val="1000"/>
              </a:spcAft>
            </a:pPr>
            <a:r>
              <a:rPr lang="en-IN" sz="2400" b="1" dirty="0">
                <a:effectLst/>
                <a:latin typeface="Times New Roman" panose="02020603050405020304" pitchFamily="18" charset="0"/>
                <a:ea typeface="Times New Roman" panose="02020603050405020304" pitchFamily="18" charset="0"/>
                <a:cs typeface="Calibri" panose="020F0502020204030204" pitchFamily="34" charset="0"/>
              </a:rPr>
              <a:t>Objective</a:t>
            </a:r>
            <a:r>
              <a:rPr lang="en-IN" sz="2400" dirty="0">
                <a:effectLst/>
                <a:latin typeface="Times New Roman" panose="02020603050405020304" pitchFamily="18" charset="0"/>
                <a:ea typeface="Times New Roman" panose="02020603050405020304" pitchFamily="18" charset="0"/>
                <a:cs typeface="Calibri" panose="020F0502020204030204" pitchFamily="34" charset="0"/>
              </a:rPr>
              <a:t>: The implementation phase involved deploying the application to users and ensuring it runs effectively in a production environment.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tabLst>
                <a:tab pos="457200" algn="l"/>
              </a:tabLst>
            </a:pPr>
            <a:r>
              <a:rPr lang="en-IN" sz="2400" b="1" dirty="0">
                <a:effectLst/>
                <a:latin typeface="Times New Roman" panose="02020603050405020304" pitchFamily="18" charset="0"/>
                <a:ea typeface="Times New Roman" panose="02020603050405020304" pitchFamily="18" charset="0"/>
                <a:cs typeface="Symbol" panose="05050102010706020507" pitchFamily="18" charset="2"/>
              </a:rPr>
              <a:t>Monitoring</a:t>
            </a:r>
            <a:r>
              <a:rPr lang="en-IN" sz="2400" dirty="0">
                <a:effectLst/>
                <a:latin typeface="Times New Roman" panose="02020603050405020304" pitchFamily="18" charset="0"/>
                <a:ea typeface="Times New Roman" panose="02020603050405020304" pitchFamily="18" charset="0"/>
                <a:cs typeface="Symbol" panose="05050102010706020507" pitchFamily="18" charset="2"/>
              </a:rPr>
              <a:t>: After the initial deployment, continuous monitoring was conducted to track any user-reported issues and ensure smooth operation.</a:t>
            </a:r>
            <a:endParaRPr lang="en-IN" sz="2400" dirty="0">
              <a:effectLst/>
              <a:latin typeface="Calibri" panose="020F0502020204030204" pitchFamily="34" charset="0"/>
              <a:ea typeface="Calibri" panose="020F0502020204030204" pitchFamily="34" charset="0"/>
              <a:cs typeface="Symbol" panose="05050102010706020507" pitchFamily="18" charset="2"/>
            </a:endParaRPr>
          </a:p>
          <a:p>
            <a:r>
              <a:rPr lang="en-IN" sz="2400" b="1" dirty="0">
                <a:effectLst/>
                <a:latin typeface="Times New Roman" panose="02020603050405020304" pitchFamily="18" charset="0"/>
                <a:ea typeface="Times New Roman" panose="02020603050405020304" pitchFamily="18" charset="0"/>
              </a:rPr>
              <a:t>Feedback &amp; Iteration</a:t>
            </a:r>
            <a:r>
              <a:rPr lang="en-IN" sz="2400" dirty="0">
                <a:effectLst/>
                <a:latin typeface="Times New Roman" panose="02020603050405020304" pitchFamily="18" charset="0"/>
                <a:ea typeface="Times New Roman" panose="02020603050405020304" pitchFamily="18" charset="0"/>
              </a:rPr>
              <a:t>: Based on initial user feedback, minor changes were made to improve the app’s functionality, such as adding additional lessons and refining the error detection feature</a:t>
            </a:r>
            <a:endParaRPr lang="en-IN" sz="2400" dirty="0"/>
          </a:p>
        </p:txBody>
      </p:sp>
    </p:spTree>
    <p:extLst>
      <p:ext uri="{BB962C8B-B14F-4D97-AF65-F5344CB8AC3E}">
        <p14:creationId xmlns:p14="http://schemas.microsoft.com/office/powerpoint/2010/main" val="1479329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3E872B-DC47-62C3-1E35-8120251FA099}"/>
              </a:ext>
            </a:extLst>
          </p:cNvPr>
          <p:cNvSpPr txBox="1"/>
          <p:nvPr/>
        </p:nvSpPr>
        <p:spPr>
          <a:xfrm>
            <a:off x="629265" y="629265"/>
            <a:ext cx="4542503" cy="369332"/>
          </a:xfrm>
          <a:prstGeom prst="rect">
            <a:avLst/>
          </a:prstGeom>
          <a:noFill/>
        </p:spPr>
        <p:txBody>
          <a:bodyPr wrap="square" rtlCol="0">
            <a:spAutoFit/>
          </a:bodyPr>
          <a:lstStyle/>
          <a:p>
            <a:r>
              <a:rPr lang="en-US"/>
              <a:t>CODE:</a:t>
            </a:r>
            <a:endParaRPr lang="en-IN"/>
          </a:p>
        </p:txBody>
      </p:sp>
      <p:sp>
        <p:nvSpPr>
          <p:cNvPr id="6" name="TextBox 5">
            <a:extLst>
              <a:ext uri="{FF2B5EF4-FFF2-40B4-BE49-F238E27FC236}">
                <a16:creationId xmlns:a16="http://schemas.microsoft.com/office/drawing/2014/main" id="{3AB1C19A-2B6B-96E6-E01E-B2CB999D0645}"/>
              </a:ext>
            </a:extLst>
          </p:cNvPr>
          <p:cNvSpPr txBox="1"/>
          <p:nvPr/>
        </p:nvSpPr>
        <p:spPr>
          <a:xfrm rot="10800000" flipH="1" flipV="1">
            <a:off x="1636029" y="270092"/>
            <a:ext cx="7071477" cy="67403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string.h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time.h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stdlib.h</a:t>
            </a:r>
            <a:r>
              <a:rPr lang="en-US" dirty="0">
                <a:latin typeface="Times New Roman" panose="02020603050405020304" pitchFamily="18" charset="0"/>
                <a:cs typeface="Times New Roman" panose="02020603050405020304" pitchFamily="18" charset="0"/>
              </a:rPr>
              <a:t>&gt;</a:t>
            </a:r>
          </a:p>
          <a:p>
            <a:r>
              <a:rPr lang="en-US" dirty="0">
                <a:latin typeface="Times New Roman" panose="02020603050405020304" pitchFamily="18" charset="0"/>
                <a:cs typeface="Times New Roman" panose="02020603050405020304" pitchFamily="18" charset="0"/>
              </a:rPr>
              <a:t>// Function to display the typing task based on the selected </a:t>
            </a:r>
            <a:r>
              <a:rPr lang="en-US" dirty="0" err="1">
                <a:latin typeface="Times New Roman" panose="02020603050405020304" pitchFamily="18" charset="0"/>
                <a:cs typeface="Times New Roman" panose="02020603050405020304" pitchFamily="18" charset="0"/>
              </a:rPr>
              <a:t>levelvoid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display_task</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level)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if (level == 1)</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nTask</a:t>
            </a:r>
            <a:r>
              <a:rPr lang="en-US" dirty="0">
                <a:latin typeface="Times New Roman" panose="02020603050405020304" pitchFamily="18" charset="0"/>
                <a:cs typeface="Times New Roman" panose="02020603050405020304" pitchFamily="18" charset="0"/>
              </a:rPr>
              <a:t>: Type the following sentence:\n");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("The quick brown fox jumps over the lazy dog.\n");    }</a:t>
            </a:r>
          </a:p>
          <a:p>
            <a:r>
              <a:rPr lang="en-US" dirty="0">
                <a:latin typeface="Times New Roman" panose="02020603050405020304" pitchFamily="18" charset="0"/>
                <a:cs typeface="Times New Roman" panose="02020603050405020304" pitchFamily="18" charset="0"/>
              </a:rPr>
              <a:t> else if (level == 2) {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nTask</a:t>
            </a:r>
            <a:r>
              <a:rPr lang="en-US" dirty="0">
                <a:latin typeface="Times New Roman" panose="02020603050405020304" pitchFamily="18" charset="0"/>
                <a:cs typeface="Times New Roman" panose="02020603050405020304" pitchFamily="18" charset="0"/>
              </a:rPr>
              <a:t>: Type the following sentence:\n");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 journey of a thousand miles begins with a single step.\n");    }</a:t>
            </a:r>
          </a:p>
          <a:p>
            <a:r>
              <a:rPr lang="en-US" dirty="0">
                <a:latin typeface="Times New Roman" panose="02020603050405020304" pitchFamily="18" charset="0"/>
                <a:cs typeface="Times New Roman" panose="02020603050405020304" pitchFamily="18" charset="0"/>
              </a:rPr>
              <a:t> else if (level == 3)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nTask</a:t>
            </a:r>
            <a:r>
              <a:rPr lang="en-US" dirty="0">
                <a:latin typeface="Times New Roman" panose="02020603050405020304" pitchFamily="18" charset="0"/>
                <a:cs typeface="Times New Roman" panose="02020603050405020304" pitchFamily="18" charset="0"/>
              </a:rPr>
              <a:t>: Type the following sentence:\n");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("To be or not to be, that is the question.\n");    } </a:t>
            </a:r>
          </a:p>
          <a:p>
            <a:r>
              <a:rPr lang="en-US" dirty="0">
                <a:latin typeface="Times New Roman" panose="02020603050405020304" pitchFamily="18" charset="0"/>
                <a:cs typeface="Times New Roman" panose="02020603050405020304" pitchFamily="18" charset="0"/>
              </a:rPr>
              <a:t>else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("Invalid level chosen.\n");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level;  </a:t>
            </a:r>
          </a:p>
          <a:p>
            <a:r>
              <a:rPr lang="en-US" dirty="0">
                <a:latin typeface="Times New Roman" panose="02020603050405020304" pitchFamily="18" charset="0"/>
                <a:cs typeface="Times New Roman" panose="02020603050405020304" pitchFamily="18" charset="0"/>
              </a:rPr>
              <a:t>  char task[200], input[200];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time_t</a:t>
            </a:r>
            <a:r>
              <a:rPr lang="en-US" dirty="0">
                <a:latin typeface="Times New Roman" panose="02020603050405020304" pitchFamily="18" charset="0"/>
                <a:cs typeface="Times New Roman" panose="02020603050405020304" pitchFamily="18" charset="0"/>
              </a:rPr>
              <a:t> start, end;  </a:t>
            </a:r>
          </a:p>
          <a:p>
            <a:r>
              <a:rPr lang="en-US" dirty="0">
                <a:latin typeface="Times New Roman" panose="02020603050405020304" pitchFamily="18" charset="0"/>
                <a:cs typeface="Times New Roman" panose="02020603050405020304" pitchFamily="18" charset="0"/>
              </a:rPr>
              <a:t>  double </a:t>
            </a:r>
            <a:r>
              <a:rPr lang="en-US" dirty="0" err="1">
                <a:latin typeface="Times New Roman" panose="02020603050405020304" pitchFamily="18" charset="0"/>
                <a:cs typeface="Times New Roman" panose="02020603050405020304" pitchFamily="18" charset="0"/>
              </a:rPr>
              <a:t>time_taken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336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BA6E5C-2811-DD6A-426C-07D0F08C668F}"/>
              </a:ext>
            </a:extLst>
          </p:cNvPr>
          <p:cNvSpPr txBox="1"/>
          <p:nvPr/>
        </p:nvSpPr>
        <p:spPr>
          <a:xfrm>
            <a:off x="698090" y="255639"/>
            <a:ext cx="6715433" cy="6186309"/>
          </a:xfrm>
          <a:prstGeom prst="rect">
            <a:avLst/>
          </a:prstGeom>
          <a:noFill/>
        </p:spPr>
        <p:txBody>
          <a:bodyPr wrap="square" rtlCol="0">
            <a:spAutoFit/>
          </a:bodyPr>
          <a:lstStyle/>
          <a:p>
            <a:r>
              <a:rPr lang="en-US"/>
              <a:t>/ Displaying the levels  </a:t>
            </a:r>
          </a:p>
          <a:p>
            <a:r>
              <a:rPr lang="en-US"/>
              <a:t>  </a:t>
            </a:r>
            <a:r>
              <a:rPr lang="en-US" err="1"/>
              <a:t>printf</a:t>
            </a:r>
            <a:r>
              <a:rPr lang="en-US"/>
              <a:t>("Choose typing level:\n"); </a:t>
            </a:r>
          </a:p>
          <a:p>
            <a:r>
              <a:rPr lang="en-US"/>
              <a:t>   </a:t>
            </a:r>
            <a:r>
              <a:rPr lang="en-US" err="1"/>
              <a:t>printf</a:t>
            </a:r>
            <a:r>
              <a:rPr lang="en-US"/>
              <a:t>("1. Easy\n</a:t>
            </a:r>
          </a:p>
          <a:p>
            <a:r>
              <a:rPr lang="en-US"/>
              <a:t>    </a:t>
            </a:r>
            <a:r>
              <a:rPr lang="en-US" err="1"/>
              <a:t>printf</a:t>
            </a:r>
            <a:r>
              <a:rPr lang="en-US"/>
              <a:t>("2. Medium\n");  </a:t>
            </a:r>
            <a:br>
              <a:rPr lang="en-US"/>
            </a:br>
            <a:r>
              <a:rPr lang="en-US"/>
              <a:t>  </a:t>
            </a:r>
            <a:r>
              <a:rPr lang="en-US" err="1"/>
              <a:t>printf</a:t>
            </a:r>
            <a:r>
              <a:rPr lang="en-US"/>
              <a:t>("3. Hard\n</a:t>
            </a:r>
            <a:br>
              <a:rPr lang="en-US"/>
            </a:br>
            <a:r>
              <a:rPr lang="en-US"/>
              <a:t>    </a:t>
            </a:r>
            <a:r>
              <a:rPr lang="en-US" err="1"/>
              <a:t>printf</a:t>
            </a:r>
            <a:r>
              <a:rPr lang="en-US"/>
              <a:t>("Enter your choice (1-3): "); </a:t>
            </a:r>
          </a:p>
          <a:p>
            <a:r>
              <a:rPr lang="en-US"/>
              <a:t>   </a:t>
            </a:r>
            <a:r>
              <a:rPr lang="en-US" err="1"/>
              <a:t>scanf</a:t>
            </a:r>
            <a:r>
              <a:rPr lang="en-US"/>
              <a:t>("%d", &amp;level);   </a:t>
            </a:r>
          </a:p>
          <a:p>
            <a:r>
              <a:rPr lang="en-US"/>
              <a:t> </a:t>
            </a:r>
            <a:r>
              <a:rPr lang="en-US" err="1"/>
              <a:t>getchar</a:t>
            </a:r>
            <a:r>
              <a:rPr lang="en-US"/>
              <a:t>(); </a:t>
            </a:r>
          </a:p>
          <a:p>
            <a:r>
              <a:rPr lang="en-US"/>
              <a:t> // to consume the newline character left by </a:t>
            </a:r>
            <a:r>
              <a:rPr lang="en-US" err="1"/>
              <a:t>scanf</a:t>
            </a:r>
            <a:r>
              <a:rPr lang="en-US"/>
              <a:t>  </a:t>
            </a:r>
          </a:p>
          <a:p>
            <a:br>
              <a:rPr lang="en-US"/>
            </a:br>
            <a:r>
              <a:rPr lang="en-US"/>
              <a:t>  // Display the task based on the level   </a:t>
            </a:r>
            <a:br>
              <a:rPr lang="en-US"/>
            </a:br>
            <a:r>
              <a:rPr lang="en-US"/>
              <a:t> </a:t>
            </a:r>
            <a:r>
              <a:rPr lang="en-US" err="1"/>
              <a:t>display_task</a:t>
            </a:r>
            <a:r>
              <a:rPr lang="en-US"/>
              <a:t>(level);</a:t>
            </a:r>
          </a:p>
          <a:p>
            <a:r>
              <a:rPr lang="en-US"/>
              <a:t>// Getting the task sentence </a:t>
            </a:r>
            <a:br>
              <a:rPr lang="en-US"/>
            </a:br>
            <a:r>
              <a:rPr lang="en-US"/>
              <a:t>   if (level == 1) </a:t>
            </a:r>
          </a:p>
          <a:p>
            <a:r>
              <a:rPr lang="en-US"/>
              <a:t>{        </a:t>
            </a:r>
            <a:r>
              <a:rPr lang="en-US" err="1"/>
              <a:t>strcpy</a:t>
            </a:r>
            <a:r>
              <a:rPr lang="en-US"/>
              <a:t>(task, "The quick brown fox jumps over the lazy dog.");    } else if (level == 2) </a:t>
            </a:r>
          </a:p>
          <a:p>
            <a:r>
              <a:rPr lang="en-US"/>
              <a:t>{        </a:t>
            </a:r>
            <a:r>
              <a:rPr lang="en-US" err="1"/>
              <a:t>strcpy</a:t>
            </a:r>
            <a:r>
              <a:rPr lang="en-US"/>
              <a:t>(task, "A journey of a thousand miles begins with a single step.");    }</a:t>
            </a:r>
          </a:p>
          <a:p>
            <a:r>
              <a:rPr lang="en-US"/>
              <a:t> else if (level == 3) </a:t>
            </a:r>
          </a:p>
          <a:p>
            <a:r>
              <a:rPr lang="en-US"/>
              <a:t>{        </a:t>
            </a:r>
            <a:r>
              <a:rPr lang="en-US" err="1"/>
              <a:t>strcpy</a:t>
            </a:r>
            <a:r>
              <a:rPr lang="en-US"/>
              <a:t>(task, "To be or not to be, that is the question.");    }</a:t>
            </a:r>
          </a:p>
          <a:p>
            <a:r>
              <a:rPr lang="en-US" err="1"/>
              <a:t>printf</a:t>
            </a:r>
            <a:r>
              <a:rPr lang="en-US"/>
              <a:t>("\</a:t>
            </a:r>
            <a:r>
              <a:rPr lang="en-US" err="1"/>
              <a:t>nStart</a:t>
            </a:r>
            <a:r>
              <a:rPr lang="en-US"/>
              <a:t> typing the above sentence. Press ENTER to begin...\n");    </a:t>
            </a:r>
            <a:r>
              <a:rPr lang="en-US" err="1"/>
              <a:t>getchar</a:t>
            </a:r>
            <a:r>
              <a:rPr lang="en-US"/>
              <a:t>();  // Wait for the user to press ENTER to start typing</a:t>
            </a:r>
            <a:endParaRPr lang="en-IN"/>
          </a:p>
        </p:txBody>
      </p:sp>
    </p:spTree>
    <p:extLst>
      <p:ext uri="{BB962C8B-B14F-4D97-AF65-F5344CB8AC3E}">
        <p14:creationId xmlns:p14="http://schemas.microsoft.com/office/powerpoint/2010/main" val="2165740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50671F-42AD-9505-9FE6-33EE0BDE8E98}"/>
              </a:ext>
            </a:extLst>
          </p:cNvPr>
          <p:cNvSpPr txBox="1"/>
          <p:nvPr/>
        </p:nvSpPr>
        <p:spPr>
          <a:xfrm>
            <a:off x="707923" y="363794"/>
            <a:ext cx="5909187" cy="6463308"/>
          </a:xfrm>
          <a:prstGeom prst="rect">
            <a:avLst/>
          </a:prstGeom>
          <a:noFill/>
        </p:spPr>
        <p:txBody>
          <a:bodyPr wrap="square" rtlCol="0">
            <a:spAutoFit/>
          </a:bodyPr>
          <a:lstStyle/>
          <a:p>
            <a:r>
              <a:rPr lang="en-US"/>
              <a:t>// Start the timer  </a:t>
            </a:r>
          </a:p>
          <a:p>
            <a:r>
              <a:rPr lang="en-US"/>
              <a:t>  start = time(NULL);</a:t>
            </a:r>
          </a:p>
          <a:p>
            <a:r>
              <a:rPr lang="en-IN"/>
              <a:t>// User starts typing  </a:t>
            </a:r>
          </a:p>
          <a:p>
            <a:endParaRPr lang="en-IN"/>
          </a:p>
          <a:p>
            <a:r>
              <a:rPr lang="en-IN"/>
              <a:t>  </a:t>
            </a:r>
            <a:r>
              <a:rPr lang="en-IN" err="1"/>
              <a:t>printf</a:t>
            </a:r>
            <a:r>
              <a:rPr lang="en-IN"/>
              <a:t>("\</a:t>
            </a:r>
            <a:r>
              <a:rPr lang="en-IN" err="1"/>
              <a:t>nType</a:t>
            </a:r>
            <a:r>
              <a:rPr lang="en-IN"/>
              <a:t> here: ");</a:t>
            </a:r>
          </a:p>
          <a:p>
            <a:r>
              <a:rPr lang="en-IN"/>
              <a:t>    </a:t>
            </a:r>
            <a:r>
              <a:rPr lang="en-IN" err="1"/>
              <a:t>fgets</a:t>
            </a:r>
            <a:r>
              <a:rPr lang="en-IN"/>
              <a:t>(input, </a:t>
            </a:r>
            <a:r>
              <a:rPr lang="en-IN" err="1"/>
              <a:t>sizeof</a:t>
            </a:r>
            <a:r>
              <a:rPr lang="en-IN"/>
              <a:t>(input), stdin);  // Read user input</a:t>
            </a:r>
            <a:br>
              <a:rPr lang="en-IN"/>
            </a:br>
            <a:br>
              <a:rPr lang="en-IN"/>
            </a:br>
            <a:r>
              <a:rPr lang="en-US"/>
              <a:t>// Remove newline from input if present    input[</a:t>
            </a:r>
            <a:r>
              <a:rPr lang="en-US" err="1"/>
              <a:t>strcspn</a:t>
            </a:r>
            <a:r>
              <a:rPr lang="en-US"/>
              <a:t>(input, "\n")] = '\0’;</a:t>
            </a:r>
          </a:p>
          <a:p>
            <a:endParaRPr lang="en-US"/>
          </a:p>
          <a:p>
            <a:r>
              <a:rPr lang="en-US"/>
              <a:t>// Stop the timer </a:t>
            </a:r>
            <a:br>
              <a:rPr lang="en-US"/>
            </a:br>
            <a:r>
              <a:rPr lang="en-US"/>
              <a:t>   end = time(NULL);</a:t>
            </a:r>
            <a:br>
              <a:rPr lang="en-US"/>
            </a:br>
            <a:br>
              <a:rPr lang="en-US"/>
            </a:br>
            <a:r>
              <a:rPr lang="en-US"/>
              <a:t>/ Calculate the time taken to type in seconds (difference between start and end)    </a:t>
            </a:r>
            <a:r>
              <a:rPr lang="en-US" err="1"/>
              <a:t>time_taken</a:t>
            </a:r>
            <a:r>
              <a:rPr lang="en-US"/>
              <a:t> = </a:t>
            </a:r>
            <a:r>
              <a:rPr lang="en-US" err="1"/>
              <a:t>difftime</a:t>
            </a:r>
            <a:r>
              <a:rPr lang="en-US"/>
              <a:t>(end, start);</a:t>
            </a:r>
          </a:p>
          <a:p>
            <a:br>
              <a:rPr lang="en-US"/>
            </a:br>
            <a:r>
              <a:rPr lang="en-US"/>
              <a:t>// Check if the typed sentence matches the task    if (</a:t>
            </a:r>
            <a:r>
              <a:rPr lang="en-US" err="1"/>
              <a:t>strcmp</a:t>
            </a:r>
            <a:r>
              <a:rPr lang="en-US"/>
              <a:t>(input, task) == 0) {</a:t>
            </a:r>
            <a:br>
              <a:rPr lang="en-US"/>
            </a:br>
            <a:r>
              <a:rPr lang="en-US" err="1"/>
              <a:t>printf</a:t>
            </a:r>
            <a:r>
              <a:rPr lang="en-US"/>
              <a:t>("\</a:t>
            </a:r>
            <a:r>
              <a:rPr lang="en-US" err="1"/>
              <a:t>nTask</a:t>
            </a:r>
            <a:r>
              <a:rPr lang="en-US"/>
              <a:t> completed successfully!\n");      </a:t>
            </a:r>
            <a:br>
              <a:rPr lang="en-US"/>
            </a:br>
            <a:r>
              <a:rPr lang="en-US"/>
              <a:t>  </a:t>
            </a:r>
            <a:r>
              <a:rPr lang="en-US" err="1"/>
              <a:t>printf</a:t>
            </a:r>
            <a:r>
              <a:rPr lang="en-US"/>
              <a:t>("Time taken: %.2f seconds\n", </a:t>
            </a:r>
            <a:r>
              <a:rPr lang="en-US" err="1"/>
              <a:t>time_taken</a:t>
            </a:r>
            <a:r>
              <a:rPr lang="en-US"/>
              <a:t>);  // Display time in seconds</a:t>
            </a:r>
          </a:p>
          <a:p>
            <a:br>
              <a:rPr lang="en-US"/>
            </a:br>
            <a:endParaRPr lang="en-IN"/>
          </a:p>
        </p:txBody>
      </p:sp>
    </p:spTree>
    <p:extLst>
      <p:ext uri="{BB962C8B-B14F-4D97-AF65-F5344CB8AC3E}">
        <p14:creationId xmlns:p14="http://schemas.microsoft.com/office/powerpoint/2010/main" val="1971358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CFA556-2A6B-05E9-35DC-7EA6DDB3C560}"/>
              </a:ext>
            </a:extLst>
          </p:cNvPr>
          <p:cNvSpPr txBox="1"/>
          <p:nvPr/>
        </p:nvSpPr>
        <p:spPr>
          <a:xfrm>
            <a:off x="560439" y="550606"/>
            <a:ext cx="5348748" cy="1754326"/>
          </a:xfrm>
          <a:prstGeom prst="rect">
            <a:avLst/>
          </a:prstGeom>
          <a:noFill/>
        </p:spPr>
        <p:txBody>
          <a:bodyPr wrap="square" rtlCol="0">
            <a:spAutoFit/>
          </a:bodyPr>
          <a:lstStyle/>
          <a:p>
            <a:r>
              <a:rPr lang="en-US"/>
              <a:t> } </a:t>
            </a:r>
            <a:br>
              <a:rPr lang="en-US"/>
            </a:br>
            <a:r>
              <a:rPr lang="en-US"/>
              <a:t>else {        </a:t>
            </a:r>
            <a:r>
              <a:rPr lang="en-US" err="1"/>
              <a:t>printf</a:t>
            </a:r>
            <a:r>
              <a:rPr lang="en-US"/>
              <a:t>("\</a:t>
            </a:r>
            <a:r>
              <a:rPr lang="en-US" err="1"/>
              <a:t>nThe</a:t>
            </a:r>
            <a:r>
              <a:rPr lang="en-US"/>
              <a:t> typed sentence doesn't match the task. Please try again.\n");  </a:t>
            </a:r>
            <a:br>
              <a:rPr lang="en-US"/>
            </a:br>
            <a:r>
              <a:rPr lang="en-US"/>
              <a:t>  } </a:t>
            </a:r>
            <a:br>
              <a:rPr lang="en-US"/>
            </a:br>
            <a:r>
              <a:rPr lang="en-US"/>
              <a:t>   return 0;</a:t>
            </a:r>
            <a:br>
              <a:rPr lang="en-US"/>
            </a:br>
            <a:r>
              <a:rPr lang="en-US"/>
              <a:t>}</a:t>
            </a:r>
            <a:endParaRPr lang="en-IN"/>
          </a:p>
        </p:txBody>
      </p:sp>
    </p:spTree>
    <p:extLst>
      <p:ext uri="{BB962C8B-B14F-4D97-AF65-F5344CB8AC3E}">
        <p14:creationId xmlns:p14="http://schemas.microsoft.com/office/powerpoint/2010/main" val="226648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776" y="633160"/>
            <a:ext cx="9193533" cy="5366424"/>
          </a:xfrm>
          <a:prstGeom prst="rect">
            <a:avLst/>
          </a:prstGeom>
        </p:spPr>
      </p:pic>
    </p:spTree>
    <p:extLst>
      <p:ext uri="{BB962C8B-B14F-4D97-AF65-F5344CB8AC3E}">
        <p14:creationId xmlns:p14="http://schemas.microsoft.com/office/powerpoint/2010/main" val="3028742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DCF5D3-1F8C-9F96-D223-E9D7CC9F90DA}"/>
              </a:ext>
            </a:extLst>
          </p:cNvPr>
          <p:cNvSpPr txBox="1"/>
          <p:nvPr/>
        </p:nvSpPr>
        <p:spPr>
          <a:xfrm>
            <a:off x="442452" y="216310"/>
            <a:ext cx="8731045" cy="923330"/>
          </a:xfrm>
          <a:prstGeom prst="rect">
            <a:avLst/>
          </a:prstGeom>
          <a:noFill/>
        </p:spPr>
        <p:txBody>
          <a:bodyPr wrap="square">
            <a:spAutoFit/>
          </a:bodyPr>
          <a:lstStyle/>
          <a:p>
            <a:pPr rtl="0"/>
            <a:r>
              <a:rPr lang="en-IN" sz="1800" b="0" i="0" u="none" strike="noStrike">
                <a:solidFill>
                  <a:srgbClr val="7030A0"/>
                </a:solidFill>
                <a:effectLst/>
                <a:latin typeface="Arial" panose="020B0604020202020204" pitchFamily="34" charset="0"/>
              </a:rPr>
              <a:t>H. Links</a:t>
            </a:r>
            <a:endParaRPr lang="en-IN" b="0">
              <a:solidFill>
                <a:srgbClr val="7030A0"/>
              </a:solidFill>
              <a:effectLst/>
            </a:endParaRPr>
          </a:p>
          <a:p>
            <a:br>
              <a:rPr lang="en-IN"/>
            </a:br>
            <a:endParaRPr lang="en-IN"/>
          </a:p>
        </p:txBody>
      </p:sp>
      <p:sp>
        <p:nvSpPr>
          <p:cNvPr id="2" name="TextBox 1">
            <a:extLst>
              <a:ext uri="{FF2B5EF4-FFF2-40B4-BE49-F238E27FC236}">
                <a16:creationId xmlns:a16="http://schemas.microsoft.com/office/drawing/2014/main" id="{CE9A8229-83B0-96A4-8BF7-C80E71D8CC32}"/>
              </a:ext>
            </a:extLst>
          </p:cNvPr>
          <p:cNvSpPr txBox="1"/>
          <p:nvPr/>
        </p:nvSpPr>
        <p:spPr>
          <a:xfrm>
            <a:off x="530942" y="1307690"/>
            <a:ext cx="8937523" cy="3416320"/>
          </a:xfrm>
          <a:prstGeom prst="rect">
            <a:avLst/>
          </a:prstGeom>
          <a:noFill/>
        </p:spPr>
        <p:txBody>
          <a:bodyPr wrap="square" rtlCol="0">
            <a:spAutoFit/>
          </a:bodyPr>
          <a:lstStyle/>
          <a:p>
            <a:r>
              <a:rPr lang="en-US" dirty="0"/>
              <a:t>Report Link:</a:t>
            </a:r>
            <a:br>
              <a:rPr lang="en-US" dirty="0"/>
            </a:br>
            <a:r>
              <a:rPr lang="en-US" dirty="0">
                <a:hlinkClick r:id="rId2"/>
              </a:rPr>
              <a:t>https://docs.google.com/document/d/13818XLle6bEDQHoIDxxcHVZn0nJCC2Vv/edit?usp=drive_link&amp;ouid=113908240389611644680&amp;rtpof=true&amp;sd=true</a:t>
            </a:r>
            <a:br>
              <a:rPr lang="en-US" dirty="0"/>
            </a:br>
            <a:endParaRPr lang="en-US" dirty="0"/>
          </a:p>
          <a:p>
            <a:r>
              <a:rPr lang="en-US" dirty="0"/>
              <a:t>Blog Link:</a:t>
            </a:r>
            <a:br>
              <a:rPr lang="en-US" dirty="0"/>
            </a:br>
            <a:r>
              <a:rPr lang="en-US" dirty="0">
                <a:hlinkClick r:id="rId3"/>
              </a:rPr>
              <a:t>https://docs.google.com/document/d/1aP-2lM1eRUVep5vE_JIs-RXVQdMswDqD/edit?usp=drive_link&amp;ouid=113908240389611644680&amp;rtpof=true&amp;sd=true</a:t>
            </a:r>
            <a:endParaRPr lang="en-US" dirty="0"/>
          </a:p>
          <a:p>
            <a:endParaRPr lang="en-US" dirty="0"/>
          </a:p>
          <a:p>
            <a:r>
              <a:rPr lang="en-IN" dirty="0"/>
              <a:t>Video Link:</a:t>
            </a:r>
            <a:br>
              <a:rPr lang="en-IN" dirty="0"/>
            </a:br>
            <a:r>
              <a:rPr lang="en-IN" dirty="0">
                <a:hlinkClick r:id="rId4"/>
              </a:rPr>
              <a:t>https://drive.google.com/file/d/1kod5q4GHEWN6Wd8ByXo5pd1G3ZereaoL/view?usp=drivesdk</a:t>
            </a:r>
            <a:endParaRPr lang="en-IN" dirty="0"/>
          </a:p>
          <a:p>
            <a:endParaRPr lang="en-IN" dirty="0"/>
          </a:p>
        </p:txBody>
      </p:sp>
    </p:spTree>
    <p:extLst>
      <p:ext uri="{BB962C8B-B14F-4D97-AF65-F5344CB8AC3E}">
        <p14:creationId xmlns:p14="http://schemas.microsoft.com/office/powerpoint/2010/main" val="50566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3454F79-B316-7925-5DAD-EB7760004FD7}"/>
              </a:ext>
            </a:extLst>
          </p:cNvPr>
          <p:cNvGraphicFramePr>
            <a:graphicFrameLocks noGrp="1"/>
          </p:cNvGraphicFramePr>
          <p:nvPr>
            <p:extLst>
              <p:ext uri="{D42A27DB-BD31-4B8C-83A1-F6EECF244321}">
                <p14:modId xmlns:p14="http://schemas.microsoft.com/office/powerpoint/2010/main" val="3366841645"/>
              </p:ext>
            </p:extLst>
          </p:nvPr>
        </p:nvGraphicFramePr>
        <p:xfrm>
          <a:off x="3204210" y="3005803"/>
          <a:ext cx="5783580" cy="2072640"/>
        </p:xfrm>
        <a:graphic>
          <a:graphicData uri="http://schemas.openxmlformats.org/drawingml/2006/table">
            <a:tbl>
              <a:tblPr/>
              <a:tblGrid>
                <a:gridCol w="1927860">
                  <a:extLst>
                    <a:ext uri="{9D8B030D-6E8A-4147-A177-3AD203B41FA5}">
                      <a16:colId xmlns:a16="http://schemas.microsoft.com/office/drawing/2014/main" val="2082727039"/>
                    </a:ext>
                  </a:extLst>
                </a:gridCol>
                <a:gridCol w="1927860">
                  <a:extLst>
                    <a:ext uri="{9D8B030D-6E8A-4147-A177-3AD203B41FA5}">
                      <a16:colId xmlns:a16="http://schemas.microsoft.com/office/drawing/2014/main" val="747875568"/>
                    </a:ext>
                  </a:extLst>
                </a:gridCol>
                <a:gridCol w="1927860">
                  <a:extLst>
                    <a:ext uri="{9D8B030D-6E8A-4147-A177-3AD203B41FA5}">
                      <a16:colId xmlns:a16="http://schemas.microsoft.com/office/drawing/2014/main" val="1578446986"/>
                    </a:ext>
                  </a:extLst>
                </a:gridCol>
              </a:tblGrid>
              <a:tr h="304800">
                <a:tc>
                  <a:txBody>
                    <a:bodyPr/>
                    <a:lstStyle/>
                    <a:p>
                      <a:pPr algn="ctr" rtl="0" fontAlgn="t"/>
                      <a:r>
                        <a:rPr lang="en-IN" sz="1400" b="0" i="0" u="none" strike="noStrike" err="1">
                          <a:solidFill>
                            <a:srgbClr val="000000"/>
                          </a:solidFill>
                          <a:effectLst/>
                          <a:latin typeface="Arial" panose="020B0604020202020204" pitchFamily="34" charset="0"/>
                        </a:rPr>
                        <a:t>Sr.No</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t"/>
                      <a:r>
                        <a:rPr lang="en-IN" sz="1400" b="0" i="0" u="none" strike="noStrike">
                          <a:solidFill>
                            <a:srgbClr val="000000"/>
                          </a:solidFill>
                          <a:effectLst/>
                          <a:latin typeface="Arial" panose="020B0604020202020204" pitchFamily="34" charset="0"/>
                        </a:rPr>
                        <a:t>Prn No</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rtl="0" fontAlgn="t"/>
                      <a:r>
                        <a:rPr lang="en-IN" sz="1400" b="0" i="0" u="none" strike="noStrike">
                          <a:solidFill>
                            <a:srgbClr val="000000"/>
                          </a:solidFill>
                          <a:effectLst/>
                          <a:latin typeface="Arial" panose="020B0604020202020204" pitchFamily="34" charset="0"/>
                        </a:rPr>
                        <a:t>Name of students</a:t>
                      </a:r>
                      <a:endParaRPr lang="en-IN">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020670512"/>
                  </a:ext>
                </a:extLst>
              </a:tr>
              <a:tr h="313101">
                <a:tc>
                  <a:txBody>
                    <a:bodyPr/>
                    <a:lstStyle/>
                    <a:p>
                      <a:pPr algn="ctr" fontAlgn="t"/>
                      <a:r>
                        <a:rPr lang="en-IN">
                          <a:effectLst/>
                        </a:rPr>
                        <a:t> 1</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fontAlgn="t"/>
                      <a:r>
                        <a:rPr lang="en-IN">
                          <a:effectLst/>
                        </a:rPr>
                        <a:t> B24IT1124</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fontAlgn="t"/>
                      <a:r>
                        <a:rPr lang="en-IN">
                          <a:effectLst/>
                        </a:rPr>
                        <a:t> UDAY KALE</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77326562"/>
                  </a:ext>
                </a:extLst>
              </a:tr>
              <a:tr h="304800">
                <a:tc>
                  <a:txBody>
                    <a:bodyPr/>
                    <a:lstStyle/>
                    <a:p>
                      <a:pPr algn="ctr" fontAlgn="t"/>
                      <a:r>
                        <a:rPr lang="en-IN">
                          <a:effectLst/>
                        </a:rPr>
                        <a:t> 2</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fontAlgn="t"/>
                      <a:r>
                        <a:rPr lang="en-IN">
                          <a:effectLst/>
                        </a:rPr>
                        <a:t> B24IT1133</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fontAlgn="t"/>
                      <a:r>
                        <a:rPr lang="en-IN">
                          <a:effectLst/>
                        </a:rPr>
                        <a:t>  GANESH BIRADAR</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472733884"/>
                  </a:ext>
                </a:extLst>
              </a:tr>
              <a:tr h="304800">
                <a:tc>
                  <a:txBody>
                    <a:bodyPr/>
                    <a:lstStyle/>
                    <a:p>
                      <a:pPr algn="ctr" fontAlgn="t"/>
                      <a:r>
                        <a:rPr lang="en-IN">
                          <a:effectLst/>
                        </a:rPr>
                        <a:t> 3</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fontAlgn="t"/>
                      <a:r>
                        <a:rPr lang="en-IN">
                          <a:effectLst/>
                        </a:rPr>
                        <a:t> B24IT1113</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fontAlgn="t"/>
                      <a:r>
                        <a:rPr lang="en-IN">
                          <a:effectLst/>
                        </a:rPr>
                        <a:t> HEMANT MANE</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556958710"/>
                  </a:ext>
                </a:extLst>
              </a:tr>
              <a:tr h="304800">
                <a:tc>
                  <a:txBody>
                    <a:bodyPr/>
                    <a:lstStyle/>
                    <a:p>
                      <a:pPr algn="ctr" fontAlgn="t"/>
                      <a:r>
                        <a:rPr lang="en-IN">
                          <a:effectLst/>
                        </a:rPr>
                        <a:t> 4</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fontAlgn="t"/>
                      <a:r>
                        <a:rPr lang="en-IN">
                          <a:effectLst/>
                        </a:rPr>
                        <a:t> B24IT1125</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algn="ctr" fontAlgn="t"/>
                      <a:r>
                        <a:rPr lang="en-IN">
                          <a:effectLst/>
                        </a:rPr>
                        <a:t>VINIT DHAKE </a:t>
                      </a: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326279893"/>
                  </a:ext>
                </a:extLst>
              </a:tr>
            </a:tbl>
          </a:graphicData>
        </a:graphic>
      </p:graphicFrame>
      <p:sp>
        <p:nvSpPr>
          <p:cNvPr id="5" name="Rectangle 1">
            <a:extLst>
              <a:ext uri="{FF2B5EF4-FFF2-40B4-BE49-F238E27FC236}">
                <a16:creationId xmlns:a16="http://schemas.microsoft.com/office/drawing/2014/main" id="{58067D48-809F-0FCE-6478-8CFCDC94F6BD}"/>
              </a:ext>
            </a:extLst>
          </p:cNvPr>
          <p:cNvSpPr>
            <a:spLocks noChangeArrowheads="1"/>
          </p:cNvSpPr>
          <p:nvPr/>
        </p:nvSpPr>
        <p:spPr bwMode="auto">
          <a:xfrm>
            <a:off x="3203575" y="29654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FADCC959-A966-DDE0-E123-87EBF0AB290F}"/>
              </a:ext>
            </a:extLst>
          </p:cNvPr>
          <p:cNvSpPr txBox="1"/>
          <p:nvPr/>
        </p:nvSpPr>
        <p:spPr>
          <a:xfrm>
            <a:off x="3203575" y="589935"/>
            <a:ext cx="6461535" cy="769441"/>
          </a:xfrm>
          <a:prstGeom prst="rect">
            <a:avLst/>
          </a:prstGeom>
          <a:noFill/>
        </p:spPr>
        <p:txBody>
          <a:bodyPr wrap="square">
            <a:spAutoFit/>
          </a:bodyPr>
          <a:lstStyle/>
          <a:p>
            <a:pPr algn="ctr"/>
            <a:r>
              <a:rPr lang="en-IN" sz="4400" b="0" i="0" u="none" strike="noStrike">
                <a:solidFill>
                  <a:srgbClr val="000000"/>
                </a:solidFill>
                <a:effectLst/>
                <a:latin typeface="Arial" panose="020B0604020202020204" pitchFamily="34" charset="0"/>
              </a:rPr>
              <a:t>Group Information</a:t>
            </a:r>
            <a:endParaRPr lang="en-IN" sz="4400"/>
          </a:p>
        </p:txBody>
      </p:sp>
    </p:spTree>
    <p:extLst>
      <p:ext uri="{BB962C8B-B14F-4D97-AF65-F5344CB8AC3E}">
        <p14:creationId xmlns:p14="http://schemas.microsoft.com/office/powerpoint/2010/main" val="188829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8DF61E-1648-89B0-0DD8-4F3CCFE3998A}"/>
              </a:ext>
            </a:extLst>
          </p:cNvPr>
          <p:cNvSpPr txBox="1"/>
          <p:nvPr/>
        </p:nvSpPr>
        <p:spPr>
          <a:xfrm>
            <a:off x="599768" y="1856247"/>
            <a:ext cx="6096000" cy="3406061"/>
          </a:xfrm>
          <a:prstGeom prst="rect">
            <a:avLst/>
          </a:prstGeom>
          <a:noFill/>
        </p:spPr>
        <p:txBody>
          <a:bodyPr wrap="square">
            <a:spAutoFit/>
          </a:bodyPr>
          <a:lstStyle/>
          <a:p>
            <a:pPr rtl="0" fontAlgn="base">
              <a:buFont typeface="+mj-lt"/>
              <a:buAutoNum type="arabicPeriod"/>
            </a:pPr>
            <a:r>
              <a:rPr lang="en-US" sz="1800" b="1" i="0" u="none" strike="noStrike">
                <a:solidFill>
                  <a:srgbClr val="7030A0"/>
                </a:solidFill>
                <a:effectLst/>
                <a:latin typeface="Arial" panose="020B0604020202020204" pitchFamily="34" charset="0"/>
              </a:rPr>
              <a:t>Introduction</a:t>
            </a:r>
          </a:p>
          <a:p>
            <a:pPr rtl="0" fontAlgn="base">
              <a:spcBef>
                <a:spcPts val="800"/>
              </a:spcBef>
              <a:buFont typeface="+mj-lt"/>
              <a:buAutoNum type="arabicPeriod"/>
            </a:pPr>
            <a:r>
              <a:rPr lang="en-US" sz="1800" b="1" i="0" u="none" strike="noStrike">
                <a:solidFill>
                  <a:srgbClr val="7030A0"/>
                </a:solidFill>
                <a:effectLst/>
                <a:latin typeface="Arial" panose="020B0604020202020204" pitchFamily="34" charset="0"/>
              </a:rPr>
              <a:t>Research</a:t>
            </a:r>
          </a:p>
          <a:p>
            <a:pPr rtl="0" fontAlgn="base">
              <a:spcBef>
                <a:spcPts val="800"/>
              </a:spcBef>
              <a:buFont typeface="+mj-lt"/>
              <a:buAutoNum type="arabicPeriod"/>
            </a:pPr>
            <a:r>
              <a:rPr lang="en-US" sz="1800" b="1" i="0" u="none" strike="noStrike">
                <a:solidFill>
                  <a:srgbClr val="7030A0"/>
                </a:solidFill>
                <a:effectLst/>
                <a:latin typeface="Arial" panose="020B0604020202020204" pitchFamily="34" charset="0"/>
              </a:rPr>
              <a:t>Analysis</a:t>
            </a:r>
          </a:p>
          <a:p>
            <a:pPr rtl="0" fontAlgn="base">
              <a:spcBef>
                <a:spcPts val="800"/>
              </a:spcBef>
              <a:buFont typeface="+mj-lt"/>
              <a:buAutoNum type="arabicPeriod"/>
            </a:pPr>
            <a:r>
              <a:rPr lang="en-US" sz="1800" b="1" i="0" u="none" strike="noStrike">
                <a:solidFill>
                  <a:srgbClr val="7030A0"/>
                </a:solidFill>
                <a:effectLst/>
                <a:latin typeface="Arial" panose="020B0604020202020204" pitchFamily="34" charset="0"/>
              </a:rPr>
              <a:t>Ideate</a:t>
            </a:r>
          </a:p>
          <a:p>
            <a:pPr rtl="0" fontAlgn="base">
              <a:spcBef>
                <a:spcPts val="800"/>
              </a:spcBef>
              <a:buFont typeface="+mj-lt"/>
              <a:buAutoNum type="arabicPeriod"/>
            </a:pPr>
            <a:r>
              <a:rPr lang="en-US" sz="1800" b="1" i="0" u="none" strike="noStrike">
                <a:solidFill>
                  <a:srgbClr val="7030A0"/>
                </a:solidFill>
                <a:effectLst/>
                <a:latin typeface="Arial" panose="020B0604020202020204" pitchFamily="34" charset="0"/>
              </a:rPr>
              <a:t>Build </a:t>
            </a:r>
          </a:p>
          <a:p>
            <a:pPr rtl="0" fontAlgn="base">
              <a:spcBef>
                <a:spcPts val="800"/>
              </a:spcBef>
              <a:buFont typeface="+mj-lt"/>
              <a:buAutoNum type="arabicPeriod"/>
            </a:pPr>
            <a:r>
              <a:rPr lang="en-US" sz="1800" b="1" i="0" u="none" strike="noStrike">
                <a:solidFill>
                  <a:srgbClr val="7030A0"/>
                </a:solidFill>
                <a:effectLst/>
                <a:latin typeface="Arial" panose="020B0604020202020204" pitchFamily="34" charset="0"/>
              </a:rPr>
              <a:t>Test</a:t>
            </a:r>
          </a:p>
          <a:p>
            <a:pPr rtl="0" fontAlgn="base">
              <a:spcBef>
                <a:spcPts val="800"/>
              </a:spcBef>
              <a:buFont typeface="+mj-lt"/>
              <a:buAutoNum type="arabicPeriod"/>
            </a:pPr>
            <a:r>
              <a:rPr lang="en-US" sz="1800" b="1" i="0" u="none" strike="noStrike">
                <a:solidFill>
                  <a:srgbClr val="7030A0"/>
                </a:solidFill>
                <a:effectLst/>
                <a:latin typeface="Arial" panose="020B0604020202020204" pitchFamily="34" charset="0"/>
              </a:rPr>
              <a:t>Implement</a:t>
            </a:r>
          </a:p>
          <a:p>
            <a:pPr rtl="0" fontAlgn="base">
              <a:spcBef>
                <a:spcPts val="800"/>
              </a:spcBef>
              <a:buFont typeface="+mj-lt"/>
              <a:buAutoNum type="arabicPeriod"/>
            </a:pPr>
            <a:r>
              <a:rPr lang="en-US" sz="1800" b="1" i="0" u="none" strike="noStrike">
                <a:solidFill>
                  <a:srgbClr val="7030A0"/>
                </a:solidFill>
                <a:effectLst/>
                <a:latin typeface="Arial" panose="020B0604020202020204" pitchFamily="34" charset="0"/>
              </a:rPr>
              <a:t>Links </a:t>
            </a:r>
            <a:endParaRPr lang="en-US" sz="1400" b="1" i="0" u="none" strike="noStrike">
              <a:solidFill>
                <a:srgbClr val="7030A0"/>
              </a:solidFill>
              <a:effectLst/>
              <a:latin typeface="Arial" panose="020B0604020202020204" pitchFamily="34" charset="0"/>
            </a:endParaRPr>
          </a:p>
          <a:p>
            <a:pPr rtl="0" fontAlgn="base">
              <a:spcBef>
                <a:spcPts val="800"/>
              </a:spcBef>
              <a:buFont typeface="+mj-lt"/>
              <a:buAutoNum type="arabicPeriod"/>
            </a:pPr>
            <a:r>
              <a:rPr lang="en-US" sz="1800" b="1" i="0" u="none" strike="noStrike">
                <a:solidFill>
                  <a:srgbClr val="7030A0"/>
                </a:solidFill>
                <a:effectLst/>
                <a:latin typeface="Arial" panose="020B0604020202020204" pitchFamily="34" charset="0"/>
              </a:rPr>
              <a:t>reference</a:t>
            </a:r>
            <a:endParaRPr lang="en-US" sz="1400" b="1" i="0" u="none" strike="noStrike">
              <a:solidFill>
                <a:srgbClr val="7030A0"/>
              </a:solidFill>
              <a:effectLst/>
              <a:latin typeface="Arial" panose="020B0604020202020204" pitchFamily="34" charset="0"/>
            </a:endParaRPr>
          </a:p>
        </p:txBody>
      </p:sp>
      <p:sp>
        <p:nvSpPr>
          <p:cNvPr id="7" name="TextBox 6">
            <a:extLst>
              <a:ext uri="{FF2B5EF4-FFF2-40B4-BE49-F238E27FC236}">
                <a16:creationId xmlns:a16="http://schemas.microsoft.com/office/drawing/2014/main" id="{213B8123-4B41-F69A-3FEB-958FD1A820B2}"/>
              </a:ext>
            </a:extLst>
          </p:cNvPr>
          <p:cNvSpPr txBox="1"/>
          <p:nvPr/>
        </p:nvSpPr>
        <p:spPr>
          <a:xfrm>
            <a:off x="393290" y="1226360"/>
            <a:ext cx="6096000" cy="369332"/>
          </a:xfrm>
          <a:prstGeom prst="rect">
            <a:avLst/>
          </a:prstGeom>
          <a:noFill/>
        </p:spPr>
        <p:txBody>
          <a:bodyPr wrap="square">
            <a:spAutoFit/>
          </a:bodyPr>
          <a:lstStyle/>
          <a:p>
            <a:r>
              <a:rPr lang="en-IN" b="1" i="0" u="none" strike="noStrike">
                <a:solidFill>
                  <a:srgbClr val="C00000"/>
                </a:solidFill>
                <a:effectLst/>
                <a:latin typeface="Calibri" panose="020F0502020204030204" pitchFamily="34" charset="0"/>
              </a:rPr>
              <a:t>Outline</a:t>
            </a:r>
            <a:r>
              <a:rPr lang="en-IN" sz="1800" b="1" i="0" u="none" strike="noStrike">
                <a:solidFill>
                  <a:srgbClr val="C00000"/>
                </a:solidFill>
                <a:effectLst/>
                <a:latin typeface="Calibri" panose="020F0502020204030204" pitchFamily="34" charset="0"/>
              </a:rPr>
              <a:t>:</a:t>
            </a:r>
            <a:endParaRPr lang="en-IN"/>
          </a:p>
        </p:txBody>
      </p:sp>
    </p:spTree>
    <p:extLst>
      <p:ext uri="{BB962C8B-B14F-4D97-AF65-F5344CB8AC3E}">
        <p14:creationId xmlns:p14="http://schemas.microsoft.com/office/powerpoint/2010/main" val="205744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0DD97E8-289C-FF13-1C7A-DE52579F8C1C}"/>
              </a:ext>
            </a:extLst>
          </p:cNvPr>
          <p:cNvSpPr txBox="1"/>
          <p:nvPr/>
        </p:nvSpPr>
        <p:spPr>
          <a:xfrm>
            <a:off x="314632" y="651076"/>
            <a:ext cx="10238290" cy="461665"/>
          </a:xfrm>
          <a:prstGeom prst="rect">
            <a:avLst/>
          </a:prstGeom>
          <a:noFill/>
        </p:spPr>
        <p:txBody>
          <a:bodyPr wrap="square">
            <a:spAutoFit/>
          </a:bodyPr>
          <a:lstStyle/>
          <a:p>
            <a:pPr algn="ctr"/>
            <a:r>
              <a:rPr lang="en-IN" sz="2400" b="1" i="0" u="none" strike="noStrike" dirty="0">
                <a:solidFill>
                  <a:srgbClr val="7030A0"/>
                </a:solidFill>
                <a:effectLst/>
                <a:latin typeface="Times New Roman" panose="02020603050405020304" pitchFamily="18" charset="0"/>
                <a:cs typeface="Times New Roman" panose="02020603050405020304" pitchFamily="18" charset="0"/>
              </a:rPr>
              <a:t>Introduction</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B85790B-DBB1-4A4F-8ECF-2B5AED0520EF}"/>
              </a:ext>
            </a:extLst>
          </p:cNvPr>
          <p:cNvSpPr txBox="1"/>
          <p:nvPr/>
        </p:nvSpPr>
        <p:spPr>
          <a:xfrm>
            <a:off x="491612" y="1930623"/>
            <a:ext cx="11236968" cy="3139321"/>
          </a:xfrm>
          <a:prstGeom prst="rect">
            <a:avLst/>
          </a:prstGeom>
          <a:noFill/>
        </p:spPr>
        <p:txBody>
          <a:bodyPr wrap="square">
            <a:spAutoFit/>
          </a:bodyPr>
          <a:lstStyle/>
          <a:p>
            <a:pPr rtl="0"/>
            <a:r>
              <a:rPr lang="en-US" b="1" i="0" u="none" strike="noStrike" dirty="0">
                <a:solidFill>
                  <a:srgbClr val="000000"/>
                </a:solidFill>
                <a:effectLst/>
                <a:latin typeface="Times New Roman" panose="02020603050405020304" pitchFamily="18" charset="0"/>
                <a:cs typeface="Times New Roman" panose="02020603050405020304" pitchFamily="18" charset="0"/>
              </a:rPr>
              <a:t>Purpose</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b="0" dirty="0">
              <a:effectLst/>
              <a:latin typeface="Times New Roman" panose="02020603050405020304" pitchFamily="18" charset="0"/>
              <a:cs typeface="Times New Roman" panose="02020603050405020304" pitchFamily="18" charset="0"/>
            </a:endParaRPr>
          </a:p>
          <a:p>
            <a:pPr rtl="0"/>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Typing Tutor</a:t>
            </a:r>
            <a:r>
              <a:rPr lang="en-US" dirty="0">
                <a:latin typeface="Times New Roman" panose="02020603050405020304" pitchFamily="18" charset="0"/>
                <a:cs typeface="Times New Roman" panose="02020603050405020304" pitchFamily="18" charset="0"/>
              </a:rPr>
              <a:t> project aims to help users improve their typing speed and accuracy through an interactive platform. Its purpose is to teach touch typing, enhancing productivity and reducing typing-related fatigue.</a:t>
            </a:r>
            <a:br>
              <a:rPr lang="en-US" dirty="0">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a:p>
            <a:pPr rtl="0"/>
            <a:r>
              <a:rPr lang="en-US" b="1" i="0" u="none" strike="noStrike" dirty="0">
                <a:solidFill>
                  <a:srgbClr val="000000"/>
                </a:solidFill>
                <a:effectLst/>
                <a:latin typeface="Times New Roman" panose="02020603050405020304" pitchFamily="18" charset="0"/>
                <a:cs typeface="Times New Roman" panose="02020603050405020304" pitchFamily="18" charset="0"/>
              </a:rPr>
              <a:t>Overview</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he tool offers a variety of lessons, exercises, and games, making learning engaging and personalized. Users can track their progress, receive feedback, and enjoy gamified challenges to stay motivated</a:t>
            </a:r>
            <a:br>
              <a:rPr lang="en-US" dirty="0">
                <a:latin typeface="Times New Roman" panose="02020603050405020304" pitchFamily="18" charset="0"/>
                <a:cs typeface="Times New Roman" panose="02020603050405020304" pitchFamily="18" charset="0"/>
              </a:rPr>
            </a:br>
            <a:endParaRPr lang="en-US" b="0" dirty="0">
              <a:effectLst/>
              <a:latin typeface="Times New Roman" panose="02020603050405020304" pitchFamily="18" charset="0"/>
              <a:cs typeface="Times New Roman" panose="02020603050405020304" pitchFamily="18" charset="0"/>
            </a:endParaRPr>
          </a:p>
          <a:p>
            <a:pPr rtl="0"/>
            <a:r>
              <a:rPr lang="en-US" b="1" i="0" u="none" strike="noStrike" dirty="0">
                <a:solidFill>
                  <a:srgbClr val="000000"/>
                </a:solidFill>
                <a:effectLst/>
                <a:latin typeface="Times New Roman" panose="02020603050405020304" pitchFamily="18" charset="0"/>
                <a:cs typeface="Times New Roman" panose="02020603050405020304" pitchFamily="18" charset="0"/>
              </a:rPr>
              <a:t>Key Themes</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Key themes include user-centric design, personalized learning, progress tracking, and accessibility, ensuring a fun and effective typing experience for all skill levels.</a:t>
            </a:r>
            <a:endParaRPr lang="en-US" b="0" dirty="0">
              <a:effectLst/>
              <a:latin typeface="Times New Roman" panose="02020603050405020304" pitchFamily="18" charset="0"/>
              <a:cs typeface="Times New Roman" panose="02020603050405020304" pitchFamily="18" charset="0"/>
            </a:endParaRPr>
          </a:p>
          <a:p>
            <a:br>
              <a:rPr lang="en-US" b="0" dirty="0">
                <a:effectLst/>
              </a:rPr>
            </a:br>
            <a:endParaRPr lang="en-IN" dirty="0"/>
          </a:p>
        </p:txBody>
      </p:sp>
    </p:spTree>
    <p:extLst>
      <p:ext uri="{BB962C8B-B14F-4D97-AF65-F5344CB8AC3E}">
        <p14:creationId xmlns:p14="http://schemas.microsoft.com/office/powerpoint/2010/main" val="308054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D58708-7C3A-2879-6DC4-8C2B5BA88883}"/>
              </a:ext>
            </a:extLst>
          </p:cNvPr>
          <p:cNvSpPr txBox="1"/>
          <p:nvPr/>
        </p:nvSpPr>
        <p:spPr>
          <a:xfrm>
            <a:off x="344129" y="601915"/>
            <a:ext cx="6096000" cy="369332"/>
          </a:xfrm>
          <a:prstGeom prst="rect">
            <a:avLst/>
          </a:prstGeom>
          <a:noFill/>
        </p:spPr>
        <p:txBody>
          <a:bodyPr wrap="square">
            <a:spAutoFit/>
          </a:bodyPr>
          <a:lstStyle/>
          <a:p>
            <a:pPr algn="ctr"/>
            <a:r>
              <a:rPr lang="en-IN" b="1" i="0" u="none" strike="noStrike" dirty="0">
                <a:solidFill>
                  <a:srgbClr val="7030A0"/>
                </a:solidFill>
                <a:effectLst/>
                <a:latin typeface="Arial" panose="020B0604020202020204" pitchFamily="34" charset="0"/>
              </a:rPr>
              <a:t>Research</a:t>
            </a:r>
            <a:endParaRPr lang="en-IN" dirty="0"/>
          </a:p>
        </p:txBody>
      </p:sp>
      <p:sp>
        <p:nvSpPr>
          <p:cNvPr id="2" name="TextBox 1">
            <a:extLst>
              <a:ext uri="{FF2B5EF4-FFF2-40B4-BE49-F238E27FC236}">
                <a16:creationId xmlns:a16="http://schemas.microsoft.com/office/drawing/2014/main" id="{DE1F67F3-26AC-D823-48C2-D87DD51C68D5}"/>
              </a:ext>
            </a:extLst>
          </p:cNvPr>
          <p:cNvSpPr txBox="1"/>
          <p:nvPr/>
        </p:nvSpPr>
        <p:spPr>
          <a:xfrm>
            <a:off x="629265" y="1641987"/>
            <a:ext cx="8622890" cy="5068311"/>
          </a:xfrm>
          <a:prstGeom prst="rect">
            <a:avLst/>
          </a:prstGeom>
          <a:noFill/>
        </p:spPr>
        <p:txBody>
          <a:bodyPr wrap="square" rtlCol="0">
            <a:spAutoFit/>
          </a:bodyPr>
          <a:lstStyle/>
          <a:p>
            <a:pPr>
              <a:lnSpc>
                <a:spcPct val="115000"/>
              </a:lnSpc>
              <a:spcAft>
                <a:spcPts val="1000"/>
              </a:spcAf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Objective</a:t>
            </a:r>
            <a:r>
              <a:rPr lang="en-IN" dirty="0">
                <a:effectLst/>
                <a:latin typeface="Times New Roman" panose="02020603050405020304" pitchFamily="18" charset="0"/>
                <a:ea typeface="Times New Roman" panose="02020603050405020304" pitchFamily="18" charset="0"/>
                <a:cs typeface="Calibri" panose="020F0502020204030204" pitchFamily="34" charset="0"/>
              </a:rPr>
              <a:t>: The purpose of the research phase was to explore existing typing tutor applications, understand user needs, and gather relevant information for developing a unique and effective typing tutor.</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cs typeface="Symbol" panose="05050102010706020507" pitchFamily="18" charset="2"/>
              </a:rPr>
              <a:t>Market Research</a:t>
            </a:r>
            <a:r>
              <a:rPr lang="en-IN" dirty="0">
                <a:effectLst/>
                <a:latin typeface="Times New Roman" panose="02020603050405020304" pitchFamily="18" charset="0"/>
                <a:ea typeface="Times New Roman" panose="02020603050405020304" pitchFamily="18" charset="0"/>
                <a:cs typeface="Symbol" panose="05050102010706020507" pitchFamily="18" charset="2"/>
              </a:rPr>
              <a:t>: We </a:t>
            </a:r>
            <a:r>
              <a:rPr lang="en-IN" dirty="0" err="1">
                <a:effectLst/>
                <a:latin typeface="Times New Roman" panose="02020603050405020304" pitchFamily="18" charset="0"/>
                <a:ea typeface="Times New Roman" panose="02020603050405020304" pitchFamily="18" charset="0"/>
                <a:cs typeface="Symbol" panose="05050102010706020507" pitchFamily="18" charset="2"/>
              </a:rPr>
              <a:t>analyzed</a:t>
            </a:r>
            <a:r>
              <a:rPr lang="en-IN" dirty="0">
                <a:effectLst/>
                <a:latin typeface="Times New Roman" panose="02020603050405020304" pitchFamily="18" charset="0"/>
                <a:ea typeface="Times New Roman" panose="02020603050405020304" pitchFamily="18" charset="0"/>
                <a:cs typeface="Symbol" panose="05050102010706020507" pitchFamily="18" charset="2"/>
              </a:rPr>
              <a:t> popular typing tutor applications such as “Monkey Type”. These tools help users improve typing speed and accuracy through timed tests. Common features found across these applications include typing exercises based on letter combinations, words, sentences, and progress tracking.</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15000"/>
              </a:lnSpc>
              <a:spcAft>
                <a:spcPts val="1000"/>
              </a:spcAft>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cs typeface="Symbol" panose="05050102010706020507" pitchFamily="18" charset="2"/>
              </a:rPr>
              <a:t>Target Audience</a:t>
            </a:r>
            <a:r>
              <a:rPr lang="en-IN" dirty="0">
                <a:effectLst/>
                <a:latin typeface="Times New Roman" panose="02020603050405020304" pitchFamily="18" charset="0"/>
                <a:ea typeface="Times New Roman" panose="02020603050405020304" pitchFamily="18" charset="0"/>
                <a:cs typeface="Symbol" panose="05050102010706020507" pitchFamily="18" charset="2"/>
              </a:rPr>
              <a:t>: The target audience for this typing tutor is broad, ranging from beginners looking to learn typing to advanced users aiming to improve speed. The application will cater to students and casual users.</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15000"/>
              </a:lnSpc>
              <a:spcAft>
                <a:spcPts val="1000"/>
              </a:spcAft>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cs typeface="Symbol" panose="05050102010706020507" pitchFamily="18" charset="2"/>
              </a:rPr>
              <a:t>Technological Research</a:t>
            </a:r>
            <a:r>
              <a:rPr lang="en-IN" dirty="0">
                <a:effectLst/>
                <a:latin typeface="Times New Roman" panose="02020603050405020304" pitchFamily="18" charset="0"/>
                <a:ea typeface="Times New Roman" panose="02020603050405020304" pitchFamily="18" charset="0"/>
                <a:cs typeface="Symbol" panose="05050102010706020507" pitchFamily="18" charset="2"/>
              </a:rPr>
              <a:t>: We also researched suitable programming languages and frameworks for building the application. We concluded that using C </a:t>
            </a:r>
            <a:r>
              <a:rPr lang="en-IN" dirty="0" err="1">
                <a:effectLst/>
                <a:latin typeface="Times New Roman" panose="02020603050405020304" pitchFamily="18" charset="0"/>
                <a:ea typeface="Times New Roman" panose="02020603050405020304" pitchFamily="18" charset="0"/>
                <a:cs typeface="Symbol" panose="05050102010706020507" pitchFamily="18" charset="2"/>
              </a:rPr>
              <a:t>langauge</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15000"/>
              </a:lnSpc>
              <a:spcAft>
                <a:spcPts val="1000"/>
              </a:spcAft>
              <a:buFont typeface="Symbol" panose="05050102010706020507" pitchFamily="18" charset="2"/>
              <a:buChar char=""/>
              <a:tabLst>
                <a:tab pos="457200" algn="l"/>
              </a:tabLst>
            </a:pPr>
            <a:endParaRPr lang="en-IN" sz="1200" dirty="0">
              <a:effectLst/>
              <a:latin typeface="Calibri" panose="020F0502020204030204" pitchFamily="34" charset="0"/>
              <a:ea typeface="Calibri" panose="020F0502020204030204" pitchFamily="34" charset="0"/>
              <a:cs typeface="Symbol" panose="05050102010706020507" pitchFamily="18" charset="2"/>
            </a:endParaRPr>
          </a:p>
          <a:p>
            <a:pPr lvl="1">
              <a:lnSpc>
                <a:spcPct val="115000"/>
              </a:lnSpc>
              <a:spcAft>
                <a:spcPts val="1000"/>
              </a:spcAft>
              <a:tabLst>
                <a:tab pos="914400" algn="l"/>
              </a:tabLst>
            </a:pPr>
            <a:endParaRPr lang="en-IN" dirty="0"/>
          </a:p>
        </p:txBody>
      </p:sp>
    </p:spTree>
    <p:extLst>
      <p:ext uri="{BB962C8B-B14F-4D97-AF65-F5344CB8AC3E}">
        <p14:creationId xmlns:p14="http://schemas.microsoft.com/office/powerpoint/2010/main" val="3472295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797433-539D-808C-A322-DEE88F3000A8}"/>
              </a:ext>
            </a:extLst>
          </p:cNvPr>
          <p:cNvSpPr txBox="1"/>
          <p:nvPr/>
        </p:nvSpPr>
        <p:spPr>
          <a:xfrm>
            <a:off x="639097" y="799060"/>
            <a:ext cx="6096000" cy="461665"/>
          </a:xfrm>
          <a:prstGeom prst="rect">
            <a:avLst/>
          </a:prstGeom>
          <a:noFill/>
        </p:spPr>
        <p:txBody>
          <a:bodyPr wrap="square">
            <a:spAutoFit/>
          </a:bodyPr>
          <a:lstStyle/>
          <a:p>
            <a:r>
              <a:rPr lang="en-IN" sz="2400" b="1" i="0" u="none" strike="noStrike" dirty="0">
                <a:solidFill>
                  <a:srgbClr val="7030A0"/>
                </a:solidFill>
                <a:effectLst/>
                <a:latin typeface="Arial" panose="020B0604020202020204" pitchFamily="34" charset="0"/>
              </a:rPr>
              <a:t>Analysis</a:t>
            </a:r>
            <a:endParaRPr lang="en-IN" sz="2400" dirty="0"/>
          </a:p>
        </p:txBody>
      </p:sp>
      <p:sp>
        <p:nvSpPr>
          <p:cNvPr id="8" name="TextBox 7">
            <a:extLst>
              <a:ext uri="{FF2B5EF4-FFF2-40B4-BE49-F238E27FC236}">
                <a16:creationId xmlns:a16="http://schemas.microsoft.com/office/drawing/2014/main" id="{9DB8AD37-4F3E-A164-E95F-C8A895C9A994}"/>
              </a:ext>
            </a:extLst>
          </p:cNvPr>
          <p:cNvSpPr txBox="1"/>
          <p:nvPr/>
        </p:nvSpPr>
        <p:spPr>
          <a:xfrm>
            <a:off x="195943" y="1754156"/>
            <a:ext cx="10304909" cy="5027530"/>
          </a:xfrm>
          <a:prstGeom prst="rect">
            <a:avLst/>
          </a:prstGeom>
          <a:noFill/>
        </p:spPr>
        <p:txBody>
          <a:bodyPr wrap="square" rtlCol="0">
            <a:spAutoFit/>
          </a:bodyPr>
          <a:lstStyle/>
          <a:p>
            <a:pPr>
              <a:lnSpc>
                <a:spcPct val="115000"/>
              </a:lnSpc>
              <a:spcAft>
                <a:spcPts val="1000"/>
              </a:spcAf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Objective</a:t>
            </a:r>
            <a:r>
              <a:rPr lang="en-IN" dirty="0">
                <a:effectLst/>
                <a:latin typeface="Times New Roman" panose="02020603050405020304" pitchFamily="18" charset="0"/>
                <a:ea typeface="Times New Roman" panose="02020603050405020304" pitchFamily="18" charset="0"/>
                <a:cs typeface="Calibri" panose="020F0502020204030204" pitchFamily="34" charset="0"/>
              </a:rPr>
              <a:t>: The analysis phase aimed to define the project scope, identify user requirements, and establish the features to be implemented.</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cs typeface="Symbol" panose="05050102010706020507" pitchFamily="18" charset="2"/>
              </a:rPr>
              <a:t>Functional Requirements</a:t>
            </a:r>
            <a:r>
              <a:rPr lang="en-IN" dirty="0">
                <a:effectLst/>
                <a:latin typeface="Times New Roman" panose="02020603050405020304" pitchFamily="18" charset="0"/>
                <a:ea typeface="Times New Roman" panose="02020603050405020304" pitchFamily="18" charset="0"/>
                <a:cs typeface="Symbol" panose="05050102010706020507" pitchFamily="18" charset="2"/>
              </a:rPr>
              <a:t>:</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742950" lvl="1" indent="-285750">
              <a:lnSpc>
                <a:spcPct val="115000"/>
              </a:lnSpc>
              <a:spcAft>
                <a:spcPts val="1000"/>
              </a:spcAft>
              <a:buFont typeface="Courier New" panose="02070309020205020404" pitchFamily="49" charset="0"/>
              <a:buChar char="o"/>
              <a:tabLst>
                <a:tab pos="914400" algn="l"/>
              </a:tabLs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Typing Lessons</a:t>
            </a:r>
            <a:r>
              <a:rPr lang="en-IN" dirty="0">
                <a:effectLst/>
                <a:latin typeface="Times New Roman" panose="02020603050405020304" pitchFamily="18" charset="0"/>
                <a:ea typeface="Times New Roman" panose="02020603050405020304" pitchFamily="18" charset="0"/>
                <a:cs typeface="Calibri" panose="020F0502020204030204" pitchFamily="34" charset="0"/>
              </a:rPr>
              <a:t>: Various levels of lessons starting from basic keys to full sentences.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spcAft>
                <a:spcPts val="1000"/>
              </a:spcAft>
              <a:buFont typeface="Courier New" panose="02070309020205020404" pitchFamily="49" charset="0"/>
              <a:buChar char="o"/>
              <a:tabLst>
                <a:tab pos="914400" algn="l"/>
              </a:tabLs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Typing Speed Measurement</a:t>
            </a:r>
            <a:r>
              <a:rPr lang="en-IN" dirty="0">
                <a:effectLst/>
                <a:latin typeface="Times New Roman" panose="02020603050405020304" pitchFamily="18" charset="0"/>
                <a:ea typeface="Times New Roman" panose="02020603050405020304" pitchFamily="18" charset="0"/>
                <a:cs typeface="Calibri" panose="020F0502020204030204" pitchFamily="34" charset="0"/>
              </a:rPr>
              <a:t>: Real-time tracking of words per minute (WPM) and accuracy.</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spcAft>
                <a:spcPts val="1000"/>
              </a:spcAft>
              <a:buFont typeface="Courier New" panose="02070309020205020404" pitchFamily="49" charset="0"/>
              <a:buChar char="o"/>
              <a:tabLst>
                <a:tab pos="914400" algn="l"/>
              </a:tabLs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Error Highlighting</a:t>
            </a:r>
            <a:r>
              <a:rPr lang="en-IN" dirty="0">
                <a:effectLst/>
                <a:latin typeface="Times New Roman" panose="02020603050405020304" pitchFamily="18" charset="0"/>
                <a:ea typeface="Times New Roman" panose="02020603050405020304" pitchFamily="18" charset="0"/>
                <a:cs typeface="Calibri" panose="020F0502020204030204" pitchFamily="34" charset="0"/>
              </a:rPr>
              <a:t>: Real-time error feedback, highlighting incorrect keystrokes.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spcAft>
                <a:spcPts val="1000"/>
              </a:spcAft>
              <a:buFont typeface="Courier New" panose="02070309020205020404" pitchFamily="49" charset="0"/>
              <a:buChar char="o"/>
              <a:tabLst>
                <a:tab pos="914400" algn="l"/>
              </a:tabLs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Customizable Settings</a:t>
            </a:r>
            <a:r>
              <a:rPr lang="en-IN" dirty="0">
                <a:effectLst/>
                <a:latin typeface="Times New Roman" panose="02020603050405020304" pitchFamily="18" charset="0"/>
                <a:ea typeface="Times New Roman" panose="02020603050405020304" pitchFamily="18" charset="0"/>
                <a:cs typeface="Calibri" panose="020F0502020204030204" pitchFamily="34" charset="0"/>
              </a:rPr>
              <a:t>: Users can choose difficulty levels, themes, and lesson types.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cs typeface="Symbol" panose="05050102010706020507" pitchFamily="18" charset="2"/>
              </a:rPr>
              <a:t>Non-Functional Requirements</a:t>
            </a:r>
            <a:r>
              <a:rPr lang="en-IN" dirty="0">
                <a:effectLst/>
                <a:latin typeface="Times New Roman" panose="02020603050405020304" pitchFamily="18" charset="0"/>
                <a:ea typeface="Times New Roman" panose="02020603050405020304" pitchFamily="18" charset="0"/>
                <a:cs typeface="Symbol" panose="05050102010706020507" pitchFamily="18" charset="2"/>
              </a:rPr>
              <a:t>:</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742950" lvl="1" indent="-285750">
              <a:lnSpc>
                <a:spcPct val="115000"/>
              </a:lnSpc>
              <a:spcAft>
                <a:spcPts val="1000"/>
              </a:spcAft>
              <a:buFont typeface="Courier New" panose="02070309020205020404" pitchFamily="49" charset="0"/>
              <a:buChar char="o"/>
              <a:tabLst>
                <a:tab pos="914400" algn="l"/>
              </a:tabLs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Performance</a:t>
            </a:r>
            <a:r>
              <a:rPr lang="en-IN" dirty="0">
                <a:effectLst/>
                <a:latin typeface="Times New Roman" panose="02020603050405020304" pitchFamily="18" charset="0"/>
                <a:ea typeface="Times New Roman" panose="02020603050405020304" pitchFamily="18" charset="0"/>
                <a:cs typeface="Calibri" panose="020F0502020204030204" pitchFamily="34" charset="0"/>
              </a:rPr>
              <a:t>: The tutor should be responsive and load lessons </a:t>
            </a:r>
            <a:r>
              <a:rPr lang="en-IN" dirty="0">
                <a:latin typeface="Times New Roman" panose="02020603050405020304" pitchFamily="18" charset="0"/>
                <a:ea typeface="Times New Roman" panose="02020603050405020304" pitchFamily="18" charset="0"/>
                <a:cs typeface="Calibri" panose="020F0502020204030204" pitchFamily="34" charset="0"/>
              </a:rPr>
              <a:t>instantly. .</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spcAft>
                <a:spcPts val="1000"/>
              </a:spcAft>
              <a:buFont typeface="Courier New" panose="02070309020205020404" pitchFamily="49" charset="0"/>
              <a:buChar char="o"/>
              <a:tabLst>
                <a:tab pos="914400" algn="l"/>
              </a:tabLs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Usability</a:t>
            </a:r>
            <a:r>
              <a:rPr lang="en-IN" dirty="0">
                <a:effectLst/>
                <a:latin typeface="Times New Roman" panose="02020603050405020304" pitchFamily="18" charset="0"/>
                <a:ea typeface="Times New Roman" panose="02020603050405020304" pitchFamily="18" charset="0"/>
                <a:cs typeface="Calibri" panose="020F0502020204030204" pitchFamily="34" charset="0"/>
              </a:rPr>
              <a:t>: The user interface (UI) should be intuitive, easy to navigate, and accessible to users of all skill levels</a:t>
            </a:r>
            <a:endParaRPr lang="en-IN"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97145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3FD8F0-E57E-21FE-2EF2-55873D364513}"/>
              </a:ext>
            </a:extLst>
          </p:cNvPr>
          <p:cNvSpPr txBox="1"/>
          <p:nvPr/>
        </p:nvSpPr>
        <p:spPr>
          <a:xfrm>
            <a:off x="511278" y="660597"/>
            <a:ext cx="6096000" cy="461665"/>
          </a:xfrm>
          <a:prstGeom prst="rect">
            <a:avLst/>
          </a:prstGeom>
          <a:noFill/>
        </p:spPr>
        <p:txBody>
          <a:bodyPr wrap="square">
            <a:spAutoFit/>
          </a:bodyPr>
          <a:lstStyle/>
          <a:p>
            <a:r>
              <a:rPr lang="en-IN" sz="2400" b="1" i="0" u="none" strike="noStrike" dirty="0">
                <a:solidFill>
                  <a:srgbClr val="7030A0"/>
                </a:solidFill>
                <a:effectLst/>
                <a:latin typeface="Arial" panose="020B0604020202020204" pitchFamily="34" charset="0"/>
              </a:rPr>
              <a:t>Ideate</a:t>
            </a:r>
            <a:endParaRPr lang="en-IN" sz="2400" dirty="0"/>
          </a:p>
        </p:txBody>
      </p:sp>
      <p:sp>
        <p:nvSpPr>
          <p:cNvPr id="7" name="TextBox 6">
            <a:extLst>
              <a:ext uri="{FF2B5EF4-FFF2-40B4-BE49-F238E27FC236}">
                <a16:creationId xmlns:a16="http://schemas.microsoft.com/office/drawing/2014/main" id="{8613FD8C-8311-708C-6A5C-4E8497DEA24A}"/>
              </a:ext>
            </a:extLst>
          </p:cNvPr>
          <p:cNvSpPr txBox="1"/>
          <p:nvPr/>
        </p:nvSpPr>
        <p:spPr>
          <a:xfrm>
            <a:off x="511278" y="1730478"/>
            <a:ext cx="8377083" cy="4196020"/>
          </a:xfrm>
          <a:prstGeom prst="rect">
            <a:avLst/>
          </a:prstGeom>
          <a:noFill/>
        </p:spPr>
        <p:txBody>
          <a:bodyPr wrap="square" rtlCol="0">
            <a:spAutoFit/>
          </a:bodyPr>
          <a:lstStyle/>
          <a:p>
            <a:pPr>
              <a:lnSpc>
                <a:spcPct val="115000"/>
              </a:lnSpc>
              <a:spcAft>
                <a:spcPts val="1000"/>
              </a:spcAf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Objective</a:t>
            </a:r>
            <a:r>
              <a:rPr lang="en-IN" dirty="0">
                <a:effectLst/>
                <a:latin typeface="Times New Roman" panose="02020603050405020304" pitchFamily="18" charset="0"/>
                <a:ea typeface="Times New Roman" panose="02020603050405020304" pitchFamily="18" charset="0"/>
                <a:cs typeface="Calibri" panose="020F0502020204030204" pitchFamily="34" charset="0"/>
              </a:rPr>
              <a:t>: The ideation phase focused on brainstorming design ideas and planning the system's architecture and flow.</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cs typeface="Symbol" panose="05050102010706020507" pitchFamily="18" charset="2"/>
              </a:rPr>
              <a:t>User Interface Design</a:t>
            </a:r>
            <a:r>
              <a:rPr lang="en-IN" dirty="0">
                <a:effectLst/>
                <a:latin typeface="Times New Roman" panose="02020603050405020304" pitchFamily="18" charset="0"/>
                <a:ea typeface="Times New Roman" panose="02020603050405020304" pitchFamily="18" charset="0"/>
                <a:cs typeface="Symbol" panose="05050102010706020507" pitchFamily="18" charset="2"/>
              </a:rPr>
              <a:t>: We envisioned a clean, minimalistic interface that presents lessons in a step-by-step manner. Key components of the UI include:</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742950" lvl="1" indent="-285750">
              <a:lnSpc>
                <a:spcPct val="115000"/>
              </a:lnSpc>
              <a:spcAft>
                <a:spcPts val="1000"/>
              </a:spcAft>
              <a:buFont typeface="Courier New" panose="02070309020205020404" pitchFamily="49" charset="0"/>
              <a:buChar char="o"/>
              <a:tabLst>
                <a:tab pos="914400" algn="l"/>
              </a:tabLs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Home Page</a:t>
            </a:r>
            <a:r>
              <a:rPr lang="en-IN" dirty="0">
                <a:effectLst/>
                <a:latin typeface="Times New Roman" panose="02020603050405020304" pitchFamily="18" charset="0"/>
                <a:ea typeface="Times New Roman" panose="02020603050405020304" pitchFamily="18" charset="0"/>
                <a:cs typeface="Calibri" panose="020F0502020204030204" pitchFamily="34" charset="0"/>
              </a:rPr>
              <a:t>: Introduction to the typing tutor, </a:t>
            </a:r>
            <a:br>
              <a:rPr lang="en-IN" dirty="0">
                <a:effectLst/>
                <a:latin typeface="Times New Roman" panose="02020603050405020304" pitchFamily="18" charset="0"/>
                <a:ea typeface="Times New Roman" panose="02020603050405020304" pitchFamily="18" charset="0"/>
                <a:cs typeface="Calibri" panose="020F0502020204030204" pitchFamily="34" charset="0"/>
              </a:rPr>
            </a:br>
            <a:r>
              <a:rPr lang="en-IN" b="1" dirty="0">
                <a:effectLst/>
                <a:latin typeface="Times New Roman" panose="02020603050405020304" pitchFamily="18" charset="0"/>
                <a:ea typeface="Times New Roman" panose="02020603050405020304" pitchFamily="18" charset="0"/>
                <a:cs typeface="Calibri" panose="020F0502020204030204" pitchFamily="34" charset="0"/>
              </a:rPr>
              <a:t>Typing Screen</a:t>
            </a:r>
            <a:r>
              <a:rPr lang="en-IN" dirty="0">
                <a:effectLst/>
                <a:latin typeface="Times New Roman" panose="02020603050405020304" pitchFamily="18" charset="0"/>
                <a:ea typeface="Times New Roman" panose="02020603050405020304" pitchFamily="18" charset="0"/>
                <a:cs typeface="Calibri" panose="020F0502020204030204" pitchFamily="34" charset="0"/>
              </a:rPr>
              <a:t>: Display of the lesson with a real-time feedback system, showing typing speed, accuracy, and errors.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cs typeface="Symbol" panose="05050102010706020507" pitchFamily="18" charset="2"/>
              </a:rPr>
              <a:t>Features to Explore</a:t>
            </a:r>
            <a:r>
              <a:rPr lang="en-IN" dirty="0">
                <a:effectLst/>
                <a:latin typeface="Times New Roman" panose="02020603050405020304" pitchFamily="18" charset="0"/>
                <a:ea typeface="Times New Roman" panose="02020603050405020304" pitchFamily="18" charset="0"/>
                <a:cs typeface="Symbol" panose="05050102010706020507" pitchFamily="18" charset="2"/>
              </a:rPr>
              <a:t>:</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742950" lvl="1" indent="-285750">
              <a:lnSpc>
                <a:spcPct val="115000"/>
              </a:lnSpc>
              <a:spcAft>
                <a:spcPts val="1000"/>
              </a:spcAft>
              <a:buFont typeface="Courier New" panose="02070309020205020404" pitchFamily="49" charset="0"/>
              <a:buChar char="o"/>
              <a:tabLst>
                <a:tab pos="914400" algn="l"/>
              </a:tabLs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Adaptive Difficulty</a:t>
            </a:r>
            <a:r>
              <a:rPr lang="en-IN" dirty="0">
                <a:effectLst/>
                <a:latin typeface="Times New Roman" panose="02020603050405020304" pitchFamily="18" charset="0"/>
                <a:ea typeface="Times New Roman" panose="02020603050405020304" pitchFamily="18" charset="0"/>
                <a:cs typeface="Calibri" panose="020F0502020204030204" pitchFamily="34" charset="0"/>
              </a:rPr>
              <a:t>: Difficulty levels that adjust based on the user's performance, providing challenges without overwhelming them.</a:t>
            </a:r>
            <a:endParaRPr lang="en-IN"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3070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D58A8E-19A8-AB49-5A60-C17FE1571346}"/>
              </a:ext>
            </a:extLst>
          </p:cNvPr>
          <p:cNvSpPr txBox="1"/>
          <p:nvPr/>
        </p:nvSpPr>
        <p:spPr>
          <a:xfrm>
            <a:off x="446967" y="523257"/>
            <a:ext cx="6096000" cy="461665"/>
          </a:xfrm>
          <a:prstGeom prst="rect">
            <a:avLst/>
          </a:prstGeom>
          <a:noFill/>
        </p:spPr>
        <p:txBody>
          <a:bodyPr wrap="square">
            <a:spAutoFit/>
          </a:bodyPr>
          <a:lstStyle/>
          <a:p>
            <a:r>
              <a:rPr lang="en-IN" sz="2400" b="1" i="0" u="none" strike="noStrike" dirty="0">
                <a:solidFill>
                  <a:srgbClr val="7030A0"/>
                </a:solidFill>
                <a:effectLst/>
                <a:latin typeface="Arial" panose="020B0604020202020204" pitchFamily="34" charset="0"/>
              </a:rPr>
              <a:t>Build</a:t>
            </a:r>
            <a:endParaRPr lang="en-IN" sz="2400" dirty="0"/>
          </a:p>
        </p:txBody>
      </p:sp>
      <p:sp>
        <p:nvSpPr>
          <p:cNvPr id="6" name="TextBox 5">
            <a:extLst>
              <a:ext uri="{FF2B5EF4-FFF2-40B4-BE49-F238E27FC236}">
                <a16:creationId xmlns:a16="http://schemas.microsoft.com/office/drawing/2014/main" id="{5A4AA68F-E91E-77AA-074D-7178CAA94991}"/>
              </a:ext>
            </a:extLst>
          </p:cNvPr>
          <p:cNvSpPr txBox="1"/>
          <p:nvPr/>
        </p:nvSpPr>
        <p:spPr>
          <a:xfrm>
            <a:off x="530942" y="1215340"/>
            <a:ext cx="8819535" cy="4389920"/>
          </a:xfrm>
          <a:prstGeom prst="rect">
            <a:avLst/>
          </a:prstGeom>
          <a:noFill/>
        </p:spPr>
        <p:txBody>
          <a:bodyPr wrap="square" rtlCol="0">
            <a:spAutoFit/>
          </a:bodyPr>
          <a:lstStyle/>
          <a:p>
            <a:pPr>
              <a:lnSpc>
                <a:spcPct val="115000"/>
              </a:lnSpc>
              <a:spcAft>
                <a:spcPts val="1000"/>
              </a:spcAf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Objective</a:t>
            </a:r>
            <a:r>
              <a:rPr lang="en-IN" dirty="0">
                <a:effectLst/>
                <a:latin typeface="Times New Roman" panose="02020603050405020304" pitchFamily="18" charset="0"/>
                <a:ea typeface="Times New Roman" panose="02020603050405020304" pitchFamily="18" charset="0"/>
                <a:cs typeface="Calibri" panose="020F0502020204030204" pitchFamily="34" charset="0"/>
              </a:rPr>
              <a:t>: The building phase involved the actual development and implementation of the project, transforming the ideas into a working product.</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cs typeface="Symbol" panose="05050102010706020507" pitchFamily="18" charset="2"/>
              </a:rPr>
              <a:t>Frontend Development</a:t>
            </a:r>
            <a:r>
              <a:rPr lang="en-IN" dirty="0">
                <a:effectLst/>
                <a:latin typeface="Times New Roman" panose="02020603050405020304" pitchFamily="18" charset="0"/>
                <a:ea typeface="Times New Roman" panose="02020603050405020304" pitchFamily="18" charset="0"/>
                <a:cs typeface="Symbol" panose="05050102010706020507" pitchFamily="18" charset="2"/>
              </a:rPr>
              <a:t>:</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742950" lvl="1" indent="-285750">
              <a:lnSpc>
                <a:spcPct val="115000"/>
              </a:lnSpc>
              <a:spcAft>
                <a:spcPts val="1000"/>
              </a:spcAft>
              <a:buFont typeface="Courier New" panose="02070309020205020404" pitchFamily="49" charset="0"/>
              <a:buChar char="o"/>
              <a:tabLst>
                <a:tab pos="914400" algn="l"/>
              </a:tabLs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Interactive Elements</a:t>
            </a:r>
            <a:r>
              <a:rPr lang="en-IN" dirty="0">
                <a:effectLst/>
                <a:latin typeface="Times New Roman" panose="02020603050405020304" pitchFamily="18" charset="0"/>
                <a:ea typeface="Times New Roman" panose="02020603050405020304" pitchFamily="18" charset="0"/>
                <a:cs typeface="Calibri" panose="020F0502020204030204" pitchFamily="34" charset="0"/>
              </a:rPr>
              <a:t>: Buttons, input fields, and real-time feedback systems were integrated into the application to ensure an engaging user experience.</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cs typeface="Symbol" panose="05050102010706020507" pitchFamily="18" charset="2"/>
              </a:rPr>
              <a:t>Backend Development</a:t>
            </a:r>
            <a:r>
              <a:rPr lang="en-IN" dirty="0">
                <a:effectLst/>
                <a:latin typeface="Times New Roman" panose="02020603050405020304" pitchFamily="18" charset="0"/>
                <a:ea typeface="Times New Roman" panose="02020603050405020304" pitchFamily="18" charset="0"/>
                <a:cs typeface="Symbol" panose="05050102010706020507" pitchFamily="18" charset="2"/>
              </a:rPr>
              <a:t>:</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nSpc>
                <a:spcPct val="115000"/>
              </a:lnSpc>
              <a:spcAft>
                <a:spcPts val="1000"/>
              </a:spcAft>
              <a:buFont typeface="Symbol" panose="05050102010706020507" pitchFamily="18" charset="2"/>
              <a:buChar char=""/>
              <a:tabLst>
                <a:tab pos="457200" algn="l"/>
              </a:tabLst>
            </a:pPr>
            <a:br>
              <a:rPr lang="en-IN" b="1" dirty="0">
                <a:effectLst/>
                <a:latin typeface="Times New Roman" panose="02020603050405020304" pitchFamily="18" charset="0"/>
                <a:ea typeface="Times New Roman" panose="02020603050405020304" pitchFamily="18" charset="0"/>
                <a:cs typeface="Symbol" panose="05050102010706020507" pitchFamily="18" charset="2"/>
              </a:rPr>
            </a:br>
            <a:r>
              <a:rPr lang="en-IN" b="1" dirty="0">
                <a:effectLst/>
                <a:latin typeface="Times New Roman" panose="02020603050405020304" pitchFamily="18" charset="0"/>
                <a:ea typeface="Times New Roman" panose="02020603050405020304" pitchFamily="18" charset="0"/>
                <a:cs typeface="Symbol" panose="05050102010706020507" pitchFamily="18" charset="2"/>
              </a:rPr>
              <a:t>C language</a:t>
            </a:r>
            <a:endParaRPr lang="en-IN" dirty="0">
              <a:effectLst/>
              <a:latin typeface="Calibri" panose="020F0502020204030204" pitchFamily="34" charset="0"/>
              <a:ea typeface="Calibri" panose="020F0502020204030204" pitchFamily="34" charset="0"/>
              <a:cs typeface="Symbol" panose="05050102010706020507" pitchFamily="18" charset="2"/>
            </a:endParaRPr>
          </a:p>
          <a:p>
            <a:br>
              <a:rPr lang="en-IN" b="1" dirty="0">
                <a:effectLst/>
                <a:latin typeface="Times New Roman" panose="02020603050405020304" pitchFamily="18" charset="0"/>
                <a:ea typeface="Times New Roman" panose="02020603050405020304" pitchFamily="18" charset="0"/>
              </a:rPr>
            </a:br>
            <a:r>
              <a:rPr lang="en-IN" b="1" dirty="0">
                <a:effectLst/>
                <a:latin typeface="Times New Roman" panose="02020603050405020304" pitchFamily="18" charset="0"/>
                <a:ea typeface="Times New Roman" panose="02020603050405020304" pitchFamily="18" charset="0"/>
              </a:rPr>
              <a:t>Testing During Build</a:t>
            </a:r>
            <a:r>
              <a:rPr lang="en-IN" dirty="0">
                <a:effectLst/>
                <a:latin typeface="Times New Roman" panose="02020603050405020304" pitchFamily="18" charset="0"/>
                <a:ea typeface="Times New Roman" panose="02020603050405020304" pitchFamily="18" charset="0"/>
              </a:rPr>
              <a:t>: Throughout the build phase, unit testing and integration testing were conducted to ensure that each feature worked as intended</a:t>
            </a:r>
            <a:endParaRPr lang="en-IN" dirty="0"/>
          </a:p>
          <a:p>
            <a:endParaRPr lang="en-IN" dirty="0"/>
          </a:p>
        </p:txBody>
      </p:sp>
    </p:spTree>
    <p:extLst>
      <p:ext uri="{BB962C8B-B14F-4D97-AF65-F5344CB8AC3E}">
        <p14:creationId xmlns:p14="http://schemas.microsoft.com/office/powerpoint/2010/main" val="66874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B1C2F4-21BC-25CD-5AB6-636EE28CAAE3}"/>
              </a:ext>
            </a:extLst>
          </p:cNvPr>
          <p:cNvSpPr txBox="1"/>
          <p:nvPr/>
        </p:nvSpPr>
        <p:spPr>
          <a:xfrm>
            <a:off x="186814" y="293704"/>
            <a:ext cx="6096000" cy="461665"/>
          </a:xfrm>
          <a:prstGeom prst="rect">
            <a:avLst/>
          </a:prstGeom>
          <a:noFill/>
        </p:spPr>
        <p:txBody>
          <a:bodyPr wrap="square">
            <a:spAutoFit/>
          </a:bodyPr>
          <a:lstStyle/>
          <a:p>
            <a:r>
              <a:rPr lang="en-IN" sz="2400" b="1" i="0" u="none" strike="noStrike" dirty="0">
                <a:solidFill>
                  <a:srgbClr val="7030A0"/>
                </a:solidFill>
                <a:effectLst/>
                <a:latin typeface="Arial" panose="020B0604020202020204" pitchFamily="34" charset="0"/>
              </a:rPr>
              <a:t>Test</a:t>
            </a:r>
            <a:endParaRPr lang="en-IN" sz="2400" dirty="0"/>
          </a:p>
        </p:txBody>
      </p:sp>
      <p:sp>
        <p:nvSpPr>
          <p:cNvPr id="6" name="TextBox 5">
            <a:extLst>
              <a:ext uri="{FF2B5EF4-FFF2-40B4-BE49-F238E27FC236}">
                <a16:creationId xmlns:a16="http://schemas.microsoft.com/office/drawing/2014/main" id="{D7E127C0-E68C-4F03-6984-F2D04E99DA27}"/>
              </a:ext>
            </a:extLst>
          </p:cNvPr>
          <p:cNvSpPr txBox="1"/>
          <p:nvPr/>
        </p:nvSpPr>
        <p:spPr>
          <a:xfrm>
            <a:off x="186814" y="1052052"/>
            <a:ext cx="9075174" cy="4899290"/>
          </a:xfrm>
          <a:prstGeom prst="rect">
            <a:avLst/>
          </a:prstGeom>
          <a:noFill/>
        </p:spPr>
        <p:txBody>
          <a:bodyPr wrap="square" rtlCol="0">
            <a:spAutoFit/>
          </a:bodyPr>
          <a:lstStyle/>
          <a:p>
            <a:pPr>
              <a:lnSpc>
                <a:spcPct val="115000"/>
              </a:lnSpc>
              <a:spcAft>
                <a:spcPts val="1000"/>
              </a:spcAf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Objective</a:t>
            </a:r>
            <a:r>
              <a:rPr lang="en-IN" dirty="0">
                <a:effectLst/>
                <a:latin typeface="Times New Roman" panose="02020603050405020304" pitchFamily="18" charset="0"/>
                <a:ea typeface="Times New Roman" panose="02020603050405020304" pitchFamily="18" charset="0"/>
                <a:cs typeface="Calibri" panose="020F0502020204030204" pitchFamily="34" charset="0"/>
              </a:rPr>
              <a:t>: The testing phase aimed to ensure that the application functions correctly, is bug-free, and meets the desired user experience.</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cs typeface="Symbol" panose="05050102010706020507" pitchFamily="18" charset="2"/>
              </a:rPr>
              <a:t>Types of Testing</a:t>
            </a:r>
            <a:r>
              <a:rPr lang="en-IN" dirty="0">
                <a:effectLst/>
                <a:latin typeface="Times New Roman" panose="02020603050405020304" pitchFamily="18" charset="0"/>
                <a:ea typeface="Times New Roman" panose="02020603050405020304" pitchFamily="18" charset="0"/>
                <a:cs typeface="Symbol" panose="05050102010706020507" pitchFamily="18" charset="2"/>
              </a:rPr>
              <a:t>:</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742950" lvl="1" indent="-285750">
              <a:lnSpc>
                <a:spcPct val="115000"/>
              </a:lnSpc>
              <a:spcAft>
                <a:spcPts val="1000"/>
              </a:spcAft>
              <a:buFont typeface="Courier New" panose="02070309020205020404" pitchFamily="49" charset="0"/>
              <a:buChar char="o"/>
              <a:tabLst>
                <a:tab pos="914400" algn="l"/>
              </a:tabLs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UI Testing</a:t>
            </a:r>
            <a:r>
              <a:rPr lang="en-IN" dirty="0">
                <a:effectLst/>
                <a:latin typeface="Times New Roman" panose="02020603050405020304" pitchFamily="18" charset="0"/>
                <a:ea typeface="Times New Roman" panose="02020603050405020304" pitchFamily="18" charset="0"/>
                <a:cs typeface="Calibri" panose="020F0502020204030204" pitchFamily="34" charset="0"/>
              </a:rPr>
              <a:t>: Ensuring that all UI components are responsive and accessible. Tested on various screen sizes and platforms.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spcAft>
                <a:spcPts val="1000"/>
              </a:spcAft>
              <a:buFont typeface="Courier New" panose="02070309020205020404" pitchFamily="49" charset="0"/>
              <a:buChar char="o"/>
              <a:tabLst>
                <a:tab pos="914400" algn="l"/>
              </a:tabLst>
            </a:pPr>
            <a:r>
              <a:rPr lang="en-IN" b="1" dirty="0">
                <a:effectLst/>
                <a:latin typeface="Times New Roman" panose="02020603050405020304" pitchFamily="18" charset="0"/>
                <a:ea typeface="Times New Roman" panose="02020603050405020304" pitchFamily="18" charset="0"/>
                <a:cs typeface="Calibri" panose="020F0502020204030204" pitchFamily="34" charset="0"/>
              </a:rPr>
              <a:t>Performance Testing</a:t>
            </a:r>
            <a:r>
              <a:rPr lang="en-IN" dirty="0">
                <a:effectLst/>
                <a:latin typeface="Times New Roman" panose="02020603050405020304" pitchFamily="18" charset="0"/>
                <a:ea typeface="Times New Roman" panose="02020603050405020304" pitchFamily="18" charset="0"/>
                <a:cs typeface="Calibri" panose="020F0502020204030204" pitchFamily="34" charset="0"/>
              </a:rPr>
              <a:t>: Measuring the speed and responsiveness of the typing tutor, ensuring no lag or delay during typing.</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spcAft>
                <a:spcPts val="1000"/>
              </a:spcAft>
              <a:buFont typeface="Symbol" panose="05050102010706020507" pitchFamily="18" charset="2"/>
              <a:buChar char=""/>
              <a:tabLst>
                <a:tab pos="457200" algn="l"/>
              </a:tabLst>
            </a:pPr>
            <a:r>
              <a:rPr lang="en-IN" b="1" dirty="0">
                <a:effectLst/>
                <a:latin typeface="Times New Roman" panose="02020603050405020304" pitchFamily="18" charset="0"/>
                <a:ea typeface="Times New Roman" panose="02020603050405020304" pitchFamily="18" charset="0"/>
                <a:cs typeface="Symbol" panose="05050102010706020507" pitchFamily="18" charset="2"/>
              </a:rPr>
              <a:t>Bug Fixes</a:t>
            </a:r>
            <a:r>
              <a:rPr lang="en-IN" dirty="0">
                <a:effectLst/>
                <a:latin typeface="Times New Roman" panose="02020603050405020304" pitchFamily="18" charset="0"/>
                <a:ea typeface="Times New Roman" panose="02020603050405020304" pitchFamily="18" charset="0"/>
                <a:cs typeface="Symbol" panose="05050102010706020507" pitchFamily="18" charset="2"/>
              </a:rPr>
              <a:t>:</a:t>
            </a:r>
            <a:endParaRPr lang="en-IN" dirty="0">
              <a:effectLst/>
              <a:latin typeface="Calibri" panose="020F0502020204030204" pitchFamily="34" charset="0"/>
              <a:ea typeface="Calibri" panose="020F0502020204030204" pitchFamily="34" charset="0"/>
              <a:cs typeface="Symbol" panose="05050102010706020507" pitchFamily="18" charset="2"/>
            </a:endParaRPr>
          </a:p>
          <a:p>
            <a:pPr marL="742950" lvl="1" indent="-285750">
              <a:lnSpc>
                <a:spcPct val="115000"/>
              </a:lnSpc>
              <a:spcAft>
                <a:spcPts val="1000"/>
              </a:spcAft>
              <a:buFont typeface="Courier New" panose="02070309020205020404" pitchFamily="49" charset="0"/>
              <a:buChar char="o"/>
              <a:tabLst>
                <a:tab pos="914400" algn="l"/>
              </a:tabLst>
            </a:pPr>
            <a:r>
              <a:rPr lang="en-IN" dirty="0">
                <a:effectLst/>
                <a:latin typeface="Times New Roman" panose="02020603050405020304" pitchFamily="18" charset="0"/>
                <a:ea typeface="Times New Roman" panose="02020603050405020304" pitchFamily="18" charset="0"/>
                <a:cs typeface="Calibri" panose="020F0502020204030204" pitchFamily="34" charset="0"/>
              </a:rPr>
              <a:t>Fixed issues where the typing feedback was delayed.</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spcAft>
                <a:spcPts val="1000"/>
              </a:spcAft>
              <a:buFont typeface="Courier New" panose="02070309020205020404" pitchFamily="49" charset="0"/>
              <a:buChar char="o"/>
              <a:tabLst>
                <a:tab pos="914400" algn="l"/>
              </a:tabLst>
            </a:pPr>
            <a:r>
              <a:rPr lang="en-IN" dirty="0">
                <a:effectLst/>
                <a:latin typeface="Times New Roman" panose="02020603050405020304" pitchFamily="18" charset="0"/>
                <a:ea typeface="Times New Roman" panose="02020603050405020304" pitchFamily="18" charset="0"/>
                <a:cs typeface="Calibri" panose="020F0502020204030204" pitchFamily="34" charset="0"/>
              </a:rPr>
              <a:t>Corrected minor UI alignment problems on different screen sizes.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spcAft>
                <a:spcPts val="1000"/>
              </a:spcAft>
              <a:buFont typeface="Courier New" panose="02070309020205020404" pitchFamily="49" charset="0"/>
              <a:buChar char="o"/>
              <a:tabLst>
                <a:tab pos="914400" algn="l"/>
              </a:tabLst>
            </a:pPr>
            <a:r>
              <a:rPr lang="en-IN" dirty="0">
                <a:effectLst/>
                <a:latin typeface="Times New Roman" panose="02020603050405020304" pitchFamily="18" charset="0"/>
                <a:ea typeface="Times New Roman" panose="02020603050405020304" pitchFamily="18" charset="0"/>
                <a:cs typeface="Calibri" panose="020F0502020204030204" pitchFamily="34" charset="0"/>
              </a:rPr>
              <a:t>Addressed database connection errors when storing user data.</a:t>
            </a:r>
            <a:endParaRPr lang="en-IN"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88499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1508</Words>
  <Application>Microsoft Office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Courier New</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 Kale</dc:creator>
  <cp:lastModifiedBy>Uday Kale</cp:lastModifiedBy>
  <cp:revision>9</cp:revision>
  <dcterms:created xsi:type="dcterms:W3CDTF">2024-11-29T13:59:07Z</dcterms:created>
  <dcterms:modified xsi:type="dcterms:W3CDTF">2024-12-01T15:48:52Z</dcterms:modified>
</cp:coreProperties>
</file>