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BBFDD-DCE9-453F-9D10-43B6F340E053}" v="32" dt="2025-06-07T07:40:5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Malleboina" userId="b8ba6198afd8885a" providerId="LiveId" clId="{2B4BBFDD-DCE9-453F-9D10-43B6F340E053}"/>
    <pc:docChg chg="undo redo custSel modSld">
      <pc:chgData name="uday Kiran Malleboina" userId="b8ba6198afd8885a" providerId="LiveId" clId="{2B4BBFDD-DCE9-453F-9D10-43B6F340E053}" dt="2025-06-07T07:46:09.125" v="200" actId="20577"/>
      <pc:docMkLst>
        <pc:docMk/>
      </pc:docMkLst>
      <pc:sldChg chg="modSp mod">
        <pc:chgData name="uday Kiran Malleboina" userId="b8ba6198afd8885a" providerId="LiveId" clId="{2B4BBFDD-DCE9-453F-9D10-43B6F340E053}" dt="2025-06-07T07:24:27.464" v="45" actId="113"/>
        <pc:sldMkLst>
          <pc:docMk/>
          <pc:sldMk cId="3409048553" sldId="262"/>
        </pc:sldMkLst>
        <pc:spChg chg="mod">
          <ac:chgData name="uday Kiran Malleboina" userId="b8ba6198afd8885a" providerId="LiveId" clId="{2B4BBFDD-DCE9-453F-9D10-43B6F340E053}" dt="2025-06-07T07:24:27.464" v="45" actId="113"/>
          <ac:spMkLst>
            <pc:docMk/>
            <pc:sldMk cId="3409048553" sldId="262"/>
            <ac:spMk id="11" creationId="{4FE6D387-697B-2B92-9EEB-BB80290B4794}"/>
          </ac:spMkLst>
        </pc:spChg>
        <pc:picChg chg="mod">
          <ac:chgData name="uday Kiran Malleboina" userId="b8ba6198afd8885a" providerId="LiveId" clId="{2B4BBFDD-DCE9-453F-9D10-43B6F340E053}" dt="2025-06-07T07:17:01.091" v="4" actId="14826"/>
          <ac:picMkLst>
            <pc:docMk/>
            <pc:sldMk cId="3409048553" sldId="262"/>
            <ac:picMk id="3" creationId="{A713974F-9101-F9A0-0606-6CC0FF09F094}"/>
          </ac:picMkLst>
        </pc:picChg>
      </pc:sldChg>
      <pc:sldChg chg="modSp mod">
        <pc:chgData name="uday Kiran Malleboina" userId="b8ba6198afd8885a" providerId="LiveId" clId="{2B4BBFDD-DCE9-453F-9D10-43B6F340E053}" dt="2025-06-07T07:30:30.163" v="87" actId="113"/>
        <pc:sldMkLst>
          <pc:docMk/>
          <pc:sldMk cId="2109659162" sldId="263"/>
        </pc:sldMkLst>
        <pc:spChg chg="mod">
          <ac:chgData name="uday Kiran Malleboina" userId="b8ba6198afd8885a" providerId="LiveId" clId="{2B4BBFDD-DCE9-453F-9D10-43B6F340E053}" dt="2025-06-07T07:30:30.163" v="87" actId="113"/>
          <ac:spMkLst>
            <pc:docMk/>
            <pc:sldMk cId="2109659162" sldId="263"/>
            <ac:spMk id="6" creationId="{98CE15D3-6E58-4D77-96B0-02768C593B18}"/>
          </ac:spMkLst>
        </pc:spChg>
        <pc:picChg chg="mod">
          <ac:chgData name="uday Kiran Malleboina" userId="b8ba6198afd8885a" providerId="LiveId" clId="{2B4BBFDD-DCE9-453F-9D10-43B6F340E053}" dt="2025-06-07T07:24:52.980" v="46" actId="14826"/>
          <ac:picMkLst>
            <pc:docMk/>
            <pc:sldMk cId="2109659162" sldId="263"/>
            <ac:picMk id="4" creationId="{BE093AB4-2C29-A1FE-F8FF-12ED30A1883B}"/>
          </ac:picMkLst>
        </pc:picChg>
      </pc:sldChg>
      <pc:sldChg chg="modSp mod">
        <pc:chgData name="uday Kiran Malleboina" userId="b8ba6198afd8885a" providerId="LiveId" clId="{2B4BBFDD-DCE9-453F-9D10-43B6F340E053}" dt="2025-06-07T07:38:45.168" v="130" actId="113"/>
        <pc:sldMkLst>
          <pc:docMk/>
          <pc:sldMk cId="3034348425" sldId="264"/>
        </pc:sldMkLst>
        <pc:spChg chg="mod">
          <ac:chgData name="uday Kiran Malleboina" userId="b8ba6198afd8885a" providerId="LiveId" clId="{2B4BBFDD-DCE9-453F-9D10-43B6F340E053}" dt="2025-06-07T07:38:45.168" v="130" actId="113"/>
          <ac:spMkLst>
            <pc:docMk/>
            <pc:sldMk cId="3034348425" sldId="264"/>
            <ac:spMk id="3" creationId="{D28A8529-A083-001D-FBAD-E7B9B6D7072A}"/>
          </ac:spMkLst>
        </pc:spChg>
        <pc:picChg chg="mod">
          <ac:chgData name="uday Kiran Malleboina" userId="b8ba6198afd8885a" providerId="LiveId" clId="{2B4BBFDD-DCE9-453F-9D10-43B6F340E053}" dt="2025-06-07T07:31:02.976" v="88" actId="14826"/>
          <ac:picMkLst>
            <pc:docMk/>
            <pc:sldMk cId="3034348425" sldId="264"/>
            <ac:picMk id="7" creationId="{430BE708-8FF2-2879-5025-BD5672595E58}"/>
          </ac:picMkLst>
        </pc:picChg>
      </pc:sldChg>
      <pc:sldChg chg="addSp modSp mod">
        <pc:chgData name="uday Kiran Malleboina" userId="b8ba6198afd8885a" providerId="LiveId" clId="{2B4BBFDD-DCE9-453F-9D10-43B6F340E053}" dt="2025-06-07T07:46:09.125" v="200" actId="20577"/>
        <pc:sldMkLst>
          <pc:docMk/>
          <pc:sldMk cId="2730748671" sldId="265"/>
        </pc:sldMkLst>
        <pc:spChg chg="mod">
          <ac:chgData name="uday Kiran Malleboina" userId="b8ba6198afd8885a" providerId="LiveId" clId="{2B4BBFDD-DCE9-453F-9D10-43B6F340E053}" dt="2025-06-07T07:46:09.125" v="200" actId="20577"/>
          <ac:spMkLst>
            <pc:docMk/>
            <pc:sldMk cId="2730748671" sldId="265"/>
            <ac:spMk id="3" creationId="{70551CA8-824E-27CF-8581-42104BFC5B7C}"/>
          </ac:spMkLst>
        </pc:spChg>
        <pc:spChg chg="add">
          <ac:chgData name="uday Kiran Malleboina" userId="b8ba6198afd8885a" providerId="LiveId" clId="{2B4BBFDD-DCE9-453F-9D10-43B6F340E053}" dt="2025-06-07T07:39:26.437" v="132"/>
          <ac:spMkLst>
            <pc:docMk/>
            <pc:sldMk cId="2730748671" sldId="265"/>
            <ac:spMk id="4" creationId="{72FD3535-6105-4A94-3CEB-389588179E7C}"/>
          </ac:spMkLst>
        </pc:spChg>
        <pc:spChg chg="add">
          <ac:chgData name="uday Kiran Malleboina" userId="b8ba6198afd8885a" providerId="LiveId" clId="{2B4BBFDD-DCE9-453F-9D10-43B6F340E053}" dt="2025-06-07T07:39:26.437" v="132"/>
          <ac:spMkLst>
            <pc:docMk/>
            <pc:sldMk cId="2730748671" sldId="265"/>
            <ac:spMk id="7" creationId="{3A1EFC17-13D9-301E-A6C9-192CB573781C}"/>
          </ac:spMkLst>
        </pc:spChg>
        <pc:spChg chg="add">
          <ac:chgData name="uday Kiran Malleboina" userId="b8ba6198afd8885a" providerId="LiveId" clId="{2B4BBFDD-DCE9-453F-9D10-43B6F340E053}" dt="2025-06-07T07:39:26.437" v="132"/>
          <ac:spMkLst>
            <pc:docMk/>
            <pc:sldMk cId="2730748671" sldId="265"/>
            <ac:spMk id="8" creationId="{F3256CDC-F31F-35E0-DF33-B8DD21C9D458}"/>
          </ac:spMkLst>
        </pc:spChg>
        <pc:spChg chg="add">
          <ac:chgData name="uday Kiran Malleboina" userId="b8ba6198afd8885a" providerId="LiveId" clId="{2B4BBFDD-DCE9-453F-9D10-43B6F340E053}" dt="2025-06-07T07:39:26.437" v="132"/>
          <ac:spMkLst>
            <pc:docMk/>
            <pc:sldMk cId="2730748671" sldId="265"/>
            <ac:spMk id="9" creationId="{BB70DC89-7FD8-0957-E79E-768AE0809B89}"/>
          </ac:spMkLst>
        </pc:spChg>
        <pc:spChg chg="add">
          <ac:chgData name="uday Kiran Malleboina" userId="b8ba6198afd8885a" providerId="LiveId" clId="{2B4BBFDD-DCE9-453F-9D10-43B6F340E053}" dt="2025-06-07T07:39:26.437" v="132"/>
          <ac:spMkLst>
            <pc:docMk/>
            <pc:sldMk cId="2730748671" sldId="265"/>
            <ac:spMk id="10" creationId="{585AFCD8-B831-747A-1FCF-D1004E1E8617}"/>
          </ac:spMkLst>
        </pc:spChg>
        <pc:spChg chg="add">
          <ac:chgData name="uday Kiran Malleboina" userId="b8ba6198afd8885a" providerId="LiveId" clId="{2B4BBFDD-DCE9-453F-9D10-43B6F340E053}" dt="2025-06-07T07:39:26.437" v="132"/>
          <ac:spMkLst>
            <pc:docMk/>
            <pc:sldMk cId="2730748671" sldId="265"/>
            <ac:spMk id="11" creationId="{FEFC5A4E-5A33-B0CA-AD62-F1D15C6B2F47}"/>
          </ac:spMkLst>
        </pc:spChg>
        <pc:spChg chg="add">
          <ac:chgData name="uday Kiran Malleboina" userId="b8ba6198afd8885a" providerId="LiveId" clId="{2B4BBFDD-DCE9-453F-9D10-43B6F340E053}" dt="2025-06-07T07:39:26.437" v="132"/>
          <ac:spMkLst>
            <pc:docMk/>
            <pc:sldMk cId="2730748671" sldId="265"/>
            <ac:spMk id="12" creationId="{69C7F678-DC08-9E13-CA27-A0EB6AF4951D}"/>
          </ac:spMkLst>
        </pc:spChg>
        <pc:spChg chg="add">
          <ac:chgData name="uday Kiran Malleboina" userId="b8ba6198afd8885a" providerId="LiveId" clId="{2B4BBFDD-DCE9-453F-9D10-43B6F340E053}" dt="2025-06-07T07:39:34.601" v="133"/>
          <ac:spMkLst>
            <pc:docMk/>
            <pc:sldMk cId="2730748671" sldId="265"/>
            <ac:spMk id="13" creationId="{778927B4-F3A8-ACCF-4D2C-EC7E185A3507}"/>
          </ac:spMkLst>
        </pc:spChg>
        <pc:spChg chg="add">
          <ac:chgData name="uday Kiran Malleboina" userId="b8ba6198afd8885a" providerId="LiveId" clId="{2B4BBFDD-DCE9-453F-9D10-43B6F340E053}" dt="2025-06-07T07:39:34.601" v="133"/>
          <ac:spMkLst>
            <pc:docMk/>
            <pc:sldMk cId="2730748671" sldId="265"/>
            <ac:spMk id="14" creationId="{0DEB97E7-CCCF-8BAB-D41A-3226C2EB5879}"/>
          </ac:spMkLst>
        </pc:spChg>
        <pc:spChg chg="add">
          <ac:chgData name="uday Kiran Malleboina" userId="b8ba6198afd8885a" providerId="LiveId" clId="{2B4BBFDD-DCE9-453F-9D10-43B6F340E053}" dt="2025-06-07T07:39:34.601" v="133"/>
          <ac:spMkLst>
            <pc:docMk/>
            <pc:sldMk cId="2730748671" sldId="265"/>
            <ac:spMk id="15" creationId="{7F43D7B4-5188-C91F-F578-D0F3ECE4E248}"/>
          </ac:spMkLst>
        </pc:spChg>
        <pc:spChg chg="add">
          <ac:chgData name="uday Kiran Malleboina" userId="b8ba6198afd8885a" providerId="LiveId" clId="{2B4BBFDD-DCE9-453F-9D10-43B6F340E053}" dt="2025-06-07T07:39:34.601" v="133"/>
          <ac:spMkLst>
            <pc:docMk/>
            <pc:sldMk cId="2730748671" sldId="265"/>
            <ac:spMk id="16" creationId="{6D674AAF-FEC8-1B34-8FF0-74ABC4FAB58B}"/>
          </ac:spMkLst>
        </pc:spChg>
        <pc:spChg chg="add">
          <ac:chgData name="uday Kiran Malleboina" userId="b8ba6198afd8885a" providerId="LiveId" clId="{2B4BBFDD-DCE9-453F-9D10-43B6F340E053}" dt="2025-06-07T07:39:34.601" v="133"/>
          <ac:spMkLst>
            <pc:docMk/>
            <pc:sldMk cId="2730748671" sldId="265"/>
            <ac:spMk id="17" creationId="{A0277E20-B1BA-EA74-8D94-2E65DA07F531}"/>
          </ac:spMkLst>
        </pc:spChg>
        <pc:spChg chg="add">
          <ac:chgData name="uday Kiran Malleboina" userId="b8ba6198afd8885a" providerId="LiveId" clId="{2B4BBFDD-DCE9-453F-9D10-43B6F340E053}" dt="2025-06-07T07:39:34.601" v="133"/>
          <ac:spMkLst>
            <pc:docMk/>
            <pc:sldMk cId="2730748671" sldId="265"/>
            <ac:spMk id="18" creationId="{1635ED0F-D9C4-DCD7-E6EB-20D67A7BE6C2}"/>
          </ac:spMkLst>
        </pc:spChg>
        <pc:spChg chg="add">
          <ac:chgData name="uday Kiran Malleboina" userId="b8ba6198afd8885a" providerId="LiveId" clId="{2B4BBFDD-DCE9-453F-9D10-43B6F340E053}" dt="2025-06-07T07:39:34.601" v="133"/>
          <ac:spMkLst>
            <pc:docMk/>
            <pc:sldMk cId="2730748671" sldId="265"/>
            <ac:spMk id="19" creationId="{C9F8BEFE-0A51-F48C-A1D7-D7313FA31289}"/>
          </ac:spMkLst>
        </pc:spChg>
        <pc:picChg chg="mod">
          <ac:chgData name="uday Kiran Malleboina" userId="b8ba6198afd8885a" providerId="LiveId" clId="{2B4BBFDD-DCE9-453F-9D10-43B6F340E053}" dt="2025-06-07T07:39:02.852" v="131" actId="14826"/>
          <ac:picMkLst>
            <pc:docMk/>
            <pc:sldMk cId="2730748671" sldId="265"/>
            <ac:picMk id="5" creationId="{B71BCF7E-0160-7DAC-3CD2-6541CA53C2B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64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72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14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9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2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5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2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4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4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05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9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0"/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07E3E9-09BC-4E5D-8B5E-48355077577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845B994-75C9-4681-BCD9-5D9542AD9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79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A5D5-A1BF-6C57-4DF5-2DCF75450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355378" y="681390"/>
            <a:ext cx="9755187" cy="2414167"/>
          </a:xfrm>
        </p:spPr>
        <p:txBody>
          <a:bodyPr>
            <a:normAutofit fontScale="90000"/>
          </a:bodyPr>
          <a:lstStyle/>
          <a:p>
            <a:r>
              <a:rPr lang="en-IN" dirty="0"/>
              <a:t>Pre-owned car market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195A-C38B-B900-3026-18122D334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413616" y="3074011"/>
            <a:ext cx="10735393" cy="550333"/>
          </a:xfrm>
        </p:spPr>
        <p:txBody>
          <a:bodyPr/>
          <a:lstStyle/>
          <a:p>
            <a:r>
              <a:rPr lang="en-US" dirty="0"/>
              <a:t>Insights for Enhanced Decision-Making in the pre-owned Car Market</a:t>
            </a:r>
            <a:endParaRPr lang="en-IN" dirty="0"/>
          </a:p>
        </p:txBody>
      </p:sp>
      <p:pic>
        <p:nvPicPr>
          <p:cNvPr id="7" name="Picture 6" descr="A red car with a black background&#10;&#10;AI-generated content may be incorrect.">
            <a:extLst>
              <a:ext uri="{FF2B5EF4-FFF2-40B4-BE49-F238E27FC236}">
                <a16:creationId xmlns:a16="http://schemas.microsoft.com/office/drawing/2014/main" id="{DD67622E-0CA6-6A9F-809A-8E67D5F3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9883">
            <a:off x="8961119" y="3879562"/>
            <a:ext cx="3015375" cy="2132083"/>
          </a:xfrm>
          <a:prstGeom prst="rect">
            <a:avLst/>
          </a:prstGeom>
        </p:spPr>
      </p:pic>
      <p:pic>
        <p:nvPicPr>
          <p:cNvPr id="4" name="Picture 3" descr="A red car with a black background&#10;&#10;AI-generated content may be incorrect.">
            <a:extLst>
              <a:ext uri="{FF2B5EF4-FFF2-40B4-BE49-F238E27FC236}">
                <a16:creationId xmlns:a16="http://schemas.microsoft.com/office/drawing/2014/main" id="{DC7A10CD-FF35-5C27-340D-00BE74A1C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69883">
            <a:off x="6480046" y="4489449"/>
            <a:ext cx="3015375" cy="21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59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6B7613-4B38-7794-32EF-8B96737AB069}"/>
              </a:ext>
            </a:extLst>
          </p:cNvPr>
          <p:cNvSpPr txBox="1"/>
          <p:nvPr/>
        </p:nvSpPr>
        <p:spPr>
          <a:xfrm>
            <a:off x="-1" y="0"/>
            <a:ext cx="1169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u="none" strike="noStrike">
                <a:solidFill>
                  <a:srgbClr val="C00000"/>
                </a:solidFill>
                <a:effectLst/>
                <a:latin typeface="Google Sans Text"/>
              </a:rPr>
              <a:t>Key Insights &amp; Actionable Recommendations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9E2BB-3C3A-DE9E-489C-FD0542833D61}"/>
              </a:ext>
            </a:extLst>
          </p:cNvPr>
          <p:cNvSpPr txBox="1"/>
          <p:nvPr/>
        </p:nvSpPr>
        <p:spPr>
          <a:xfrm>
            <a:off x="167951" y="942392"/>
            <a:ext cx="113553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b="1" dirty="0">
                <a:latin typeface="Google Sans Text"/>
              </a:rPr>
              <a:t>🔷 </a:t>
            </a:r>
            <a:r>
              <a:rPr lang="en-US" sz="2400" b="1" dirty="0">
                <a:latin typeface="Google Sans Text"/>
              </a:rPr>
              <a:t>1. CEO-Level Insights &amp; Recommendations</a:t>
            </a:r>
          </a:p>
          <a:p>
            <a:pPr>
              <a:buNone/>
            </a:pPr>
            <a:r>
              <a:rPr lang="en-US" sz="2000" b="1" dirty="0">
                <a:latin typeface="Google Sans Text"/>
              </a:rPr>
              <a:t>📌 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oogle Sans Text"/>
              </a:rPr>
              <a:t>High selling prices</a:t>
            </a:r>
            <a:r>
              <a:rPr lang="en-US" sz="2000" dirty="0">
                <a:latin typeface="Google Sans Text"/>
              </a:rPr>
              <a:t> were observed in specific </a:t>
            </a:r>
            <a:r>
              <a:rPr lang="en-US" sz="2000" b="1" dirty="0">
                <a:latin typeface="Google Sans Text"/>
              </a:rPr>
              <a:t>states/regions</a:t>
            </a:r>
            <a:r>
              <a:rPr lang="en-US" sz="2000" dirty="0">
                <a:latin typeface="Google Sans Text"/>
              </a:rPr>
              <a:t>, indicating geographic-based demand variation.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 Text"/>
              </a:rPr>
              <a:t>There is a noticeable </a:t>
            </a:r>
            <a:r>
              <a:rPr lang="en-US" sz="2000" b="1" dirty="0">
                <a:latin typeface="Google Sans Text"/>
              </a:rPr>
              <a:t>price gap between MMR and actual selling prices</a:t>
            </a:r>
            <a:r>
              <a:rPr lang="en-US" sz="2000" dirty="0">
                <a:latin typeface="Google Sans Text"/>
              </a:rPr>
              <a:t>, showing opportunities to optimize pricing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oogle Sans Text"/>
              </a:rPr>
              <a:t>Dealership sellers consistently price higher</a:t>
            </a:r>
            <a:r>
              <a:rPr lang="en-US" sz="2000" dirty="0">
                <a:latin typeface="Google Sans Text"/>
              </a:rPr>
              <a:t> than private sellers but with no consistent advantage in sales 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Google Sans Text"/>
              </a:rPr>
              <a:t>Profit margins</a:t>
            </a:r>
            <a:r>
              <a:rPr lang="en-US" sz="2000" dirty="0">
                <a:latin typeface="Google Sans Text"/>
              </a:rPr>
              <a:t> vary significantly across locations and seller types.</a:t>
            </a:r>
          </a:p>
          <a:p>
            <a:pPr>
              <a:buNone/>
            </a:pPr>
            <a:r>
              <a:rPr lang="en-US" sz="2000" b="1" dirty="0">
                <a:latin typeface="Google Sans Text"/>
              </a:rPr>
              <a:t>✅ 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 Text"/>
              </a:rPr>
              <a:t>Focus inventory acquisition and marketing efforts in </a:t>
            </a:r>
            <a:r>
              <a:rPr lang="en-US" sz="2000" b="1" dirty="0">
                <a:latin typeface="Google Sans Text"/>
              </a:rPr>
              <a:t>high-performing regions</a:t>
            </a:r>
            <a:r>
              <a:rPr lang="en-US" sz="2000" dirty="0">
                <a:latin typeface="Google Sans Tex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 Text"/>
              </a:rPr>
              <a:t>Align pricing strategy closely with </a:t>
            </a:r>
            <a:r>
              <a:rPr lang="en-US" sz="2000" b="1" dirty="0">
                <a:latin typeface="Google Sans Text"/>
              </a:rPr>
              <a:t>MMR benchmarks</a:t>
            </a:r>
            <a:r>
              <a:rPr lang="en-US" sz="2000" dirty="0">
                <a:latin typeface="Google Sans Text"/>
              </a:rPr>
              <a:t> to stay competitive and increase conversion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 Text"/>
              </a:rPr>
              <a:t>Encourage </a:t>
            </a:r>
            <a:r>
              <a:rPr lang="en-US" sz="2000" b="1" dirty="0">
                <a:latin typeface="Google Sans Text"/>
              </a:rPr>
              <a:t>better-performing seller types</a:t>
            </a:r>
            <a:r>
              <a:rPr lang="en-US" sz="2000" dirty="0">
                <a:latin typeface="Google Sans Text"/>
              </a:rPr>
              <a:t> to expand operations or adopt successful sales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Google Sans Text"/>
              </a:rPr>
              <a:t>Implement </a:t>
            </a:r>
            <a:r>
              <a:rPr lang="en-US" sz="2000" b="1" dirty="0">
                <a:latin typeface="Google Sans Text"/>
              </a:rPr>
              <a:t>regional profit optimization models</a:t>
            </a:r>
            <a:r>
              <a:rPr lang="en-US" sz="2000" dirty="0">
                <a:latin typeface="Google Sans Text"/>
              </a:rPr>
              <a:t> to improve ROI.</a:t>
            </a:r>
          </a:p>
        </p:txBody>
      </p:sp>
      <p:pic>
        <p:nvPicPr>
          <p:cNvPr id="5" name="Picture 4" descr="A red car with a black background">
            <a:extLst>
              <a:ext uri="{FF2B5EF4-FFF2-40B4-BE49-F238E27FC236}">
                <a16:creationId xmlns:a16="http://schemas.microsoft.com/office/drawing/2014/main" id="{8F5BEE6F-7E9F-AE91-67B7-73E14955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0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0F4C60-E09B-5AE1-EF7B-EE2F56CE3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61DA7D-3576-9742-C5DE-60A2234AE7E4}"/>
              </a:ext>
            </a:extLst>
          </p:cNvPr>
          <p:cNvSpPr txBox="1"/>
          <p:nvPr/>
        </p:nvSpPr>
        <p:spPr>
          <a:xfrm>
            <a:off x="-1" y="0"/>
            <a:ext cx="1169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u="none" strike="noStrike">
                <a:solidFill>
                  <a:srgbClr val="C00000"/>
                </a:solidFill>
                <a:effectLst/>
                <a:latin typeface="Google Sans Text"/>
              </a:rPr>
              <a:t>Key Insights &amp; Actionable Recommendations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B6227-89AD-BD1C-3C71-FE147098CB99}"/>
              </a:ext>
            </a:extLst>
          </p:cNvPr>
          <p:cNvSpPr txBox="1"/>
          <p:nvPr/>
        </p:nvSpPr>
        <p:spPr>
          <a:xfrm>
            <a:off x="167951" y="942392"/>
            <a:ext cx="113553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2400" dirty="0"/>
              <a:t>🛠️</a:t>
            </a:r>
            <a:r>
              <a:rPr lang="en-US" sz="2200" b="1" dirty="0">
                <a:latin typeface="Google Sans Text"/>
              </a:rPr>
              <a:t> 2.Manager-Level Insights &amp; Recommendations</a:t>
            </a:r>
          </a:p>
          <a:p>
            <a:pPr>
              <a:buNone/>
            </a:pPr>
            <a:r>
              <a:rPr lang="en-US" sz="2200" b="1" dirty="0">
                <a:latin typeface="Google Sans Text"/>
              </a:rPr>
              <a:t>📌 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Google Sans Text"/>
              </a:rPr>
              <a:t>Condition and mileage</a:t>
            </a:r>
            <a:r>
              <a:rPr lang="en-US" sz="2200" dirty="0">
                <a:latin typeface="Google Sans Text"/>
              </a:rPr>
              <a:t> have strong impacts on vehicle price—vehicles in </a:t>
            </a:r>
            <a:r>
              <a:rPr lang="en-US" sz="2200" b="1" dirty="0">
                <a:latin typeface="Google Sans Text"/>
              </a:rPr>
              <a:t>excellent condition</a:t>
            </a:r>
            <a:r>
              <a:rPr lang="en-US" sz="2200" dirty="0">
                <a:latin typeface="Google Sans Text"/>
              </a:rPr>
              <a:t> sell at higher average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Google Sans Text"/>
              </a:rPr>
              <a:t>A significant portion of inventory falls into the </a:t>
            </a:r>
            <a:r>
              <a:rPr lang="en-US" sz="2200" b="1" dirty="0">
                <a:latin typeface="Google Sans Text"/>
              </a:rPr>
              <a:t>Medium Price Category (5K–15K)</a:t>
            </a:r>
            <a:r>
              <a:rPr lang="en-US" sz="2200" dirty="0">
                <a:latin typeface="Google Sans Tex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Google Sans Text"/>
              </a:rPr>
              <a:t>Monthly sales trends</a:t>
            </a:r>
            <a:r>
              <a:rPr lang="en-US" sz="2200" dirty="0">
                <a:latin typeface="Google Sans Text"/>
              </a:rPr>
              <a:t> reveal peaks and dips—seasonal patterns are present.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Google Sans Text"/>
              </a:rPr>
              <a:t>Odometer readings</a:t>
            </a:r>
            <a:r>
              <a:rPr lang="en-US" sz="2200" dirty="0">
                <a:latin typeface="Google Sans Text"/>
              </a:rPr>
              <a:t> directly correlate with declining prices.</a:t>
            </a:r>
          </a:p>
          <a:p>
            <a:pPr>
              <a:buNone/>
            </a:pPr>
            <a:r>
              <a:rPr lang="en-US" sz="2200" b="1" dirty="0">
                <a:latin typeface="Google Sans Text"/>
              </a:rPr>
              <a:t>✅ 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Google Sans Text"/>
              </a:rPr>
              <a:t>Rotate aging or high-odometer inventory quickly using discount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Google Sans Text"/>
              </a:rPr>
              <a:t>Adjust stocking levels and pricing based on </a:t>
            </a:r>
            <a:r>
              <a:rPr lang="en-US" sz="2200" b="1" dirty="0">
                <a:latin typeface="Google Sans Text"/>
              </a:rPr>
              <a:t>seasonal trends</a:t>
            </a:r>
            <a:r>
              <a:rPr lang="en-US" sz="2200" dirty="0">
                <a:latin typeface="Google Sans Text"/>
              </a:rPr>
              <a:t> identified in sales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Google Sans Text"/>
              </a:rPr>
              <a:t>Classify inventory more aggressively into </a:t>
            </a:r>
            <a:r>
              <a:rPr lang="en-US" sz="2200" b="1" dirty="0">
                <a:latin typeface="Google Sans Text"/>
              </a:rPr>
              <a:t>Low/Medium/High pricing bands</a:t>
            </a:r>
            <a:r>
              <a:rPr lang="en-US" sz="2200" dirty="0">
                <a:latin typeface="Google Sans Text"/>
              </a:rPr>
              <a:t> to improve customer targeting.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Google Sans Text"/>
              </a:rPr>
              <a:t>Provide </a:t>
            </a:r>
            <a:r>
              <a:rPr lang="en-US" sz="2200" b="1" dirty="0">
                <a:latin typeface="Google Sans Text"/>
              </a:rPr>
              <a:t>sales reps</a:t>
            </a:r>
            <a:r>
              <a:rPr lang="en-US" sz="2200" dirty="0">
                <a:latin typeface="Google Sans Text"/>
              </a:rPr>
              <a:t> with pricing guidelines based on car condition and mileage bands.</a:t>
            </a:r>
          </a:p>
        </p:txBody>
      </p:sp>
      <p:pic>
        <p:nvPicPr>
          <p:cNvPr id="2" name="Picture 1" descr="A red car with a black background">
            <a:extLst>
              <a:ext uri="{FF2B5EF4-FFF2-40B4-BE49-F238E27FC236}">
                <a16:creationId xmlns:a16="http://schemas.microsoft.com/office/drawing/2014/main" id="{5A3A663B-03AE-630E-7912-E2585FF6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1CCF80-4E3C-04F9-9AB8-2FF5D103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C60DCA-EE98-67E6-1084-F7A2AE72646D}"/>
              </a:ext>
            </a:extLst>
          </p:cNvPr>
          <p:cNvSpPr txBox="1"/>
          <p:nvPr/>
        </p:nvSpPr>
        <p:spPr>
          <a:xfrm>
            <a:off x="-1" y="0"/>
            <a:ext cx="11691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u="none" strike="noStrike">
                <a:solidFill>
                  <a:srgbClr val="C00000"/>
                </a:solidFill>
                <a:effectLst/>
                <a:latin typeface="Google Sans Text"/>
              </a:rPr>
              <a:t>Key Insights &amp; Actionable Recommendations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F97F4-E85D-7B95-C546-BE2BE624BD71}"/>
              </a:ext>
            </a:extLst>
          </p:cNvPr>
          <p:cNvSpPr txBox="1"/>
          <p:nvPr/>
        </p:nvSpPr>
        <p:spPr>
          <a:xfrm>
            <a:off x="167951" y="942392"/>
            <a:ext cx="1135535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b="1" dirty="0">
                <a:latin typeface="Google Sans Text"/>
              </a:rPr>
              <a:t>👥 3. Customer-Level Insights &amp; Recommendations</a:t>
            </a:r>
          </a:p>
          <a:p>
            <a:pPr>
              <a:buNone/>
            </a:pPr>
            <a:r>
              <a:rPr lang="en-US" sz="2400" b="1" dirty="0">
                <a:latin typeface="Google Sans Text"/>
              </a:rPr>
              <a:t>📌 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 Text"/>
              </a:rPr>
              <a:t>Many </a:t>
            </a:r>
            <a:r>
              <a:rPr lang="en-US" sz="2400" b="1" dirty="0">
                <a:latin typeface="Google Sans Text"/>
              </a:rPr>
              <a:t>vehicles are being sold below MMR</a:t>
            </a:r>
            <a:r>
              <a:rPr lang="en-US" sz="2400" dirty="0">
                <a:latin typeface="Google Sans Text"/>
              </a:rPr>
              <a:t>, presenting opportunities for value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oogle Sans Text"/>
              </a:rPr>
              <a:t>Depreciation rates</a:t>
            </a:r>
            <a:r>
              <a:rPr lang="en-US" sz="2400" dirty="0">
                <a:latin typeface="Google Sans Text"/>
              </a:rPr>
              <a:t> sharply increase after a certain mileage threshold (~75,000 km).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oogle Sans Text"/>
              </a:rPr>
              <a:t>Certain colors</a:t>
            </a:r>
            <a:r>
              <a:rPr lang="en-US" sz="2400" dirty="0">
                <a:latin typeface="Google Sans Text"/>
              </a:rPr>
              <a:t> and </a:t>
            </a:r>
            <a:r>
              <a:rPr lang="en-US" sz="2400" b="1" dirty="0">
                <a:latin typeface="Google Sans Text"/>
              </a:rPr>
              <a:t>body types</a:t>
            </a:r>
            <a:r>
              <a:rPr lang="en-US" sz="2400" dirty="0">
                <a:latin typeface="Google Sans Text"/>
              </a:rPr>
              <a:t> (e.g., SUVs) consistently retain higher resale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oogle Sans Text"/>
              </a:rPr>
              <a:t>Private sellers</a:t>
            </a:r>
            <a:r>
              <a:rPr lang="en-US" sz="2400" dirty="0">
                <a:latin typeface="Google Sans Text"/>
              </a:rPr>
              <a:t> often provide better deals than dealerships but may lack warranties or post-sale service.</a:t>
            </a:r>
          </a:p>
          <a:p>
            <a:pPr>
              <a:buNone/>
            </a:pPr>
            <a:r>
              <a:rPr lang="en-US" sz="2400" b="1" dirty="0">
                <a:latin typeface="Google Sans Text"/>
              </a:rPr>
              <a:t>✅ 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 Text"/>
              </a:rPr>
              <a:t>Guide buyers toward </a:t>
            </a:r>
            <a:r>
              <a:rPr lang="en-US" sz="2400" b="1" dirty="0">
                <a:latin typeface="Google Sans Text"/>
              </a:rPr>
              <a:t>low-mileage cars with minimal price drop</a:t>
            </a:r>
            <a:r>
              <a:rPr lang="en-US" sz="2400" dirty="0">
                <a:latin typeface="Google Sans Text"/>
              </a:rPr>
              <a:t> (high resale score).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 Text"/>
              </a:rPr>
              <a:t>Recommend </a:t>
            </a:r>
            <a:r>
              <a:rPr lang="en-US" sz="2400" b="1" dirty="0">
                <a:latin typeface="Google Sans Text"/>
              </a:rPr>
              <a:t>ideal months for buying cars</a:t>
            </a:r>
            <a:r>
              <a:rPr lang="en-US" sz="2400" dirty="0">
                <a:latin typeface="Google Sans Text"/>
              </a:rPr>
              <a:t>, based on lower price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 Text"/>
              </a:rPr>
              <a:t>Educate customers on </a:t>
            </a:r>
            <a:r>
              <a:rPr lang="en-US" sz="2400" b="1" dirty="0">
                <a:latin typeface="Google Sans Text"/>
              </a:rPr>
              <a:t>best color and body type combinations</a:t>
            </a:r>
            <a:r>
              <a:rPr lang="en-US" sz="2400" dirty="0">
                <a:latin typeface="Google Sans Text"/>
              </a:rPr>
              <a:t> for value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 Text"/>
              </a:rPr>
              <a:t>Provide a </a:t>
            </a:r>
            <a:r>
              <a:rPr lang="en-US" sz="2400" b="1" dirty="0">
                <a:latin typeface="Google Sans Text"/>
              </a:rPr>
              <a:t>dealer vs private seller comparison tool</a:t>
            </a:r>
            <a:r>
              <a:rPr lang="en-US" sz="2400" dirty="0">
                <a:latin typeface="Google Sans Text"/>
              </a:rPr>
              <a:t> to help make smarter decisions</a:t>
            </a:r>
            <a:r>
              <a:rPr lang="en-US" sz="2400" dirty="0"/>
              <a:t>.</a:t>
            </a:r>
          </a:p>
        </p:txBody>
      </p:sp>
      <p:pic>
        <p:nvPicPr>
          <p:cNvPr id="2" name="Picture 1" descr="A red car with a black background">
            <a:extLst>
              <a:ext uri="{FF2B5EF4-FFF2-40B4-BE49-F238E27FC236}">
                <a16:creationId xmlns:a16="http://schemas.microsoft.com/office/drawing/2014/main" id="{42CAC3CA-E4FB-B475-16A9-7963234F8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ar Speedometer - Free Powerpoint Template">
            <a:extLst>
              <a:ext uri="{FF2B5EF4-FFF2-40B4-BE49-F238E27FC236}">
                <a16:creationId xmlns:a16="http://schemas.microsoft.com/office/drawing/2014/main" id="{BC35CC14-2A4A-A8D8-0524-09433C5E9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red car with a black background">
            <a:extLst>
              <a:ext uri="{FF2B5EF4-FFF2-40B4-BE49-F238E27FC236}">
                <a16:creationId xmlns:a16="http://schemas.microsoft.com/office/drawing/2014/main" id="{51498CDF-D58B-6F24-30F4-5A66E7D8E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208" y="119211"/>
            <a:ext cx="2988513" cy="2113090"/>
          </a:xfrm>
          <a:prstGeom prst="rect">
            <a:avLst/>
          </a:prstGeom>
        </p:spPr>
      </p:pic>
      <p:pic>
        <p:nvPicPr>
          <p:cNvPr id="4" name="Picture 3" descr="A red car with a black background&#10;&#10;AI-generated content may be incorrect.">
            <a:extLst>
              <a:ext uri="{FF2B5EF4-FFF2-40B4-BE49-F238E27FC236}">
                <a16:creationId xmlns:a16="http://schemas.microsoft.com/office/drawing/2014/main" id="{8462ED78-4D86-E36E-8992-F08B0AF09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2" y="0"/>
            <a:ext cx="3142751" cy="222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51EE-E2C9-0940-1C90-1C6B5D48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072" y="1"/>
            <a:ext cx="7251192" cy="1060703"/>
          </a:xfrm>
        </p:spPr>
        <p:txBody>
          <a:bodyPr/>
          <a:lstStyle/>
          <a:p>
            <a:pPr algn="just"/>
            <a:r>
              <a:rPr lang="en-IN" dirty="0"/>
              <a:t>                     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96692-2098-EACF-45FB-456A95DA7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8056" y="1325880"/>
            <a:ext cx="10632451" cy="4048705"/>
          </a:xfrm>
        </p:spPr>
        <p:txBody>
          <a:bodyPr>
            <a:normAutofit lnSpcReduction="10000"/>
          </a:bodyPr>
          <a:lstStyle/>
          <a:p>
            <a:r>
              <a:rPr lang="en-US" sz="1900" b="1" dirty="0">
                <a:latin typeface="Google Sans Text"/>
              </a:rPr>
              <a:t>Problem Identification and Problem Statement</a:t>
            </a:r>
          </a:p>
          <a:p>
            <a:r>
              <a:rPr lang="en-US" sz="1900" b="1" dirty="0">
                <a:latin typeface="Google Sans Text"/>
              </a:rPr>
              <a:t>Problem objective and Target audience (Stakeholders)</a:t>
            </a:r>
          </a:p>
          <a:p>
            <a:r>
              <a:rPr lang="en-US" sz="1900" b="1" dirty="0">
                <a:latin typeface="Google Sans Text"/>
              </a:rPr>
              <a:t>SGQ matrix</a:t>
            </a:r>
          </a:p>
          <a:p>
            <a:r>
              <a:rPr lang="en-US" sz="1900" b="1" dirty="0">
                <a:latin typeface="Google Sans Text"/>
              </a:rPr>
              <a:t>Decisions for each Stakeholder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1.</a:t>
            </a:r>
            <a:r>
              <a:rPr lang="en-US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executive Overview PRE-OWNED CAR – Revenue &amp; Market Insights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B1C1D"/>
                </a:solidFill>
                <a:latin typeface="Google Sans Text"/>
              </a:rPr>
              <a:t>     2.</a:t>
            </a:r>
            <a:r>
              <a:rPr lang="en-US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PRE-OWNED CARS Operational Performance Dashboard – Sales, Inventory &amp; Trends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B1C1D"/>
                </a:solidFill>
                <a:latin typeface="Google Sans Text"/>
              </a:rPr>
              <a:t>     3.</a:t>
            </a:r>
            <a:r>
              <a:rPr lang="en-US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</a:t>
            </a:r>
            <a:r>
              <a:rPr lang="en-US" sz="1800" b="1" dirty="0">
                <a:solidFill>
                  <a:srgbClr val="1B1C1D"/>
                </a:solidFill>
                <a:latin typeface="Google Sans Text"/>
              </a:rPr>
              <a:t>PRE-OWNED</a:t>
            </a:r>
            <a:r>
              <a:rPr lang="en-US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Car Market Explorer – Find the Best Deals </a:t>
            </a:r>
            <a:endParaRPr lang="en-US" sz="1800" b="1" dirty="0">
              <a:solidFill>
                <a:srgbClr val="1B1C1D"/>
              </a:solidFill>
              <a:latin typeface="Google Sans Text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1B1C1D"/>
                </a:solidFill>
                <a:latin typeface="Google Sans Text"/>
              </a:rPr>
              <a:t>     4. </a:t>
            </a:r>
            <a:r>
              <a:rPr lang="en-US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Combined Dashboard: </a:t>
            </a:r>
            <a:r>
              <a:rPr lang="en-US" sz="1800" b="1" dirty="0">
                <a:solidFill>
                  <a:srgbClr val="1B1C1D"/>
                </a:solidFill>
                <a:latin typeface="Google Sans Text"/>
              </a:rPr>
              <a:t>PRE-OWNED</a:t>
            </a:r>
            <a:r>
              <a:rPr lang="en-US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Car Market Analysis </a:t>
            </a:r>
          </a:p>
          <a:p>
            <a:r>
              <a:rPr lang="en-US" sz="1900" dirty="0">
                <a:solidFill>
                  <a:srgbClr val="1B1C1D"/>
                </a:solidFill>
                <a:latin typeface="Google Sans Text"/>
              </a:rPr>
              <a:t>  </a:t>
            </a:r>
            <a:r>
              <a:rPr lang="en-US" sz="1900" b="1" dirty="0">
                <a:solidFill>
                  <a:srgbClr val="1B1C1D"/>
                </a:solidFill>
                <a:latin typeface="Google Sans Text"/>
              </a:rPr>
              <a:t>Key Insights &amp; Actionable  Recommendations</a:t>
            </a:r>
          </a:p>
          <a:p>
            <a:endParaRPr lang="en-US" sz="2100" b="1" dirty="0">
              <a:solidFill>
                <a:srgbClr val="1B1C1D"/>
              </a:solidFill>
            </a:endParaRPr>
          </a:p>
          <a:p>
            <a:endParaRPr lang="en-IN" dirty="0"/>
          </a:p>
        </p:txBody>
      </p:sp>
      <p:pic>
        <p:nvPicPr>
          <p:cNvPr id="5" name="Picture 4" descr="A red car with a black background">
            <a:extLst>
              <a:ext uri="{FF2B5EF4-FFF2-40B4-BE49-F238E27FC236}">
                <a16:creationId xmlns:a16="http://schemas.microsoft.com/office/drawing/2014/main" id="{43094B91-EC8C-9E5D-F482-DADC53AA3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0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1F25A-83CF-2086-F997-A3AEABB9E04D}"/>
              </a:ext>
            </a:extLst>
          </p:cNvPr>
          <p:cNvSpPr txBox="1"/>
          <p:nvPr/>
        </p:nvSpPr>
        <p:spPr>
          <a:xfrm>
            <a:off x="0" y="0"/>
            <a:ext cx="1167476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4000" b="1" i="0" u="sng" strike="noStrike" dirty="0">
                <a:solidFill>
                  <a:srgbClr val="C00000"/>
                </a:solidFill>
                <a:effectLst/>
                <a:latin typeface="Google Sans Text"/>
              </a:rPr>
              <a:t>Problem Identification &amp; Problem Statement</a:t>
            </a:r>
            <a:endParaRPr lang="en-IN" sz="4000" b="1" u="sng" dirty="0">
              <a:solidFill>
                <a:srgbClr val="C00000"/>
              </a:solidFill>
              <a:effectLst/>
            </a:endParaRPr>
          </a:p>
          <a:p>
            <a:pPr algn="just">
              <a:buNone/>
            </a:pPr>
            <a:br>
              <a:rPr lang="en-IN" dirty="0"/>
            </a:b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DD195-D639-008B-E447-9418018024D9}"/>
              </a:ext>
            </a:extLst>
          </p:cNvPr>
          <p:cNvSpPr txBox="1"/>
          <p:nvPr/>
        </p:nvSpPr>
        <p:spPr>
          <a:xfrm>
            <a:off x="207390" y="914400"/>
            <a:ext cx="99264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Problem Identification: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Complex price fluctuations in the </a:t>
            </a:r>
            <a:r>
              <a:rPr lang="en-US" sz="2000" dirty="0">
                <a:solidFill>
                  <a:srgbClr val="1B1C1D"/>
                </a:solidFill>
                <a:latin typeface="Google Sans Text"/>
              </a:rPr>
              <a:t>pre-owned </a:t>
            </a: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car market due to various factors (mileage, condition, model, location, seller type, and time of sale).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Challenges for stakeholders (dealerships, managers, and customers) in: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52425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Evaluating a vehicle's true value.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52425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Identifying sales trends.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52425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Understanding customer preferences.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Problem Statement: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Analyze a </a:t>
            </a:r>
            <a:r>
              <a:rPr lang="en-US" sz="2000" dirty="0">
                <a:solidFill>
                  <a:srgbClr val="1B1C1D"/>
                </a:solidFill>
                <a:latin typeface="Google Sans Text"/>
              </a:rPr>
              <a:t>pre-owned</a:t>
            </a: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car sales dataset to uncover key trends in vehicle attributes, market conditions, and time-based factors affecting pricing and sales volume.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5250"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Develop role-based dashboards to support better decision-making across operational, strategic, and consumer-level scenarios.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red car with a black background">
            <a:extLst>
              <a:ext uri="{FF2B5EF4-FFF2-40B4-BE49-F238E27FC236}">
                <a16:creationId xmlns:a16="http://schemas.microsoft.com/office/drawing/2014/main" id="{34AA2096-2605-4ACB-9087-E12E99350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D90399-C0F0-E178-4F46-A4E3C74A28D4}"/>
              </a:ext>
            </a:extLst>
          </p:cNvPr>
          <p:cNvSpPr txBox="1"/>
          <p:nvPr/>
        </p:nvSpPr>
        <p:spPr>
          <a:xfrm>
            <a:off x="0" y="0"/>
            <a:ext cx="11674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C00000"/>
                </a:solidFill>
                <a:latin typeface="Google Sans Text"/>
              </a:rPr>
              <a:t>Problem objective and Target audience</a:t>
            </a:r>
            <a:r>
              <a:rPr lang="en-US" sz="4000" b="1" dirty="0">
                <a:solidFill>
                  <a:srgbClr val="C00000"/>
                </a:solidFill>
                <a:latin typeface="Google Sans Text"/>
              </a:rPr>
              <a:t> (Stakeholders)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D2CAA-13B7-D7A0-A7DB-8CEF2B786D25}"/>
              </a:ext>
            </a:extLst>
          </p:cNvPr>
          <p:cNvSpPr txBox="1"/>
          <p:nvPr/>
        </p:nvSpPr>
        <p:spPr>
          <a:xfrm>
            <a:off x="138545" y="1330036"/>
            <a:ext cx="743527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sng" strike="noStrike" dirty="0">
                <a:solidFill>
                  <a:srgbClr val="1B1C1D"/>
                </a:solidFill>
                <a:effectLst/>
                <a:latin typeface="Google Sans Text"/>
              </a:rPr>
              <a:t>Project Objective:</a:t>
            </a:r>
            <a:endParaRPr lang="en-IN" sz="1800" b="1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Design dynamic dashboards tailored for different user levels: CEO, Manager, and Customer.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Provide actionable insights using interactive visuals.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Utilize DAX measures for advanced KPIs (e.g., depreciation, MMR comparison, and sales trends).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Empower each user role with targeted information to support their goals.</a:t>
            </a:r>
            <a:endParaRPr lang="en-IN" b="0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sng" strike="noStrike" dirty="0">
                <a:solidFill>
                  <a:srgbClr val="1B1C1D"/>
                </a:solidFill>
                <a:effectLst/>
                <a:latin typeface="Google Sans Text"/>
              </a:rPr>
              <a:t>Target Audience (Stakeholders):</a:t>
            </a:r>
            <a:endParaRPr lang="en-IN" sz="1800" b="1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CEO:</a:t>
            </a:r>
            <a:r>
              <a:rPr lang="en-IN" sz="1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Strategic overview, high-level KPIs (Profit/Loss, Market Distribution).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Manager:</a:t>
            </a:r>
            <a:r>
              <a:rPr lang="en-IN" sz="1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Operational analytics, performance monitoring (Condition vs. Price, Seasonal Trends).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1B1C1D"/>
                </a:solidFill>
                <a:effectLst/>
                <a:latin typeface="Google Sans Text"/>
              </a:rPr>
              <a:t>Customer:</a:t>
            </a:r>
            <a:r>
              <a:rPr lang="en-IN" sz="1800" b="0" i="0" u="none" strike="noStrike" dirty="0">
                <a:solidFill>
                  <a:srgbClr val="1B1C1D"/>
                </a:solidFill>
                <a:effectLst/>
                <a:latin typeface="Google Sans Text"/>
              </a:rPr>
              <a:t> Value assessment, identifying best deals (Mileage effect, Color impact).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red car with a black background">
            <a:extLst>
              <a:ext uri="{FF2B5EF4-FFF2-40B4-BE49-F238E27FC236}">
                <a16:creationId xmlns:a16="http://schemas.microsoft.com/office/drawing/2014/main" id="{9B165042-CE61-4416-4181-3EC47E457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1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38769D-3571-2F0B-73B6-C3696B3AC419}"/>
              </a:ext>
            </a:extLst>
          </p:cNvPr>
          <p:cNvSpPr/>
          <p:nvPr/>
        </p:nvSpPr>
        <p:spPr>
          <a:xfrm>
            <a:off x="131975" y="103695"/>
            <a:ext cx="2290714" cy="14319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SGQ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8CCA0-56F4-01F8-8322-8D66086716E5}"/>
              </a:ext>
            </a:extLst>
          </p:cNvPr>
          <p:cNvSpPr txBox="1"/>
          <p:nvPr/>
        </p:nvSpPr>
        <p:spPr>
          <a:xfrm>
            <a:off x="3026005" y="103371"/>
            <a:ext cx="6457360" cy="23424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specific car details have the strongest influence on price variation?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price trends vary across different geographic markets?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there undervalued car models with high resale potential?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seller types offer the best value or pricing consistency?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there color or interior design features that add value disproportionately?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does vehicle age interact with mileage in determining depreciation?</a:t>
            </a:r>
          </a:p>
          <a:p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3B6677-FB7F-BBA3-4DC4-5C29EA9BB10D}"/>
              </a:ext>
            </a:extLst>
          </p:cNvPr>
          <p:cNvSpPr/>
          <p:nvPr/>
        </p:nvSpPr>
        <p:spPr>
          <a:xfrm>
            <a:off x="5291328" y="-158191"/>
            <a:ext cx="1609344" cy="5237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Gaps</a:t>
            </a:r>
          </a:p>
        </p:txBody>
      </p:sp>
      <p:pic>
        <p:nvPicPr>
          <p:cNvPr id="8" name="Picture 7" descr="A red car with a black background">
            <a:extLst>
              <a:ext uri="{FF2B5EF4-FFF2-40B4-BE49-F238E27FC236}">
                <a16:creationId xmlns:a16="http://schemas.microsoft.com/office/drawing/2014/main" id="{A00DC4CB-C01D-4DAD-4CAE-BEAC18415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118" y="4464776"/>
            <a:ext cx="2988513" cy="228472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4BE0BB0-D746-E3F7-BDC5-27CB9756A509}"/>
              </a:ext>
            </a:extLst>
          </p:cNvPr>
          <p:cNvSpPr/>
          <p:nvPr/>
        </p:nvSpPr>
        <p:spPr>
          <a:xfrm>
            <a:off x="5473062" y="3216252"/>
            <a:ext cx="1124712" cy="8961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FA17B-A0EB-12FD-2408-9A22B52A7384}"/>
              </a:ext>
            </a:extLst>
          </p:cNvPr>
          <p:cNvSpPr txBox="1"/>
          <p:nvPr/>
        </p:nvSpPr>
        <p:spPr>
          <a:xfrm>
            <a:off x="6988404" y="2634655"/>
            <a:ext cx="4989922" cy="2199064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896161294">
                  <a:custGeom>
                    <a:avLst/>
                    <a:gdLst>
                      <a:gd name="connsiteX0" fmla="*/ 0 w 4989922"/>
                      <a:gd name="connsiteY0" fmla="*/ 0 h 1997983"/>
                      <a:gd name="connsiteX1" fmla="*/ 654234 w 4989922"/>
                      <a:gd name="connsiteY1" fmla="*/ 0 h 1997983"/>
                      <a:gd name="connsiteX2" fmla="*/ 1058972 w 4989922"/>
                      <a:gd name="connsiteY2" fmla="*/ 0 h 1997983"/>
                      <a:gd name="connsiteX3" fmla="*/ 1563509 w 4989922"/>
                      <a:gd name="connsiteY3" fmla="*/ 0 h 1997983"/>
                      <a:gd name="connsiteX4" fmla="*/ 2167844 w 4989922"/>
                      <a:gd name="connsiteY4" fmla="*/ 0 h 1997983"/>
                      <a:gd name="connsiteX5" fmla="*/ 2772179 w 4989922"/>
                      <a:gd name="connsiteY5" fmla="*/ 0 h 1997983"/>
                      <a:gd name="connsiteX6" fmla="*/ 3176917 w 4989922"/>
                      <a:gd name="connsiteY6" fmla="*/ 0 h 1997983"/>
                      <a:gd name="connsiteX7" fmla="*/ 3731353 w 4989922"/>
                      <a:gd name="connsiteY7" fmla="*/ 0 h 1997983"/>
                      <a:gd name="connsiteX8" fmla="*/ 4136091 w 4989922"/>
                      <a:gd name="connsiteY8" fmla="*/ 0 h 1997983"/>
                      <a:gd name="connsiteX9" fmla="*/ 4989922 w 4989922"/>
                      <a:gd name="connsiteY9" fmla="*/ 0 h 1997983"/>
                      <a:gd name="connsiteX10" fmla="*/ 4989922 w 4989922"/>
                      <a:gd name="connsiteY10" fmla="*/ 539455 h 1997983"/>
                      <a:gd name="connsiteX11" fmla="*/ 4989922 w 4989922"/>
                      <a:gd name="connsiteY11" fmla="*/ 1038951 h 1997983"/>
                      <a:gd name="connsiteX12" fmla="*/ 4989922 w 4989922"/>
                      <a:gd name="connsiteY12" fmla="*/ 1518467 h 1997983"/>
                      <a:gd name="connsiteX13" fmla="*/ 4989922 w 4989922"/>
                      <a:gd name="connsiteY13" fmla="*/ 1997983 h 1997983"/>
                      <a:gd name="connsiteX14" fmla="*/ 4335688 w 4989922"/>
                      <a:gd name="connsiteY14" fmla="*/ 1997983 h 1997983"/>
                      <a:gd name="connsiteX15" fmla="*/ 3881050 w 4989922"/>
                      <a:gd name="connsiteY15" fmla="*/ 1997983 h 1997983"/>
                      <a:gd name="connsiteX16" fmla="*/ 3376514 w 4989922"/>
                      <a:gd name="connsiteY16" fmla="*/ 1997983 h 1997983"/>
                      <a:gd name="connsiteX17" fmla="*/ 2921877 w 4989922"/>
                      <a:gd name="connsiteY17" fmla="*/ 1997983 h 1997983"/>
                      <a:gd name="connsiteX18" fmla="*/ 2317542 w 4989922"/>
                      <a:gd name="connsiteY18" fmla="*/ 1997983 h 1997983"/>
                      <a:gd name="connsiteX19" fmla="*/ 1912803 w 4989922"/>
                      <a:gd name="connsiteY19" fmla="*/ 1997983 h 1997983"/>
                      <a:gd name="connsiteX20" fmla="*/ 1408267 w 4989922"/>
                      <a:gd name="connsiteY20" fmla="*/ 1997983 h 1997983"/>
                      <a:gd name="connsiteX21" fmla="*/ 1003529 w 4989922"/>
                      <a:gd name="connsiteY21" fmla="*/ 1997983 h 1997983"/>
                      <a:gd name="connsiteX22" fmla="*/ 548891 w 4989922"/>
                      <a:gd name="connsiteY22" fmla="*/ 1997983 h 1997983"/>
                      <a:gd name="connsiteX23" fmla="*/ 0 w 4989922"/>
                      <a:gd name="connsiteY23" fmla="*/ 1997983 h 1997983"/>
                      <a:gd name="connsiteX24" fmla="*/ 0 w 4989922"/>
                      <a:gd name="connsiteY24" fmla="*/ 1518467 h 1997983"/>
                      <a:gd name="connsiteX25" fmla="*/ 0 w 4989922"/>
                      <a:gd name="connsiteY25" fmla="*/ 1058931 h 1997983"/>
                      <a:gd name="connsiteX26" fmla="*/ 0 w 4989922"/>
                      <a:gd name="connsiteY26" fmla="*/ 579415 h 1997983"/>
                      <a:gd name="connsiteX27" fmla="*/ 0 w 4989922"/>
                      <a:gd name="connsiteY27" fmla="*/ 0 h 19979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4989922" h="1997983" extrusionOk="0">
                        <a:moveTo>
                          <a:pt x="0" y="0"/>
                        </a:moveTo>
                        <a:cubicBezTo>
                          <a:pt x="146935" y="-59481"/>
                          <a:pt x="393846" y="56502"/>
                          <a:pt x="654234" y="0"/>
                        </a:cubicBezTo>
                        <a:cubicBezTo>
                          <a:pt x="914622" y="-56502"/>
                          <a:pt x="934812" y="15655"/>
                          <a:pt x="1058972" y="0"/>
                        </a:cubicBezTo>
                        <a:cubicBezTo>
                          <a:pt x="1183132" y="-15655"/>
                          <a:pt x="1414331" y="26584"/>
                          <a:pt x="1563509" y="0"/>
                        </a:cubicBezTo>
                        <a:cubicBezTo>
                          <a:pt x="1712687" y="-26584"/>
                          <a:pt x="1958819" y="8128"/>
                          <a:pt x="2167844" y="0"/>
                        </a:cubicBezTo>
                        <a:cubicBezTo>
                          <a:pt x="2376870" y="-8128"/>
                          <a:pt x="2593782" y="69367"/>
                          <a:pt x="2772179" y="0"/>
                        </a:cubicBezTo>
                        <a:cubicBezTo>
                          <a:pt x="2950577" y="-69367"/>
                          <a:pt x="3044685" y="5412"/>
                          <a:pt x="3176917" y="0"/>
                        </a:cubicBezTo>
                        <a:cubicBezTo>
                          <a:pt x="3309149" y="-5412"/>
                          <a:pt x="3549528" y="14405"/>
                          <a:pt x="3731353" y="0"/>
                        </a:cubicBezTo>
                        <a:cubicBezTo>
                          <a:pt x="3913178" y="-14405"/>
                          <a:pt x="4003229" y="43349"/>
                          <a:pt x="4136091" y="0"/>
                        </a:cubicBezTo>
                        <a:cubicBezTo>
                          <a:pt x="4268953" y="-43349"/>
                          <a:pt x="4683776" y="11341"/>
                          <a:pt x="4989922" y="0"/>
                        </a:cubicBezTo>
                        <a:cubicBezTo>
                          <a:pt x="5021200" y="219305"/>
                          <a:pt x="4987598" y="342681"/>
                          <a:pt x="4989922" y="539455"/>
                        </a:cubicBezTo>
                        <a:cubicBezTo>
                          <a:pt x="4992246" y="736229"/>
                          <a:pt x="4931935" y="906565"/>
                          <a:pt x="4989922" y="1038951"/>
                        </a:cubicBezTo>
                        <a:cubicBezTo>
                          <a:pt x="5047909" y="1171337"/>
                          <a:pt x="4952123" y="1295461"/>
                          <a:pt x="4989922" y="1518467"/>
                        </a:cubicBezTo>
                        <a:cubicBezTo>
                          <a:pt x="5027721" y="1741473"/>
                          <a:pt x="4983548" y="1767362"/>
                          <a:pt x="4989922" y="1997983"/>
                        </a:cubicBezTo>
                        <a:cubicBezTo>
                          <a:pt x="4758259" y="2048621"/>
                          <a:pt x="4474341" y="1957134"/>
                          <a:pt x="4335688" y="1997983"/>
                        </a:cubicBezTo>
                        <a:cubicBezTo>
                          <a:pt x="4197035" y="2038832"/>
                          <a:pt x="4080840" y="1996809"/>
                          <a:pt x="3881050" y="1997983"/>
                        </a:cubicBezTo>
                        <a:cubicBezTo>
                          <a:pt x="3681260" y="1999157"/>
                          <a:pt x="3540782" y="1970789"/>
                          <a:pt x="3376514" y="1997983"/>
                        </a:cubicBezTo>
                        <a:cubicBezTo>
                          <a:pt x="3212246" y="2025177"/>
                          <a:pt x="3013229" y="1954738"/>
                          <a:pt x="2921877" y="1997983"/>
                        </a:cubicBezTo>
                        <a:cubicBezTo>
                          <a:pt x="2830525" y="2041228"/>
                          <a:pt x="2469147" y="1963356"/>
                          <a:pt x="2317542" y="1997983"/>
                        </a:cubicBezTo>
                        <a:cubicBezTo>
                          <a:pt x="2165937" y="2032610"/>
                          <a:pt x="2072388" y="1980293"/>
                          <a:pt x="1912803" y="1997983"/>
                        </a:cubicBezTo>
                        <a:cubicBezTo>
                          <a:pt x="1753218" y="2015673"/>
                          <a:pt x="1632468" y="1995390"/>
                          <a:pt x="1408267" y="1997983"/>
                        </a:cubicBezTo>
                        <a:cubicBezTo>
                          <a:pt x="1184066" y="2000576"/>
                          <a:pt x="1132557" y="1971163"/>
                          <a:pt x="1003529" y="1997983"/>
                        </a:cubicBezTo>
                        <a:cubicBezTo>
                          <a:pt x="874501" y="2024803"/>
                          <a:pt x="687816" y="1963986"/>
                          <a:pt x="548891" y="1997983"/>
                        </a:cubicBezTo>
                        <a:cubicBezTo>
                          <a:pt x="409966" y="2031980"/>
                          <a:pt x="171863" y="1937587"/>
                          <a:pt x="0" y="1997983"/>
                        </a:cubicBezTo>
                        <a:cubicBezTo>
                          <a:pt x="-26072" y="1817026"/>
                          <a:pt x="46450" y="1741072"/>
                          <a:pt x="0" y="1518467"/>
                        </a:cubicBezTo>
                        <a:cubicBezTo>
                          <a:pt x="-46450" y="1295862"/>
                          <a:pt x="26814" y="1268071"/>
                          <a:pt x="0" y="1058931"/>
                        </a:cubicBezTo>
                        <a:cubicBezTo>
                          <a:pt x="-26814" y="849791"/>
                          <a:pt x="13694" y="682482"/>
                          <a:pt x="0" y="579415"/>
                        </a:cubicBezTo>
                        <a:cubicBezTo>
                          <a:pt x="-13694" y="476348"/>
                          <a:pt x="22191" y="13859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Help buyers and sellers make data-driven decisions on fair car pricing.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 dealerships to optimize pricing strategies based on demand and car features.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Empower consumers to identify high-value cars and avoid overpriced options.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Guide used car platforms in presenting price-predictive features to increase trust.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kern="100" dirty="0">
                <a:solidFill>
                  <a:schemeClr val="accent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Promote transparency in car resale markets by identifying regional pricing patterns.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950" dirty="0">
                <a:solidFill>
                  <a:schemeClr val="accent1"/>
                </a:solidFill>
                <a:latin typeface="Aptos" panose="020B0004020202020204" pitchFamily="34" charset="0"/>
              </a:rPr>
              <a:t>Support the development of intelligent pricing tools that provide instant, fair-value estimates for both buyers and sellers, enhancing trust and efficiency in the used car market.</a:t>
            </a:r>
            <a:endParaRPr lang="en-US" sz="950" kern="100" dirty="0">
              <a:solidFill>
                <a:schemeClr val="accent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95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</a:t>
            </a:r>
            <a:endParaRPr lang="en-US" sz="95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8F8C7B-F087-C21E-0FF6-55741F8693BE}"/>
              </a:ext>
            </a:extLst>
          </p:cNvPr>
          <p:cNvSpPr/>
          <p:nvPr/>
        </p:nvSpPr>
        <p:spPr>
          <a:xfrm>
            <a:off x="10404051" y="2159372"/>
            <a:ext cx="1645855" cy="4138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Final 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2701D7-F274-3D13-0464-B037EC343DE3}"/>
              </a:ext>
            </a:extLst>
          </p:cNvPr>
          <p:cNvSpPr txBox="1"/>
          <p:nvPr/>
        </p:nvSpPr>
        <p:spPr>
          <a:xfrm>
            <a:off x="142093" y="2634655"/>
            <a:ext cx="4940339" cy="21149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727092244">
                  <a:custGeom>
                    <a:avLst/>
                    <a:gdLst>
                      <a:gd name="connsiteX0" fmla="*/ 0 w 4722828"/>
                      <a:gd name="connsiteY0" fmla="*/ 0 h 2277547"/>
                      <a:gd name="connsiteX1" fmla="*/ 543125 w 4722828"/>
                      <a:gd name="connsiteY1" fmla="*/ 0 h 2277547"/>
                      <a:gd name="connsiteX2" fmla="*/ 991794 w 4722828"/>
                      <a:gd name="connsiteY2" fmla="*/ 0 h 2277547"/>
                      <a:gd name="connsiteX3" fmla="*/ 1440463 w 4722828"/>
                      <a:gd name="connsiteY3" fmla="*/ 0 h 2277547"/>
                      <a:gd name="connsiteX4" fmla="*/ 1889131 w 4722828"/>
                      <a:gd name="connsiteY4" fmla="*/ 0 h 2277547"/>
                      <a:gd name="connsiteX5" fmla="*/ 2526713 w 4722828"/>
                      <a:gd name="connsiteY5" fmla="*/ 0 h 2277547"/>
                      <a:gd name="connsiteX6" fmla="*/ 2975382 w 4722828"/>
                      <a:gd name="connsiteY6" fmla="*/ 0 h 2277547"/>
                      <a:gd name="connsiteX7" fmla="*/ 3424050 w 4722828"/>
                      <a:gd name="connsiteY7" fmla="*/ 0 h 2277547"/>
                      <a:gd name="connsiteX8" fmla="*/ 3967176 w 4722828"/>
                      <a:gd name="connsiteY8" fmla="*/ 0 h 2277547"/>
                      <a:gd name="connsiteX9" fmla="*/ 4722828 w 4722828"/>
                      <a:gd name="connsiteY9" fmla="*/ 0 h 2277547"/>
                      <a:gd name="connsiteX10" fmla="*/ 4722828 w 4722828"/>
                      <a:gd name="connsiteY10" fmla="*/ 569387 h 2277547"/>
                      <a:gd name="connsiteX11" fmla="*/ 4722828 w 4722828"/>
                      <a:gd name="connsiteY11" fmla="*/ 1070447 h 2277547"/>
                      <a:gd name="connsiteX12" fmla="*/ 4722828 w 4722828"/>
                      <a:gd name="connsiteY12" fmla="*/ 1594283 h 2277547"/>
                      <a:gd name="connsiteX13" fmla="*/ 4722828 w 4722828"/>
                      <a:gd name="connsiteY13" fmla="*/ 2277547 h 2277547"/>
                      <a:gd name="connsiteX14" fmla="*/ 4226931 w 4722828"/>
                      <a:gd name="connsiteY14" fmla="*/ 2277547 h 2277547"/>
                      <a:gd name="connsiteX15" fmla="*/ 3683806 w 4722828"/>
                      <a:gd name="connsiteY15" fmla="*/ 2277547 h 2277547"/>
                      <a:gd name="connsiteX16" fmla="*/ 3235137 w 4722828"/>
                      <a:gd name="connsiteY16" fmla="*/ 2277547 h 2277547"/>
                      <a:gd name="connsiteX17" fmla="*/ 2692012 w 4722828"/>
                      <a:gd name="connsiteY17" fmla="*/ 2277547 h 2277547"/>
                      <a:gd name="connsiteX18" fmla="*/ 2243343 w 4722828"/>
                      <a:gd name="connsiteY18" fmla="*/ 2277547 h 2277547"/>
                      <a:gd name="connsiteX19" fmla="*/ 1794675 w 4722828"/>
                      <a:gd name="connsiteY19" fmla="*/ 2277547 h 2277547"/>
                      <a:gd name="connsiteX20" fmla="*/ 1109865 w 4722828"/>
                      <a:gd name="connsiteY20" fmla="*/ 2277547 h 2277547"/>
                      <a:gd name="connsiteX21" fmla="*/ 661196 w 4722828"/>
                      <a:gd name="connsiteY21" fmla="*/ 2277547 h 2277547"/>
                      <a:gd name="connsiteX22" fmla="*/ 0 w 4722828"/>
                      <a:gd name="connsiteY22" fmla="*/ 2277547 h 2277547"/>
                      <a:gd name="connsiteX23" fmla="*/ 0 w 4722828"/>
                      <a:gd name="connsiteY23" fmla="*/ 1685385 h 2277547"/>
                      <a:gd name="connsiteX24" fmla="*/ 0 w 4722828"/>
                      <a:gd name="connsiteY24" fmla="*/ 1184324 h 2277547"/>
                      <a:gd name="connsiteX25" fmla="*/ 0 w 4722828"/>
                      <a:gd name="connsiteY25" fmla="*/ 614938 h 2277547"/>
                      <a:gd name="connsiteX26" fmla="*/ 0 w 4722828"/>
                      <a:gd name="connsiteY26" fmla="*/ 0 h 2277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722828" h="2277547" extrusionOk="0">
                        <a:moveTo>
                          <a:pt x="0" y="0"/>
                        </a:moveTo>
                        <a:cubicBezTo>
                          <a:pt x="223844" y="-52168"/>
                          <a:pt x="320219" y="52843"/>
                          <a:pt x="543125" y="0"/>
                        </a:cubicBezTo>
                        <a:cubicBezTo>
                          <a:pt x="766032" y="-52843"/>
                          <a:pt x="886862" y="36901"/>
                          <a:pt x="991794" y="0"/>
                        </a:cubicBezTo>
                        <a:cubicBezTo>
                          <a:pt x="1096726" y="-36901"/>
                          <a:pt x="1322698" y="6968"/>
                          <a:pt x="1440463" y="0"/>
                        </a:cubicBezTo>
                        <a:cubicBezTo>
                          <a:pt x="1558228" y="-6968"/>
                          <a:pt x="1747641" y="38297"/>
                          <a:pt x="1889131" y="0"/>
                        </a:cubicBezTo>
                        <a:cubicBezTo>
                          <a:pt x="2030621" y="-38297"/>
                          <a:pt x="2338876" y="59673"/>
                          <a:pt x="2526713" y="0"/>
                        </a:cubicBezTo>
                        <a:cubicBezTo>
                          <a:pt x="2714550" y="-59673"/>
                          <a:pt x="2885618" y="47418"/>
                          <a:pt x="2975382" y="0"/>
                        </a:cubicBezTo>
                        <a:cubicBezTo>
                          <a:pt x="3065146" y="-47418"/>
                          <a:pt x="3271135" y="35274"/>
                          <a:pt x="3424050" y="0"/>
                        </a:cubicBezTo>
                        <a:cubicBezTo>
                          <a:pt x="3576965" y="-35274"/>
                          <a:pt x="3791601" y="14150"/>
                          <a:pt x="3967176" y="0"/>
                        </a:cubicBezTo>
                        <a:cubicBezTo>
                          <a:pt x="4142751" y="-14150"/>
                          <a:pt x="4521317" y="4931"/>
                          <a:pt x="4722828" y="0"/>
                        </a:cubicBezTo>
                        <a:cubicBezTo>
                          <a:pt x="4789489" y="249906"/>
                          <a:pt x="4665685" y="407331"/>
                          <a:pt x="4722828" y="569387"/>
                        </a:cubicBezTo>
                        <a:cubicBezTo>
                          <a:pt x="4779971" y="731443"/>
                          <a:pt x="4716272" y="849478"/>
                          <a:pt x="4722828" y="1070447"/>
                        </a:cubicBezTo>
                        <a:cubicBezTo>
                          <a:pt x="4729384" y="1291416"/>
                          <a:pt x="4685006" y="1349851"/>
                          <a:pt x="4722828" y="1594283"/>
                        </a:cubicBezTo>
                        <a:cubicBezTo>
                          <a:pt x="4760650" y="1838715"/>
                          <a:pt x="4707009" y="1997753"/>
                          <a:pt x="4722828" y="2277547"/>
                        </a:cubicBezTo>
                        <a:cubicBezTo>
                          <a:pt x="4578719" y="2289808"/>
                          <a:pt x="4454832" y="2234701"/>
                          <a:pt x="4226931" y="2277547"/>
                        </a:cubicBezTo>
                        <a:cubicBezTo>
                          <a:pt x="3999030" y="2320393"/>
                          <a:pt x="3796510" y="2249696"/>
                          <a:pt x="3683806" y="2277547"/>
                        </a:cubicBezTo>
                        <a:cubicBezTo>
                          <a:pt x="3571103" y="2305398"/>
                          <a:pt x="3451789" y="2249662"/>
                          <a:pt x="3235137" y="2277547"/>
                        </a:cubicBezTo>
                        <a:cubicBezTo>
                          <a:pt x="3018485" y="2305432"/>
                          <a:pt x="2945816" y="2247660"/>
                          <a:pt x="2692012" y="2277547"/>
                        </a:cubicBezTo>
                        <a:cubicBezTo>
                          <a:pt x="2438209" y="2307434"/>
                          <a:pt x="2413471" y="2275107"/>
                          <a:pt x="2243343" y="2277547"/>
                        </a:cubicBezTo>
                        <a:cubicBezTo>
                          <a:pt x="2073215" y="2279987"/>
                          <a:pt x="1890050" y="2233706"/>
                          <a:pt x="1794675" y="2277547"/>
                        </a:cubicBezTo>
                        <a:cubicBezTo>
                          <a:pt x="1699300" y="2321388"/>
                          <a:pt x="1368425" y="2270272"/>
                          <a:pt x="1109865" y="2277547"/>
                        </a:cubicBezTo>
                        <a:cubicBezTo>
                          <a:pt x="851305" y="2284822"/>
                          <a:pt x="764238" y="2262088"/>
                          <a:pt x="661196" y="2277547"/>
                        </a:cubicBezTo>
                        <a:cubicBezTo>
                          <a:pt x="558154" y="2293006"/>
                          <a:pt x="322254" y="2261326"/>
                          <a:pt x="0" y="2277547"/>
                        </a:cubicBezTo>
                        <a:cubicBezTo>
                          <a:pt x="-57399" y="2121740"/>
                          <a:pt x="10583" y="1861430"/>
                          <a:pt x="0" y="1685385"/>
                        </a:cubicBezTo>
                        <a:cubicBezTo>
                          <a:pt x="-10583" y="1509340"/>
                          <a:pt x="39454" y="1354987"/>
                          <a:pt x="0" y="1184324"/>
                        </a:cubicBezTo>
                        <a:cubicBezTo>
                          <a:pt x="-39454" y="1013661"/>
                          <a:pt x="64557" y="817549"/>
                          <a:pt x="0" y="614938"/>
                        </a:cubicBezTo>
                        <a:cubicBezTo>
                          <a:pt x="-64557" y="412327"/>
                          <a:pt x="34523" y="21389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average price of cars based on year, make, model, and transmission?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mileage and condition impact the resale value of vehicles?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distribution of car prices across different U.S. states/regions?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are the common price ranges for different seller types (e.g., dealerships vs private sellers)?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color and interior design preferences correlate with car prices?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0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certain brands or trims consistently priced higher than others?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000" kern="100" dirty="0">
              <a:solidFill>
                <a:schemeClr val="accent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4F07B3-CC8D-39C5-8FED-291CF474B274}"/>
              </a:ext>
            </a:extLst>
          </p:cNvPr>
          <p:cNvSpPr/>
          <p:nvPr/>
        </p:nvSpPr>
        <p:spPr>
          <a:xfrm>
            <a:off x="228161" y="2070955"/>
            <a:ext cx="1645855" cy="5279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Current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BF003-D950-242D-189A-6F4B09D4CCB4}"/>
              </a:ext>
            </a:extLst>
          </p:cNvPr>
          <p:cNvSpPr txBox="1"/>
          <p:nvPr/>
        </p:nvSpPr>
        <p:spPr>
          <a:xfrm>
            <a:off x="2969443" y="4953955"/>
            <a:ext cx="6570483" cy="19843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car features like year, make, model, and transmission affect price?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combined impact of mileage and condition on resale value?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specific states or cities command higher prices for certain vehicles?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exterior and interior design choices influence pricing?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pricing difference across dealerships, private sellers, and rentals?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050" kern="100" dirty="0">
                <a:solidFill>
                  <a:schemeClr val="accent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market trends influence the valuation of aging vehicles?</a:t>
            </a:r>
          </a:p>
          <a:p>
            <a:endParaRPr lang="en-US" sz="1050" dirty="0">
              <a:solidFill>
                <a:schemeClr val="accen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64CBD3-2C27-2692-F620-05499FCBD8F4}"/>
              </a:ext>
            </a:extLst>
          </p:cNvPr>
          <p:cNvSpPr/>
          <p:nvPr/>
        </p:nvSpPr>
        <p:spPr>
          <a:xfrm>
            <a:off x="1442301" y="5284935"/>
            <a:ext cx="1470581" cy="6444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Key Questions</a:t>
            </a:r>
          </a:p>
        </p:txBody>
      </p:sp>
    </p:spTree>
    <p:extLst>
      <p:ext uri="{BB962C8B-B14F-4D97-AF65-F5344CB8AC3E}">
        <p14:creationId xmlns:p14="http://schemas.microsoft.com/office/powerpoint/2010/main" val="9761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E6D387-697B-2B92-9EEB-BB80290B4794}"/>
              </a:ext>
            </a:extLst>
          </p:cNvPr>
          <p:cNvSpPr txBox="1"/>
          <p:nvPr/>
        </p:nvSpPr>
        <p:spPr>
          <a:xfrm>
            <a:off x="0" y="1036948"/>
            <a:ext cx="501506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Executive Overview – Pre-Owned Cars Revenue &amp; Market Insights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Gross Revenue: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$7.61bn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 Selling Price: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$230K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Selling Price: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$13.61K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Profit / Loss: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-$87,946,413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ProfitMargin%: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-1.2%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&amp; Insights: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Contribution by Top States: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Florida, California, Pennsylvania, Texas, Georgia lead in total sales.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Historical Price Deviation Trend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Reveals price fluctuation against MMR over time, with notable deviations in Jan 2014, Jul 2014, and Jan 2015.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Manufacturer-Wise Revenue Share: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Ford (26.08%), Chevrolet (13.85%), Nissan (12.13%), and Toyota (9.36%) are top contributors to revenue share.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Manufacturer-Based Price Depreciation: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Highlights brands with highest depreciation (e.g., dot at 41.10%) to lowest (e.g., Ford truck at 9.13%).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Geographic Profitability Heatmap: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region-wise profitability using a map view, including North America, and South America.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Stakeholders: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CEO, Manager</a:t>
            </a:r>
            <a:endParaRPr lang="en-US" sz="14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0845F-600B-13CB-91DD-7EEBD9C8EBC1}"/>
              </a:ext>
            </a:extLst>
          </p:cNvPr>
          <p:cNvSpPr txBox="1"/>
          <p:nvPr/>
        </p:nvSpPr>
        <p:spPr>
          <a:xfrm>
            <a:off x="0" y="0"/>
            <a:ext cx="1165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C00000"/>
                </a:solidFill>
                <a:effectLst/>
                <a:latin typeface="Google Sans Text"/>
              </a:rPr>
              <a:t>Executive Overview Pre-Owned Car – Revenue &amp; Market Insights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13" name="Picture 12" descr="A red car with a black background">
            <a:extLst>
              <a:ext uri="{FF2B5EF4-FFF2-40B4-BE49-F238E27FC236}">
                <a16:creationId xmlns:a16="http://schemas.microsoft.com/office/drawing/2014/main" id="{76B95289-0371-F374-91D3-51F4738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13974F-9101-F9A0-0606-6CC0FF09F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b="481"/>
          <a:stretch/>
        </p:blipFill>
        <p:spPr>
          <a:xfrm>
            <a:off x="5091033" y="1271015"/>
            <a:ext cx="6560497" cy="36935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904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FF8D64-6BEF-D010-30E1-C9BF88518896}"/>
              </a:ext>
            </a:extLst>
          </p:cNvPr>
          <p:cNvSpPr txBox="1"/>
          <p:nvPr/>
        </p:nvSpPr>
        <p:spPr>
          <a:xfrm>
            <a:off x="0" y="1"/>
            <a:ext cx="11660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u="none" strike="noStrike" dirty="0">
                <a:solidFill>
                  <a:srgbClr val="C00000"/>
                </a:solidFill>
                <a:effectLst/>
                <a:latin typeface="Google Sans Text"/>
              </a:rPr>
              <a:t>Pre-Owned Cars Operational Performance Dashboard – Sales, Inventory &amp; Trends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E15D3-6E58-4D77-96B0-02768C593B18}"/>
              </a:ext>
            </a:extLst>
          </p:cNvPr>
          <p:cNvSpPr txBox="1"/>
          <p:nvPr/>
        </p:nvSpPr>
        <p:spPr>
          <a:xfrm>
            <a:off x="65989" y="1166078"/>
            <a:ext cx="46568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Pre-Owned Cars Operational Performance – Sales, Inventory &amp; Trends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Inventory: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559K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Sales Value: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$7.6bn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Top-Rated Market Value Cars: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182K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Profit/Loss: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-$87.9M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 Margin %: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-1.16%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&amp; Insights: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Condition-Based Selling Analysis: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selling price distribution across different car conditions (e.g., Condition 44 with 490439K units).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 Sales Analysis: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sales distribution by month, with December leading (33.07% or 18K units) and January (18.1%) also being significant.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Sales Trend: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Illustrates the daily fluctuation in selling price over time, showing a gradual increase from Jan 2014 to Jul 2015.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Share by State: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geographical breakdown of market share across North America, including specific states like Quebec, Massachusetts, and Florida.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Detailed Vehicle &amp; Seller Overview: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Presents average selling price and price deviation for various models (e.g., Camry Solara, MDX, Murano) and sellers (e.g., acquisto motoristo motors, auto man man).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Stakeholders: </a:t>
            </a:r>
            <a:r>
              <a:rPr lang="en-US" sz="12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red car with a black background">
            <a:extLst>
              <a:ext uri="{FF2B5EF4-FFF2-40B4-BE49-F238E27FC236}">
                <a16:creationId xmlns:a16="http://schemas.microsoft.com/office/drawing/2014/main" id="{BA6D8E99-A73D-5F24-77C4-B8EACFD90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093AB4-2C29-A1FE-F8FF-12ED30A18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b="54"/>
          <a:stretch/>
        </p:blipFill>
        <p:spPr>
          <a:xfrm>
            <a:off x="4738070" y="1336985"/>
            <a:ext cx="6720840" cy="38150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965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BEFD47-54B3-E07D-D299-8EC312D9F64D}"/>
              </a:ext>
            </a:extLst>
          </p:cNvPr>
          <p:cNvSpPr txBox="1"/>
          <p:nvPr/>
        </p:nvSpPr>
        <p:spPr>
          <a:xfrm>
            <a:off x="1" y="0"/>
            <a:ext cx="116798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dirty="0">
                <a:solidFill>
                  <a:srgbClr val="C00000"/>
                </a:solidFill>
                <a:effectLst/>
                <a:latin typeface="Google Sans Text"/>
              </a:rPr>
              <a:t> </a:t>
            </a:r>
            <a:r>
              <a:rPr lang="en-US" sz="4000" b="1" dirty="0">
                <a:solidFill>
                  <a:srgbClr val="C00000"/>
                </a:solidFill>
                <a:latin typeface="Google Sans Text"/>
              </a:rPr>
              <a:t>Pre-Owned </a:t>
            </a:r>
            <a:r>
              <a:rPr lang="en-US" sz="4000" b="1" i="0" u="none" strike="noStrike" dirty="0">
                <a:solidFill>
                  <a:srgbClr val="C00000"/>
                </a:solidFill>
                <a:effectLst/>
                <a:latin typeface="Google Sans Text"/>
              </a:rPr>
              <a:t>Car Market Explorer – Find the Best Deals 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A8529-A083-001D-FBAD-E7B9B6D7072A}"/>
              </a:ext>
            </a:extLst>
          </p:cNvPr>
          <p:cNvSpPr txBox="1"/>
          <p:nvPr/>
        </p:nvSpPr>
        <p:spPr>
          <a:xfrm>
            <a:off x="84841" y="952107"/>
            <a:ext cx="49867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Pre-Owned Car Market Explorer – Find the Best Deals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Vehicles Below Market Price: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286K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Vehicles with Low Odometer: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151K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from Low-Mileage Cars: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$3bn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Market Price Prediction: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182K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Highest Vehicle Resale Value: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$183.0K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Visualizations &amp; Insights: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 Type-Based Revenue Analysis: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Displays total selling price by car body type, with Sedan leading ($2.8bn), followed by SUV ($2.3bn).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Color-Wise Average Price Share: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the average price share across different car colors, with charcoal and black having significant shares.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 Sales by Year of Manufacture: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Illustrates the volume of car sales based on the year of manufacture, with a high volume around 2015 and then decreasing.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Performing Car Models: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Ranks car models by total selling price, with Altima ($19.3K) and F-150 ($14.5K) leading.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Resale Value Index – Top Models: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a visual index of resale values for various car models, indicating models with higher resale value.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Stakeholders: </a:t>
            </a:r>
            <a:r>
              <a:rPr lang="en-US" sz="1400" i="0" u="none" strike="noStrike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red car with a black background">
            <a:extLst>
              <a:ext uri="{FF2B5EF4-FFF2-40B4-BE49-F238E27FC236}">
                <a16:creationId xmlns:a16="http://schemas.microsoft.com/office/drawing/2014/main" id="{16F07781-C338-4E40-97BB-E0D6A4F1A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BE708-8FF2-2879-5025-BD5672595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2" b="582"/>
          <a:stretch/>
        </p:blipFill>
        <p:spPr>
          <a:xfrm>
            <a:off x="5071621" y="1234440"/>
            <a:ext cx="6909880" cy="38852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434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9C9D4-8F2D-535A-9DDD-820B60EAAC68}"/>
              </a:ext>
            </a:extLst>
          </p:cNvPr>
          <p:cNvSpPr txBox="1"/>
          <p:nvPr/>
        </p:nvSpPr>
        <p:spPr>
          <a:xfrm>
            <a:off x="0" y="0"/>
            <a:ext cx="11660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u="none" strike="noStrike" dirty="0">
                <a:solidFill>
                  <a:srgbClr val="C00000"/>
                </a:solidFill>
                <a:effectLst/>
                <a:latin typeface="Google Sans Text"/>
              </a:rPr>
              <a:t> </a:t>
            </a:r>
            <a:r>
              <a:rPr lang="en-IN" sz="4000" b="1" dirty="0">
                <a:solidFill>
                  <a:srgbClr val="C00000"/>
                </a:solidFill>
                <a:latin typeface="Google Sans Text"/>
              </a:rPr>
              <a:t>Pre-Owned</a:t>
            </a:r>
            <a:r>
              <a:rPr lang="en-IN" sz="4000" b="1" i="0" u="none" strike="noStrike" dirty="0">
                <a:solidFill>
                  <a:srgbClr val="C00000"/>
                </a:solidFill>
                <a:effectLst/>
                <a:latin typeface="Google Sans Text"/>
              </a:rPr>
              <a:t> Car Market Analysis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51CA8-824E-27CF-8581-42104BFC5B7C}"/>
              </a:ext>
            </a:extLst>
          </p:cNvPr>
          <p:cNvSpPr txBox="1"/>
          <p:nvPr/>
        </p:nvSpPr>
        <p:spPr>
          <a:xfrm>
            <a:off x="0" y="970384"/>
            <a:ext cx="56263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Pre-Owned Car Market Analysis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Revenue from Car Sales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$8bn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Estimated Market Value (MMR):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182K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Units Sold: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1.05M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Profit/Loss: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-$88M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&amp; Insights: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Sales Trend: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the monthly sales volume and total selling price, with a peak in January ($2.219M) and December ($694M), and a dip in May ($15M).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Distribution by Color: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Illustrates revenue generated by different car colors; black ($1.25K), white ($1.23K), and gray ($1.10K) are shown.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vs Mileage Analysis: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Compares odometer readings with sales efficiency for different vehicles (e.g., 111 Odometer with $0.9 Sales Efficiency).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Manufacture-Wise Unit Sales Distribution: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percentage of units sold by various manufacturers, with Ford leading (17.14%), followed by Chevrolet (11.05%) and Nissan (9.85%).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Condition-Wise Selling Price Distribution: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the distribution of selling prices across different car conditions, with selling prices ranging from $0.0bn to $4.90bn.Yearly Car Sales: Provides a breakdown of car sales by year, showing distributions like 18K (11.52%) for 2014 and 38K (14.51%) for 2011.Sales Distribution by Region: Geographic sales distribution across various regions including Quebec, Pennsylvania, Florida, and Puerto Rico.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Condition-Wise Price Deviation: </a:t>
            </a:r>
            <a:r>
              <a:rPr lang="en-US" sz="12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price deviation based on car condition and year of manufacture, with examples like 1984 Chevrolet Corvette with a -200 price deviation.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n-US" sz="1200" b="1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Levels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red car with a black background">
            <a:extLst>
              <a:ext uri="{FF2B5EF4-FFF2-40B4-BE49-F238E27FC236}">
                <a16:creationId xmlns:a16="http://schemas.microsoft.com/office/drawing/2014/main" id="{3818C10C-5FCF-35A7-290D-D6FE580B5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264" y="4846659"/>
            <a:ext cx="2988513" cy="2113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BCF7E-0160-7DAC-3CD2-6541CA53C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b="962"/>
          <a:stretch/>
        </p:blipFill>
        <p:spPr>
          <a:xfrm>
            <a:off x="5554557" y="1242735"/>
            <a:ext cx="6404220" cy="36256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074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342</TotalTime>
  <Words>1911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Google Sans Text</vt:lpstr>
      <vt:lpstr>Impact</vt:lpstr>
      <vt:lpstr>Symbol</vt:lpstr>
      <vt:lpstr>Main Event</vt:lpstr>
      <vt:lpstr>Pre-owned car market analysis Dashboard</vt:lpstr>
      <vt:lpstr>                     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kiran</dc:creator>
  <cp:lastModifiedBy>uday Kiran Malleboina</cp:lastModifiedBy>
  <cp:revision>2</cp:revision>
  <dcterms:created xsi:type="dcterms:W3CDTF">2025-05-13T10:15:29Z</dcterms:created>
  <dcterms:modified xsi:type="dcterms:W3CDTF">2025-06-07T07:46:10Z</dcterms:modified>
</cp:coreProperties>
</file>