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753600" cy="7315200"/>
  <p:notesSz cx="6858000" cy="9144000"/>
  <p:embeddedFontLst>
    <p:embeddedFont>
      <p:font typeface="Fredoka" panose="020B0604020202020204" charset="0"/>
      <p:regular r:id="rId16"/>
    </p:embeddedFont>
    <p:embeddedFont>
      <p:font typeface="TT Fors" panose="020B0604020202020204" charset="0"/>
      <p:regular r:id="rId17"/>
    </p:embeddedFont>
    <p:embeddedFont>
      <p:font typeface="TT For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1" d="100"/>
          <a:sy n="101" d="100"/>
        </p:scale>
        <p:origin x="1860" y="-3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6.svg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12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431931" y="-6534"/>
            <a:ext cx="1341124" cy="1711546"/>
          </a:xfrm>
          <a:custGeom>
            <a:avLst/>
            <a:gdLst/>
            <a:ahLst/>
            <a:cxnLst/>
            <a:rect l="l" t="t" r="r" b="b"/>
            <a:pathLst>
              <a:path w="1341124" h="1711546">
                <a:moveTo>
                  <a:pt x="1341123" y="1711546"/>
                </a:moveTo>
                <a:lnTo>
                  <a:pt x="0" y="1711546"/>
                </a:lnTo>
                <a:lnTo>
                  <a:pt x="0" y="0"/>
                </a:lnTo>
                <a:lnTo>
                  <a:pt x="1341123" y="0"/>
                </a:lnTo>
                <a:lnTo>
                  <a:pt x="1341123" y="171154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8238634" y="-248041"/>
            <a:ext cx="1727717" cy="2194560"/>
          </a:xfrm>
          <a:custGeom>
            <a:avLst/>
            <a:gdLst/>
            <a:ahLst/>
            <a:cxnLst/>
            <a:rect l="l" t="t" r="r" b="b"/>
            <a:pathLst>
              <a:path w="1727717" h="2194560">
                <a:moveTo>
                  <a:pt x="1727717" y="2194560"/>
                </a:moveTo>
                <a:lnTo>
                  <a:pt x="0" y="2194560"/>
                </a:lnTo>
                <a:lnTo>
                  <a:pt x="0" y="0"/>
                </a:lnTo>
                <a:lnTo>
                  <a:pt x="1727717" y="0"/>
                </a:lnTo>
                <a:lnTo>
                  <a:pt x="1727717" y="21945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7074272">
            <a:off x="-1108431" y="6657734"/>
            <a:ext cx="3679902" cy="2194560"/>
          </a:xfrm>
          <a:custGeom>
            <a:avLst/>
            <a:gdLst/>
            <a:ahLst/>
            <a:cxnLst/>
            <a:rect l="l" t="t" r="r" b="b"/>
            <a:pathLst>
              <a:path w="3679902" h="2194560">
                <a:moveTo>
                  <a:pt x="0" y="0"/>
                </a:moveTo>
                <a:lnTo>
                  <a:pt x="3679902" y="0"/>
                </a:lnTo>
                <a:lnTo>
                  <a:pt x="3679902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32339" y="5230991"/>
            <a:ext cx="1727717" cy="2194560"/>
          </a:xfrm>
          <a:custGeom>
            <a:avLst/>
            <a:gdLst/>
            <a:ahLst/>
            <a:cxnLst/>
            <a:rect l="l" t="t" r="r" b="b"/>
            <a:pathLst>
              <a:path w="1727717" h="2194560">
                <a:moveTo>
                  <a:pt x="0" y="0"/>
                </a:moveTo>
                <a:lnTo>
                  <a:pt x="1727718" y="0"/>
                </a:lnTo>
                <a:lnTo>
                  <a:pt x="1727718" y="2194560"/>
                </a:lnTo>
                <a:lnTo>
                  <a:pt x="0" y="21945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23372" y="-8212"/>
            <a:ext cx="1343753" cy="1714902"/>
          </a:xfrm>
          <a:custGeom>
            <a:avLst/>
            <a:gdLst/>
            <a:ahLst/>
            <a:cxnLst/>
            <a:rect l="l" t="t" r="r" b="b"/>
            <a:pathLst>
              <a:path w="1343753" h="1714902">
                <a:moveTo>
                  <a:pt x="0" y="1714902"/>
                </a:moveTo>
                <a:lnTo>
                  <a:pt x="1343754" y="1714902"/>
                </a:lnTo>
                <a:lnTo>
                  <a:pt x="1343754" y="0"/>
                </a:lnTo>
                <a:lnTo>
                  <a:pt x="0" y="0"/>
                </a:lnTo>
                <a:lnTo>
                  <a:pt x="0" y="171490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7" name="Freeform 7"/>
          <p:cNvSpPr/>
          <p:nvPr/>
        </p:nvSpPr>
        <p:spPr>
          <a:xfrm rot="-10800000" flipV="1">
            <a:off x="8430616" y="5720926"/>
            <a:ext cx="1343753" cy="1714902"/>
          </a:xfrm>
          <a:custGeom>
            <a:avLst/>
            <a:gdLst/>
            <a:ahLst/>
            <a:cxnLst/>
            <a:rect l="l" t="t" r="r" b="b"/>
            <a:pathLst>
              <a:path w="1343753" h="1714902">
                <a:moveTo>
                  <a:pt x="0" y="1714903"/>
                </a:moveTo>
                <a:lnTo>
                  <a:pt x="1343753" y="1714903"/>
                </a:lnTo>
                <a:lnTo>
                  <a:pt x="1343753" y="0"/>
                </a:lnTo>
                <a:lnTo>
                  <a:pt x="0" y="0"/>
                </a:lnTo>
                <a:lnTo>
                  <a:pt x="0" y="17149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8" name="Freeform 8"/>
          <p:cNvSpPr/>
          <p:nvPr/>
        </p:nvSpPr>
        <p:spPr>
          <a:xfrm rot="-8005730">
            <a:off x="-808444" y="-983558"/>
            <a:ext cx="2579350" cy="2632979"/>
          </a:xfrm>
          <a:custGeom>
            <a:avLst/>
            <a:gdLst/>
            <a:ahLst/>
            <a:cxnLst/>
            <a:rect l="l" t="t" r="r" b="b"/>
            <a:pathLst>
              <a:path w="2579350" h="2632979">
                <a:moveTo>
                  <a:pt x="0" y="0"/>
                </a:moveTo>
                <a:lnTo>
                  <a:pt x="2579351" y="0"/>
                </a:lnTo>
                <a:lnTo>
                  <a:pt x="2579351" y="2632980"/>
                </a:lnTo>
                <a:lnTo>
                  <a:pt x="0" y="2632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1696075">
            <a:off x="9068236" y="4886091"/>
            <a:ext cx="2579350" cy="2632979"/>
          </a:xfrm>
          <a:custGeom>
            <a:avLst/>
            <a:gdLst/>
            <a:ahLst/>
            <a:cxnLst/>
            <a:rect l="l" t="t" r="r" b="b"/>
            <a:pathLst>
              <a:path w="2579350" h="2632979">
                <a:moveTo>
                  <a:pt x="0" y="0"/>
                </a:moveTo>
                <a:lnTo>
                  <a:pt x="2579350" y="0"/>
                </a:lnTo>
                <a:lnTo>
                  <a:pt x="2579350" y="2632980"/>
                </a:lnTo>
                <a:lnTo>
                  <a:pt x="0" y="26329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6192" y="26282"/>
            <a:ext cx="1344714" cy="1440921"/>
          </a:xfrm>
          <a:custGeom>
            <a:avLst/>
            <a:gdLst/>
            <a:ahLst/>
            <a:cxnLst/>
            <a:rect l="l" t="t" r="r" b="b"/>
            <a:pathLst>
              <a:path w="1344714" h="1440921">
                <a:moveTo>
                  <a:pt x="0" y="0"/>
                </a:moveTo>
                <a:lnTo>
                  <a:pt x="1344713" y="0"/>
                </a:lnTo>
                <a:lnTo>
                  <a:pt x="1344713" y="1440920"/>
                </a:lnTo>
                <a:lnTo>
                  <a:pt x="0" y="14409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8412476" y="5960414"/>
            <a:ext cx="1344714" cy="1440921"/>
          </a:xfrm>
          <a:custGeom>
            <a:avLst/>
            <a:gdLst/>
            <a:ahLst/>
            <a:cxnLst/>
            <a:rect l="l" t="t" r="r" b="b"/>
            <a:pathLst>
              <a:path w="1344714" h="1440921">
                <a:moveTo>
                  <a:pt x="0" y="0"/>
                </a:moveTo>
                <a:lnTo>
                  <a:pt x="1344714" y="0"/>
                </a:lnTo>
                <a:lnTo>
                  <a:pt x="1344714" y="1440921"/>
                </a:lnTo>
                <a:lnTo>
                  <a:pt x="0" y="1440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5675127" y="5198282"/>
            <a:ext cx="3981327" cy="2008599"/>
            <a:chOff x="0" y="0"/>
            <a:chExt cx="1966087" cy="99190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66088" cy="991901"/>
            </a:xfrm>
            <a:custGeom>
              <a:avLst/>
              <a:gdLst/>
              <a:ahLst/>
              <a:cxnLst/>
              <a:rect l="l" t="t" r="r" b="b"/>
              <a:pathLst>
                <a:path w="1966088" h="991901">
                  <a:moveTo>
                    <a:pt x="48614" y="0"/>
                  </a:moveTo>
                  <a:lnTo>
                    <a:pt x="1917474" y="0"/>
                  </a:lnTo>
                  <a:cubicBezTo>
                    <a:pt x="1944322" y="0"/>
                    <a:pt x="1966088" y="21765"/>
                    <a:pt x="1966088" y="48614"/>
                  </a:cubicBezTo>
                  <a:lnTo>
                    <a:pt x="1966088" y="943287"/>
                  </a:lnTo>
                  <a:cubicBezTo>
                    <a:pt x="1966088" y="956180"/>
                    <a:pt x="1960966" y="968545"/>
                    <a:pt x="1951849" y="977662"/>
                  </a:cubicBezTo>
                  <a:cubicBezTo>
                    <a:pt x="1942732" y="986779"/>
                    <a:pt x="1930367" y="991901"/>
                    <a:pt x="1917474" y="991901"/>
                  </a:cubicBezTo>
                  <a:lnTo>
                    <a:pt x="48614" y="991901"/>
                  </a:lnTo>
                  <a:cubicBezTo>
                    <a:pt x="35721" y="991901"/>
                    <a:pt x="23356" y="986779"/>
                    <a:pt x="14239" y="977662"/>
                  </a:cubicBezTo>
                  <a:cubicBezTo>
                    <a:pt x="5122" y="968545"/>
                    <a:pt x="0" y="956180"/>
                    <a:pt x="0" y="943287"/>
                  </a:cubicBezTo>
                  <a:lnTo>
                    <a:pt x="0" y="48614"/>
                  </a:lnTo>
                  <a:cubicBezTo>
                    <a:pt x="0" y="35721"/>
                    <a:pt x="5122" y="23356"/>
                    <a:pt x="14239" y="14239"/>
                  </a:cubicBezTo>
                  <a:cubicBezTo>
                    <a:pt x="23356" y="5122"/>
                    <a:pt x="35721" y="0"/>
                    <a:pt x="4861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966087" cy="1020476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-6192" y="2382380"/>
            <a:ext cx="9736777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272"/>
              </a:lnSpc>
            </a:pPr>
            <a:r>
              <a:rPr lang="en-US" sz="5272" dirty="0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VEHICULAR-SPEED-DETECTION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118" y="-62800"/>
            <a:ext cx="7014781" cy="6390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8"/>
              </a:lnSpc>
            </a:pPr>
            <a:r>
              <a:rPr lang="en-US" sz="320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Computer Vision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732571" y="5145266"/>
            <a:ext cx="3866438" cy="1924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1"/>
              </a:lnSpc>
            </a:pPr>
            <a:r>
              <a:rPr lang="en-US" sz="1835" b="1" u="sng">
                <a:solidFill>
                  <a:srgbClr val="FFFFFF"/>
                </a:solidFill>
                <a:latin typeface="TT Fors Bold"/>
                <a:ea typeface="TT Fors Bold"/>
                <a:cs typeface="TT Fors Bold"/>
                <a:sym typeface="TT Fors Bold"/>
              </a:rPr>
              <a:t>Presented by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Uday Kiran G-B210506CS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L Mohan Nayak-B210575CS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P Partha Saradhi Reddy-B210582CS</a:t>
            </a:r>
          </a:p>
          <a:p>
            <a:pPr algn="ctr">
              <a:lnSpc>
                <a:spcPts val="3101"/>
              </a:lnSpc>
            </a:pPr>
            <a:r>
              <a:rPr lang="en-US" sz="1835">
                <a:solidFill>
                  <a:srgbClr val="FFFFFF"/>
                </a:solidFill>
                <a:latin typeface="TT Fors"/>
                <a:ea typeface="TT Fors"/>
                <a:cs typeface="TT Fors"/>
                <a:sym typeface="TT Fors"/>
              </a:rPr>
              <a:t>Rahul Naik S-B210477CS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69168" y="-26916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8100000">
            <a:off x="8338282" y="-272797"/>
            <a:ext cx="1667428" cy="1786724"/>
          </a:xfrm>
          <a:custGeom>
            <a:avLst/>
            <a:gdLst/>
            <a:ahLst/>
            <a:cxnLst/>
            <a:rect l="l" t="t" r="r" b="b"/>
            <a:pathLst>
              <a:path w="1667428" h="1786724">
                <a:moveTo>
                  <a:pt x="0" y="0"/>
                </a:moveTo>
                <a:lnTo>
                  <a:pt x="1667428" y="0"/>
                </a:lnTo>
                <a:lnTo>
                  <a:pt x="1667428" y="1786724"/>
                </a:lnTo>
                <a:lnTo>
                  <a:pt x="0" y="1786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8669013">
            <a:off x="7156479" y="5553773"/>
            <a:ext cx="3731202" cy="2225153"/>
          </a:xfrm>
          <a:custGeom>
            <a:avLst/>
            <a:gdLst/>
            <a:ahLst/>
            <a:cxnLst/>
            <a:rect l="l" t="t" r="r" b="b"/>
            <a:pathLst>
              <a:path w="3731202" h="2225153">
                <a:moveTo>
                  <a:pt x="0" y="0"/>
                </a:moveTo>
                <a:lnTo>
                  <a:pt x="3731202" y="0"/>
                </a:lnTo>
                <a:lnTo>
                  <a:pt x="3731202" y="2225153"/>
                </a:lnTo>
                <a:lnTo>
                  <a:pt x="0" y="22251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257821">
            <a:off x="-823771" y="5522527"/>
            <a:ext cx="2687376" cy="2743251"/>
          </a:xfrm>
          <a:custGeom>
            <a:avLst/>
            <a:gdLst/>
            <a:ahLst/>
            <a:cxnLst/>
            <a:rect l="l" t="t" r="r" b="b"/>
            <a:pathLst>
              <a:path w="2687376" h="2743251">
                <a:moveTo>
                  <a:pt x="0" y="0"/>
                </a:moveTo>
                <a:lnTo>
                  <a:pt x="2687375" y="0"/>
                </a:lnTo>
                <a:lnTo>
                  <a:pt x="2687375" y="2743251"/>
                </a:lnTo>
                <a:lnTo>
                  <a:pt x="0" y="27432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31520" y="1360217"/>
            <a:ext cx="8290560" cy="5306132"/>
            <a:chOff x="0" y="0"/>
            <a:chExt cx="4094104" cy="26203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620312"/>
            </a:xfrm>
            <a:custGeom>
              <a:avLst/>
              <a:gdLst/>
              <a:ahLst/>
              <a:cxnLst/>
              <a:rect l="l" t="t" r="r" b="b"/>
              <a:pathLst>
                <a:path w="4094104" h="2620312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592298"/>
                  </a:lnTo>
                  <a:cubicBezTo>
                    <a:pt x="4094104" y="2607770"/>
                    <a:pt x="4081561" y="2620312"/>
                    <a:pt x="4066089" y="2620312"/>
                  </a:cubicBezTo>
                  <a:lnTo>
                    <a:pt x="28015" y="2620312"/>
                  </a:lnTo>
                  <a:cubicBezTo>
                    <a:pt x="20585" y="2620312"/>
                    <a:pt x="13459" y="2617361"/>
                    <a:pt x="8205" y="2612107"/>
                  </a:cubicBezTo>
                  <a:cubicBezTo>
                    <a:pt x="2952" y="2606853"/>
                    <a:pt x="0" y="2599728"/>
                    <a:pt x="0" y="2592298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094104" cy="2648887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83927" y="850943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182882" y="917618"/>
            <a:ext cx="7253110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CUSTOM TRACKER FOR VEHICLE TRACKING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31520" y="2430629"/>
            <a:ext cx="3947946" cy="424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Tracker Class: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83927" y="3136832"/>
            <a:ext cx="7185746" cy="2320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0239" lvl="1" indent="-235120" algn="just">
              <a:lnSpc>
                <a:spcPts val="2613"/>
              </a:lnSpc>
              <a:buFont typeface="Arial"/>
              <a:buChar char="•"/>
            </a:pPr>
            <a:r>
              <a:rPr lang="en-US" sz="2178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Initializes an object with no vehicles detected and an ID counter.</a:t>
            </a:r>
          </a:p>
          <a:p>
            <a:pPr marL="470239" lvl="1" indent="-235120" algn="just">
              <a:lnSpc>
                <a:spcPts val="2613"/>
              </a:lnSpc>
              <a:buFont typeface="Arial"/>
              <a:buChar char="•"/>
            </a:pPr>
            <a:r>
              <a:rPr lang="en-US" sz="2178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Tracks the center points of bounding boxes across frames.</a:t>
            </a:r>
          </a:p>
          <a:p>
            <a:pPr marL="470239" lvl="1" indent="-235120" algn="just">
              <a:lnSpc>
                <a:spcPts val="2613"/>
              </a:lnSpc>
              <a:buFont typeface="Arial"/>
              <a:buChar char="•"/>
            </a:pPr>
            <a:r>
              <a:rPr lang="en-US" sz="2178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Assigns new IDs to vehicles that are not previously detected.</a:t>
            </a:r>
          </a:p>
          <a:p>
            <a:pPr algn="just">
              <a:lnSpc>
                <a:spcPts val="2613"/>
              </a:lnSpc>
            </a:pPr>
            <a:endParaRPr lang="en-US" sz="2178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290560" cy="5223463"/>
            <a:chOff x="0" y="0"/>
            <a:chExt cx="4094104" cy="25794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94104" cy="2579488"/>
            </a:xfrm>
            <a:custGeom>
              <a:avLst/>
              <a:gdLst/>
              <a:ahLst/>
              <a:cxnLst/>
              <a:rect l="l" t="t" r="r" b="b"/>
              <a:pathLst>
                <a:path w="4094104" h="2579488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551473"/>
                  </a:lnTo>
                  <a:cubicBezTo>
                    <a:pt x="4094104" y="2558903"/>
                    <a:pt x="4091152" y="2566029"/>
                    <a:pt x="4085898" y="2571283"/>
                  </a:cubicBezTo>
                  <a:cubicBezTo>
                    <a:pt x="4080644" y="2576536"/>
                    <a:pt x="4073519" y="2579488"/>
                    <a:pt x="4066089" y="2579488"/>
                  </a:cubicBezTo>
                  <a:lnTo>
                    <a:pt x="28015" y="2579488"/>
                  </a:lnTo>
                  <a:cubicBezTo>
                    <a:pt x="20585" y="2579488"/>
                    <a:pt x="13459" y="2576536"/>
                    <a:pt x="8205" y="2571283"/>
                  </a:cubicBezTo>
                  <a:cubicBezTo>
                    <a:pt x="2952" y="2566029"/>
                    <a:pt x="0" y="2558903"/>
                    <a:pt x="0" y="2551473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094104" cy="2608063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70509" y="1984514"/>
            <a:ext cx="7855039" cy="228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9"/>
              </a:lnSpc>
            </a:pPr>
            <a:r>
              <a:rPr lang="en-US" sz="2133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Formula: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is calculated based on the distance moved by the vehicle between frames and the time taken for the movement.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Distance (in meters) = Pixel distance * Conversion factor.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(in km/h) = (Distance / Time) * 3.6</a:t>
            </a:r>
          </a:p>
          <a:p>
            <a:pPr algn="just">
              <a:lnSpc>
                <a:spcPts val="2559"/>
              </a:lnSpc>
            </a:pPr>
            <a:endParaRPr lang="en-US" sz="2133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591107" y="4508311"/>
            <a:ext cx="6011096" cy="1520880"/>
          </a:xfrm>
          <a:custGeom>
            <a:avLst/>
            <a:gdLst/>
            <a:ahLst/>
            <a:cxnLst/>
            <a:rect l="l" t="t" r="r" b="b"/>
            <a:pathLst>
              <a:path w="6011096" h="1520880">
                <a:moveTo>
                  <a:pt x="0" y="0"/>
                </a:moveTo>
                <a:lnTo>
                  <a:pt x="6011096" y="0"/>
                </a:lnTo>
                <a:lnTo>
                  <a:pt x="6011096" y="1520880"/>
                </a:lnTo>
                <a:lnTo>
                  <a:pt x="0" y="152088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445071" y="912754"/>
            <a:ext cx="4565225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SPEED CALCULATION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70509" y="4067471"/>
            <a:ext cx="7314351" cy="1300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9"/>
              </a:lnSpc>
            </a:pPr>
            <a:r>
              <a:rPr lang="en-US" sz="2133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Code Snippet: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endParaRPr lang="en-US" sz="2133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>
              <a:lnSpc>
                <a:spcPts val="2559"/>
              </a:lnSpc>
            </a:pPr>
            <a:endParaRPr lang="en-US" sz="2133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>
              <a:lnSpc>
                <a:spcPts val="2559"/>
              </a:lnSpc>
            </a:pPr>
            <a:endParaRPr lang="en-US" sz="2133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503"/>
            <a:ext cx="1367108" cy="1464917"/>
          </a:xfrm>
          <a:custGeom>
            <a:avLst/>
            <a:gdLst/>
            <a:ahLst/>
            <a:cxnLst/>
            <a:rect l="l" t="t" r="r" b="b"/>
            <a:pathLst>
              <a:path w="1367108" h="1464917">
                <a:moveTo>
                  <a:pt x="0" y="0"/>
                </a:moveTo>
                <a:lnTo>
                  <a:pt x="1367108" y="0"/>
                </a:lnTo>
                <a:lnTo>
                  <a:pt x="1367108" y="1464918"/>
                </a:lnTo>
                <a:lnTo>
                  <a:pt x="0" y="1464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9600471">
            <a:off x="-1556721" y="5713656"/>
            <a:ext cx="4210722" cy="2511122"/>
          </a:xfrm>
          <a:custGeom>
            <a:avLst/>
            <a:gdLst/>
            <a:ahLst/>
            <a:cxnLst/>
            <a:rect l="l" t="t" r="r" b="b"/>
            <a:pathLst>
              <a:path w="4210722" h="2511122">
                <a:moveTo>
                  <a:pt x="0" y="0"/>
                </a:moveTo>
                <a:lnTo>
                  <a:pt x="4210722" y="0"/>
                </a:lnTo>
                <a:lnTo>
                  <a:pt x="4210722" y="2511122"/>
                </a:lnTo>
                <a:lnTo>
                  <a:pt x="0" y="25111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34824" y="1486563"/>
            <a:ext cx="9326358" cy="5552105"/>
            <a:chOff x="0" y="0"/>
            <a:chExt cx="4605609" cy="27417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605609" cy="2741780"/>
            </a:xfrm>
            <a:custGeom>
              <a:avLst/>
              <a:gdLst/>
              <a:ahLst/>
              <a:cxnLst/>
              <a:rect l="l" t="t" r="r" b="b"/>
              <a:pathLst>
                <a:path w="4605609" h="2741780">
                  <a:moveTo>
                    <a:pt x="24903" y="0"/>
                  </a:moveTo>
                  <a:lnTo>
                    <a:pt x="4580706" y="0"/>
                  </a:lnTo>
                  <a:cubicBezTo>
                    <a:pt x="4587311" y="0"/>
                    <a:pt x="4593645" y="2624"/>
                    <a:pt x="4598315" y="7294"/>
                  </a:cubicBezTo>
                  <a:cubicBezTo>
                    <a:pt x="4602985" y="11964"/>
                    <a:pt x="4605609" y="18299"/>
                    <a:pt x="4605609" y="24903"/>
                  </a:cubicBezTo>
                  <a:lnTo>
                    <a:pt x="4605609" y="2716877"/>
                  </a:lnTo>
                  <a:cubicBezTo>
                    <a:pt x="4605609" y="2723482"/>
                    <a:pt x="4602985" y="2729816"/>
                    <a:pt x="4598315" y="2734486"/>
                  </a:cubicBezTo>
                  <a:cubicBezTo>
                    <a:pt x="4593645" y="2739156"/>
                    <a:pt x="4587311" y="2741780"/>
                    <a:pt x="4580706" y="2741780"/>
                  </a:cubicBezTo>
                  <a:lnTo>
                    <a:pt x="24903" y="2741780"/>
                  </a:lnTo>
                  <a:cubicBezTo>
                    <a:pt x="18299" y="2741780"/>
                    <a:pt x="11964" y="2739156"/>
                    <a:pt x="7294" y="2734486"/>
                  </a:cubicBezTo>
                  <a:cubicBezTo>
                    <a:pt x="2624" y="2729816"/>
                    <a:pt x="0" y="2723482"/>
                    <a:pt x="0" y="2716877"/>
                  </a:cubicBezTo>
                  <a:lnTo>
                    <a:pt x="0" y="24903"/>
                  </a:lnTo>
                  <a:cubicBezTo>
                    <a:pt x="0" y="18299"/>
                    <a:pt x="2624" y="11964"/>
                    <a:pt x="7294" y="7294"/>
                  </a:cubicBezTo>
                  <a:cubicBezTo>
                    <a:pt x="11964" y="2624"/>
                    <a:pt x="18299" y="0"/>
                    <a:pt x="249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605609" cy="2770355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6808267" flipV="1">
            <a:off x="-176522" y="4488125"/>
            <a:ext cx="1747349" cy="2219496"/>
          </a:xfrm>
          <a:custGeom>
            <a:avLst/>
            <a:gdLst/>
            <a:ahLst/>
            <a:cxnLst/>
            <a:rect l="l" t="t" r="r" b="b"/>
            <a:pathLst>
              <a:path w="1747349" h="2219496">
                <a:moveTo>
                  <a:pt x="0" y="2219496"/>
                </a:moveTo>
                <a:lnTo>
                  <a:pt x="1747349" y="2219496"/>
                </a:lnTo>
                <a:lnTo>
                  <a:pt x="1747349" y="0"/>
                </a:lnTo>
                <a:lnTo>
                  <a:pt x="0" y="0"/>
                </a:lnTo>
                <a:lnTo>
                  <a:pt x="0" y="221949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7149752" flipH="1" flipV="1">
            <a:off x="8212510" y="5041997"/>
            <a:ext cx="1740944" cy="2211360"/>
          </a:xfrm>
          <a:custGeom>
            <a:avLst/>
            <a:gdLst/>
            <a:ahLst/>
            <a:cxnLst/>
            <a:rect l="l" t="t" r="r" b="b"/>
            <a:pathLst>
              <a:path w="1740944" h="2211360">
                <a:moveTo>
                  <a:pt x="1740944" y="2211360"/>
                </a:moveTo>
                <a:lnTo>
                  <a:pt x="0" y="2211360"/>
                </a:lnTo>
                <a:lnTo>
                  <a:pt x="0" y="0"/>
                </a:lnTo>
                <a:lnTo>
                  <a:pt x="1740944" y="0"/>
                </a:lnTo>
                <a:lnTo>
                  <a:pt x="1740944" y="221136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179293" y="977289"/>
            <a:ext cx="7185746" cy="1018548"/>
            <a:chOff x="0" y="0"/>
            <a:chExt cx="3548517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5400000" flipH="1">
            <a:off x="8360001" y="-166127"/>
            <a:ext cx="1224495" cy="1562704"/>
          </a:xfrm>
          <a:custGeom>
            <a:avLst/>
            <a:gdLst/>
            <a:ahLst/>
            <a:cxnLst/>
            <a:rect l="l" t="t" r="r" b="b"/>
            <a:pathLst>
              <a:path w="1224495" h="1562704">
                <a:moveTo>
                  <a:pt x="1224494" y="0"/>
                </a:moveTo>
                <a:lnTo>
                  <a:pt x="0" y="0"/>
                </a:lnTo>
                <a:lnTo>
                  <a:pt x="0" y="1562704"/>
                </a:lnTo>
                <a:lnTo>
                  <a:pt x="1224494" y="1562704"/>
                </a:lnTo>
                <a:lnTo>
                  <a:pt x="122449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13" name="Freeform 13"/>
          <p:cNvSpPr/>
          <p:nvPr/>
        </p:nvSpPr>
        <p:spPr>
          <a:xfrm rot="-5098881">
            <a:off x="7909806" y="-2462117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5" y="0"/>
                </a:lnTo>
                <a:lnTo>
                  <a:pt x="4075055" y="4159782"/>
                </a:lnTo>
                <a:lnTo>
                  <a:pt x="0" y="4159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35685" y="4848760"/>
            <a:ext cx="2214488" cy="1888311"/>
          </a:xfrm>
          <a:custGeom>
            <a:avLst/>
            <a:gdLst/>
            <a:ahLst/>
            <a:cxnLst/>
            <a:rect l="l" t="t" r="r" b="b"/>
            <a:pathLst>
              <a:path w="2214488" h="1888311">
                <a:moveTo>
                  <a:pt x="0" y="0"/>
                </a:moveTo>
                <a:lnTo>
                  <a:pt x="2214487" y="0"/>
                </a:lnTo>
                <a:lnTo>
                  <a:pt x="2214487" y="1888311"/>
                </a:lnTo>
                <a:lnTo>
                  <a:pt x="0" y="18883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1383" r="-1383" b="-108543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813452" y="4848760"/>
            <a:ext cx="2022062" cy="1888311"/>
          </a:xfrm>
          <a:custGeom>
            <a:avLst/>
            <a:gdLst/>
            <a:ahLst/>
            <a:cxnLst/>
            <a:rect l="l" t="t" r="r" b="b"/>
            <a:pathLst>
              <a:path w="2022062" h="1888311">
                <a:moveTo>
                  <a:pt x="0" y="0"/>
                </a:moveTo>
                <a:lnTo>
                  <a:pt x="2022062" y="0"/>
                </a:lnTo>
                <a:lnTo>
                  <a:pt x="2022062" y="1888311"/>
                </a:lnTo>
                <a:lnTo>
                  <a:pt x="0" y="18883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3335" t="-97658" r="-3335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5997439" y="4848760"/>
            <a:ext cx="2220911" cy="1888311"/>
          </a:xfrm>
          <a:custGeom>
            <a:avLst/>
            <a:gdLst/>
            <a:ahLst/>
            <a:cxnLst/>
            <a:rect l="l" t="t" r="r" b="b"/>
            <a:pathLst>
              <a:path w="2220911" h="1888311">
                <a:moveTo>
                  <a:pt x="0" y="0"/>
                </a:moveTo>
                <a:lnTo>
                  <a:pt x="2220912" y="0"/>
                </a:lnTo>
                <a:lnTo>
                  <a:pt x="2220912" y="1888311"/>
                </a:lnTo>
                <a:lnTo>
                  <a:pt x="0" y="18883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b="-100000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57130" y="1334562"/>
            <a:ext cx="7066847" cy="49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OUTPUT AND RESULTS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79293" y="2070738"/>
            <a:ext cx="7081112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0"/>
              </a:lnSpc>
            </a:pPr>
            <a:r>
              <a:rPr lang="en-US" sz="2092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Video Output:</a:t>
            </a:r>
          </a:p>
          <a:p>
            <a:pPr marL="451709" lvl="1" indent="-225855" algn="just">
              <a:lnSpc>
                <a:spcPts val="2510"/>
              </a:lnSpc>
              <a:buFont typeface="Arial"/>
              <a:buChar char="•"/>
            </a:pPr>
            <a:r>
              <a:rPr lang="en-US" sz="2092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The processed video with bounding boxes, vehicle IDs, and speed information is saved.</a:t>
            </a:r>
          </a:p>
          <a:p>
            <a:pPr marL="451709" lvl="1" indent="-225855" algn="just">
              <a:lnSpc>
                <a:spcPts val="2510"/>
              </a:lnSpc>
              <a:buFont typeface="Arial"/>
              <a:buChar char="•"/>
            </a:pPr>
            <a:r>
              <a:rPr lang="en-US" sz="2092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information is overlayed on the video frame.</a:t>
            </a:r>
          </a:p>
          <a:p>
            <a:pPr algn="just">
              <a:lnSpc>
                <a:spcPts val="2510"/>
              </a:lnSpc>
            </a:pPr>
            <a:endParaRPr lang="en-US" sz="2092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83927" y="3661413"/>
            <a:ext cx="7081112" cy="976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9"/>
              </a:lnSpc>
            </a:pPr>
            <a:r>
              <a:rPr lang="en-US" sz="2133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CSV:</a:t>
            </a:r>
          </a:p>
          <a:p>
            <a:pPr marL="460586" lvl="1" indent="-230293" algn="just">
              <a:lnSpc>
                <a:spcPts val="2559"/>
              </a:lnSpc>
              <a:buFont typeface="Arial"/>
              <a:buChar char="•"/>
            </a:pPr>
            <a:r>
              <a:rPr lang="en-US" sz="2133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Average speeds of each tracked vehicle are saved in a CSV file.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415619" cy="5103468"/>
            <a:chOff x="0" y="0"/>
            <a:chExt cx="4155861" cy="252023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520231"/>
            </a:xfrm>
            <a:custGeom>
              <a:avLst/>
              <a:gdLst/>
              <a:ahLst/>
              <a:cxnLst/>
              <a:rect l="l" t="t" r="r" b="b"/>
              <a:pathLst>
                <a:path w="4155861" h="2520231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492633"/>
                  </a:lnTo>
                  <a:cubicBezTo>
                    <a:pt x="4155861" y="2499952"/>
                    <a:pt x="4152953" y="2506972"/>
                    <a:pt x="4147778" y="2512148"/>
                  </a:cubicBezTo>
                  <a:cubicBezTo>
                    <a:pt x="4142602" y="2517323"/>
                    <a:pt x="4135582" y="2520231"/>
                    <a:pt x="4128263" y="2520231"/>
                  </a:cubicBezTo>
                  <a:lnTo>
                    <a:pt x="27598" y="2520231"/>
                  </a:lnTo>
                  <a:cubicBezTo>
                    <a:pt x="20279" y="2520231"/>
                    <a:pt x="13259" y="2517323"/>
                    <a:pt x="8083" y="2512148"/>
                  </a:cubicBezTo>
                  <a:cubicBezTo>
                    <a:pt x="2908" y="2506972"/>
                    <a:pt x="0" y="2499952"/>
                    <a:pt x="0" y="2492633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548806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94187" y="1083547"/>
            <a:ext cx="4565225" cy="49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CONCLUSION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8112" y="2119989"/>
            <a:ext cx="8209026" cy="3681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74"/>
              </a:lnSpc>
            </a:pPr>
            <a:r>
              <a:rPr lang="en-US" sz="2145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Summary:</a:t>
            </a:r>
          </a:p>
          <a:p>
            <a:pPr algn="just">
              <a:lnSpc>
                <a:spcPts val="2574"/>
              </a:lnSpc>
            </a:pPr>
            <a:endParaRPr lang="en-US" sz="2145" b="1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Feature  </a:t>
            </a: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             </a:t>
            </a:r>
            <a:r>
              <a:rPr lang="en-US" sz="2071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Traditional CV</a:t>
            </a: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    </a:t>
            </a:r>
            <a:r>
              <a:rPr lang="en-US" sz="2071" b="1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Deep Learning</a:t>
            </a: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(YOLO)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Feature Extraction       Manual                Automatic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Accuracy                      Moderate            High     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Adaptability                 Low                      High     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Real-time Capability    High                    High                   </a:t>
            </a:r>
          </a:p>
          <a:p>
            <a:pPr marL="447295" lvl="1" indent="-223648" algn="just">
              <a:lnSpc>
                <a:spcPts val="3563"/>
              </a:lnSpc>
              <a:buFont typeface="Arial"/>
              <a:buChar char="•"/>
            </a:pPr>
            <a:r>
              <a:rPr lang="en-US" sz="2071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Robust to Variations      No                       Yes                    </a:t>
            </a:r>
          </a:p>
          <a:p>
            <a:pPr algn="just">
              <a:lnSpc>
                <a:spcPts val="3563"/>
              </a:lnSpc>
            </a:pPr>
            <a:endParaRPr lang="en-US" sz="2071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222425" y="-266258"/>
            <a:ext cx="1949057" cy="2487393"/>
          </a:xfrm>
          <a:custGeom>
            <a:avLst/>
            <a:gdLst/>
            <a:ahLst/>
            <a:cxnLst/>
            <a:rect l="l" t="t" r="r" b="b"/>
            <a:pathLst>
              <a:path w="1949057" h="2487393">
                <a:moveTo>
                  <a:pt x="1949057" y="2487393"/>
                </a:moveTo>
                <a:lnTo>
                  <a:pt x="0" y="2487393"/>
                </a:lnTo>
                <a:lnTo>
                  <a:pt x="0" y="0"/>
                </a:lnTo>
                <a:lnTo>
                  <a:pt x="1949057" y="0"/>
                </a:lnTo>
                <a:lnTo>
                  <a:pt x="1949057" y="248739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5098881">
            <a:off x="-1128028" y="-2539200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5" y="0"/>
                </a:lnTo>
                <a:lnTo>
                  <a:pt x="4075055" y="4159782"/>
                </a:lnTo>
                <a:lnTo>
                  <a:pt x="0" y="41597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272095" y="-170948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277056" y="572185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89" y="0"/>
                </a:lnTo>
                <a:lnTo>
                  <a:pt x="3767989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05441" y="5685377"/>
            <a:ext cx="1360005" cy="1727489"/>
          </a:xfrm>
          <a:custGeom>
            <a:avLst/>
            <a:gdLst/>
            <a:ahLst/>
            <a:cxnLst/>
            <a:rect l="l" t="t" r="r" b="b"/>
            <a:pathLst>
              <a:path w="1360005" h="1727489">
                <a:moveTo>
                  <a:pt x="0" y="1727489"/>
                </a:moveTo>
                <a:lnTo>
                  <a:pt x="1360004" y="1727489"/>
                </a:lnTo>
                <a:lnTo>
                  <a:pt x="1360004" y="0"/>
                </a:lnTo>
                <a:lnTo>
                  <a:pt x="0" y="0"/>
                </a:lnTo>
                <a:lnTo>
                  <a:pt x="0" y="172748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9811" y="3268663"/>
            <a:ext cx="9473977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 rot="6885448" flipH="1" flipV="1">
            <a:off x="8157733" y="5038603"/>
            <a:ext cx="1837288" cy="2333737"/>
          </a:xfrm>
          <a:custGeom>
            <a:avLst/>
            <a:gdLst/>
            <a:ahLst/>
            <a:cxnLst/>
            <a:rect l="l" t="t" r="r" b="b"/>
            <a:pathLst>
              <a:path w="1837288" h="2333737">
                <a:moveTo>
                  <a:pt x="1837288" y="2333738"/>
                </a:moveTo>
                <a:lnTo>
                  <a:pt x="0" y="2333738"/>
                </a:lnTo>
                <a:lnTo>
                  <a:pt x="0" y="0"/>
                </a:lnTo>
                <a:lnTo>
                  <a:pt x="1837288" y="0"/>
                </a:lnTo>
                <a:lnTo>
                  <a:pt x="1837288" y="2333738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319775" flipH="1">
            <a:off x="8226614" y="5928941"/>
            <a:ext cx="1590933" cy="1704756"/>
          </a:xfrm>
          <a:custGeom>
            <a:avLst/>
            <a:gdLst/>
            <a:ahLst/>
            <a:cxnLst/>
            <a:rect l="l" t="t" r="r" b="b"/>
            <a:pathLst>
              <a:path w="1590933" h="1704756">
                <a:moveTo>
                  <a:pt x="1590932" y="0"/>
                </a:moveTo>
                <a:lnTo>
                  <a:pt x="0" y="0"/>
                </a:lnTo>
                <a:lnTo>
                  <a:pt x="0" y="1704755"/>
                </a:lnTo>
                <a:lnTo>
                  <a:pt x="1590932" y="1704755"/>
                </a:lnTo>
                <a:lnTo>
                  <a:pt x="15909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983876">
            <a:off x="-1193776" y="5584216"/>
            <a:ext cx="3850591" cy="2296353"/>
          </a:xfrm>
          <a:custGeom>
            <a:avLst/>
            <a:gdLst/>
            <a:ahLst/>
            <a:cxnLst/>
            <a:rect l="l" t="t" r="r" b="b"/>
            <a:pathLst>
              <a:path w="3850591" h="2296353">
                <a:moveTo>
                  <a:pt x="0" y="0"/>
                </a:moveTo>
                <a:lnTo>
                  <a:pt x="3850592" y="0"/>
                </a:lnTo>
                <a:lnTo>
                  <a:pt x="3850592" y="2296353"/>
                </a:lnTo>
                <a:lnTo>
                  <a:pt x="0" y="2296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731520" y="957051"/>
            <a:ext cx="8290560" cy="5401098"/>
            <a:chOff x="0" y="0"/>
            <a:chExt cx="4094104" cy="266720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094104" cy="2667209"/>
            </a:xfrm>
            <a:custGeom>
              <a:avLst/>
              <a:gdLst/>
              <a:ahLst/>
              <a:cxnLst/>
              <a:rect l="l" t="t" r="r" b="b"/>
              <a:pathLst>
                <a:path w="4094104" h="266720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639194"/>
                  </a:lnTo>
                  <a:cubicBezTo>
                    <a:pt x="4094104" y="2654666"/>
                    <a:pt x="4081561" y="2667209"/>
                    <a:pt x="4066089" y="2667209"/>
                  </a:cubicBezTo>
                  <a:lnTo>
                    <a:pt x="28015" y="2667209"/>
                  </a:lnTo>
                  <a:cubicBezTo>
                    <a:pt x="20585" y="2667209"/>
                    <a:pt x="13459" y="2664258"/>
                    <a:pt x="8205" y="2659004"/>
                  </a:cubicBezTo>
                  <a:cubicBezTo>
                    <a:pt x="2952" y="2653750"/>
                    <a:pt x="0" y="2646624"/>
                    <a:pt x="0" y="263919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4094104" cy="269578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6808267" flipV="1">
            <a:off x="-66735" y="5582578"/>
            <a:ext cx="1360005" cy="1727489"/>
          </a:xfrm>
          <a:custGeom>
            <a:avLst/>
            <a:gdLst/>
            <a:ahLst/>
            <a:cxnLst/>
            <a:rect l="l" t="t" r="r" b="b"/>
            <a:pathLst>
              <a:path w="1360005" h="1727489">
                <a:moveTo>
                  <a:pt x="0" y="1727489"/>
                </a:moveTo>
                <a:lnTo>
                  <a:pt x="1360004" y="1727489"/>
                </a:lnTo>
                <a:lnTo>
                  <a:pt x="1360004" y="0"/>
                </a:lnTo>
                <a:lnTo>
                  <a:pt x="0" y="0"/>
                </a:lnTo>
                <a:lnTo>
                  <a:pt x="0" y="172748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058393" y="3348988"/>
            <a:ext cx="3640822" cy="617225"/>
            <a:chOff x="0" y="0"/>
            <a:chExt cx="1797937" cy="3048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97937" cy="304802"/>
            </a:xfrm>
            <a:custGeom>
              <a:avLst/>
              <a:gdLst/>
              <a:ahLst/>
              <a:cxnLst/>
              <a:rect l="l" t="t" r="r" b="b"/>
              <a:pathLst>
                <a:path w="1797937" h="304802">
                  <a:moveTo>
                    <a:pt x="53161" y="0"/>
                  </a:moveTo>
                  <a:lnTo>
                    <a:pt x="1744776" y="0"/>
                  </a:lnTo>
                  <a:cubicBezTo>
                    <a:pt x="1758875" y="0"/>
                    <a:pt x="1772397" y="5601"/>
                    <a:pt x="1782366" y="15570"/>
                  </a:cubicBezTo>
                  <a:cubicBezTo>
                    <a:pt x="1792336" y="25540"/>
                    <a:pt x="1797937" y="39061"/>
                    <a:pt x="1797937" y="53161"/>
                  </a:cubicBezTo>
                  <a:lnTo>
                    <a:pt x="1797937" y="251642"/>
                  </a:lnTo>
                  <a:cubicBezTo>
                    <a:pt x="1797937" y="281002"/>
                    <a:pt x="1774136" y="304802"/>
                    <a:pt x="1744776" y="304802"/>
                  </a:cubicBezTo>
                  <a:lnTo>
                    <a:pt x="53161" y="304802"/>
                  </a:lnTo>
                  <a:cubicBezTo>
                    <a:pt x="39061" y="304802"/>
                    <a:pt x="25540" y="299202"/>
                    <a:pt x="15570" y="289232"/>
                  </a:cubicBezTo>
                  <a:cubicBezTo>
                    <a:pt x="5601" y="279263"/>
                    <a:pt x="0" y="265741"/>
                    <a:pt x="0" y="251642"/>
                  </a:cubicBezTo>
                  <a:lnTo>
                    <a:pt x="0" y="53161"/>
                  </a:lnTo>
                  <a:cubicBezTo>
                    <a:pt x="0" y="39061"/>
                    <a:pt x="5601" y="25540"/>
                    <a:pt x="15570" y="15570"/>
                  </a:cubicBezTo>
                  <a:cubicBezTo>
                    <a:pt x="25540" y="5601"/>
                    <a:pt x="39061" y="0"/>
                    <a:pt x="53161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97937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 2 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Background subtraction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39895" y="1503126"/>
            <a:ext cx="6228545" cy="494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724E39"/>
                </a:solidFill>
                <a:latin typeface="Fredoka"/>
                <a:ea typeface="Fredoka"/>
                <a:cs typeface="Fredoka"/>
                <a:sym typeface="Fredoka"/>
              </a:rPr>
              <a:t>TABLE OF CONTENTS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113345" y="2379338"/>
            <a:ext cx="3585870" cy="617225"/>
            <a:chOff x="0" y="0"/>
            <a:chExt cx="1770800" cy="30480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70800" cy="304802"/>
            </a:xfrm>
            <a:custGeom>
              <a:avLst/>
              <a:gdLst/>
              <a:ahLst/>
              <a:cxnLst/>
              <a:rect l="l" t="t" r="r" b="b"/>
              <a:pathLst>
                <a:path w="1770800" h="304802">
                  <a:moveTo>
                    <a:pt x="53975" y="0"/>
                  </a:moveTo>
                  <a:lnTo>
                    <a:pt x="1716825" y="0"/>
                  </a:lnTo>
                  <a:cubicBezTo>
                    <a:pt x="1746634" y="0"/>
                    <a:pt x="1770800" y="24166"/>
                    <a:pt x="1770800" y="53975"/>
                  </a:cubicBezTo>
                  <a:lnTo>
                    <a:pt x="1770800" y="250827"/>
                  </a:lnTo>
                  <a:cubicBezTo>
                    <a:pt x="1770800" y="280637"/>
                    <a:pt x="1746634" y="304802"/>
                    <a:pt x="1716825" y="304802"/>
                  </a:cubicBezTo>
                  <a:lnTo>
                    <a:pt x="53975" y="304802"/>
                  </a:lnTo>
                  <a:cubicBezTo>
                    <a:pt x="24166" y="304802"/>
                    <a:pt x="0" y="280637"/>
                    <a:pt x="0" y="250827"/>
                  </a:cubicBezTo>
                  <a:lnTo>
                    <a:pt x="0" y="53975"/>
                  </a:lnTo>
                  <a:cubicBezTo>
                    <a:pt x="0" y="24166"/>
                    <a:pt x="24166" y="0"/>
                    <a:pt x="53975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770800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1 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Introduction</a:t>
              </a:r>
            </a:p>
          </p:txBody>
        </p:sp>
      </p:grpSp>
      <p:sp>
        <p:nvSpPr>
          <p:cNvPr id="15" name="Freeform 15"/>
          <p:cNvSpPr/>
          <p:nvPr/>
        </p:nvSpPr>
        <p:spPr>
          <a:xfrm rot="1558469">
            <a:off x="7873730" y="-832965"/>
            <a:ext cx="2407066" cy="2457113"/>
          </a:xfrm>
          <a:custGeom>
            <a:avLst/>
            <a:gdLst/>
            <a:ahLst/>
            <a:cxnLst/>
            <a:rect l="l" t="t" r="r" b="b"/>
            <a:pathLst>
              <a:path w="2407066" h="2457113">
                <a:moveTo>
                  <a:pt x="0" y="0"/>
                </a:moveTo>
                <a:lnTo>
                  <a:pt x="2407066" y="0"/>
                </a:lnTo>
                <a:lnTo>
                  <a:pt x="2407066" y="2457112"/>
                </a:lnTo>
                <a:lnTo>
                  <a:pt x="0" y="24571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5400000" flipH="1" flipV="1">
            <a:off x="166169" y="-199408"/>
            <a:ext cx="1360862" cy="1736736"/>
          </a:xfrm>
          <a:custGeom>
            <a:avLst/>
            <a:gdLst/>
            <a:ahLst/>
            <a:cxnLst/>
            <a:rect l="l" t="t" r="r" b="b"/>
            <a:pathLst>
              <a:path w="1360862" h="1736736">
                <a:moveTo>
                  <a:pt x="1360862" y="1736736"/>
                </a:moveTo>
                <a:lnTo>
                  <a:pt x="0" y="1736736"/>
                </a:lnTo>
                <a:lnTo>
                  <a:pt x="0" y="0"/>
                </a:lnTo>
                <a:lnTo>
                  <a:pt x="1360862" y="0"/>
                </a:lnTo>
                <a:lnTo>
                  <a:pt x="1360862" y="1736736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17" name="Freeform 17"/>
          <p:cNvSpPr/>
          <p:nvPr/>
        </p:nvSpPr>
        <p:spPr>
          <a:xfrm rot="1558469">
            <a:off x="-53834" y="-2146717"/>
            <a:ext cx="2972208" cy="3034005"/>
          </a:xfrm>
          <a:custGeom>
            <a:avLst/>
            <a:gdLst/>
            <a:ahLst/>
            <a:cxnLst/>
            <a:rect l="l" t="t" r="r" b="b"/>
            <a:pathLst>
              <a:path w="2972208" h="3034005">
                <a:moveTo>
                  <a:pt x="0" y="0"/>
                </a:moveTo>
                <a:lnTo>
                  <a:pt x="2972208" y="0"/>
                </a:lnTo>
                <a:lnTo>
                  <a:pt x="2972208" y="3034005"/>
                </a:lnTo>
                <a:lnTo>
                  <a:pt x="0" y="30340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2504986">
            <a:off x="-189582" y="-100476"/>
            <a:ext cx="1647342" cy="1765201"/>
          </a:xfrm>
          <a:custGeom>
            <a:avLst/>
            <a:gdLst/>
            <a:ahLst/>
            <a:cxnLst/>
            <a:rect l="l" t="t" r="r" b="b"/>
            <a:pathLst>
              <a:path w="1647342" h="1765201">
                <a:moveTo>
                  <a:pt x="0" y="0"/>
                </a:moveTo>
                <a:lnTo>
                  <a:pt x="1647342" y="0"/>
                </a:lnTo>
                <a:lnTo>
                  <a:pt x="1647342" y="1765201"/>
                </a:lnTo>
                <a:lnTo>
                  <a:pt x="0" y="1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5133386" y="2383319"/>
            <a:ext cx="3567724" cy="617225"/>
            <a:chOff x="0" y="0"/>
            <a:chExt cx="1761839" cy="30480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61839" cy="304802"/>
            </a:xfrm>
            <a:custGeom>
              <a:avLst/>
              <a:gdLst/>
              <a:ahLst/>
              <a:cxnLst/>
              <a:rect l="l" t="t" r="r" b="b"/>
              <a:pathLst>
                <a:path w="1761839" h="304802">
                  <a:moveTo>
                    <a:pt x="54250" y="0"/>
                  </a:moveTo>
                  <a:lnTo>
                    <a:pt x="1707589" y="0"/>
                  </a:lnTo>
                  <a:cubicBezTo>
                    <a:pt x="1721977" y="0"/>
                    <a:pt x="1735776" y="5716"/>
                    <a:pt x="1745950" y="15889"/>
                  </a:cubicBezTo>
                  <a:cubicBezTo>
                    <a:pt x="1756124" y="26063"/>
                    <a:pt x="1761839" y="39862"/>
                    <a:pt x="1761839" y="54250"/>
                  </a:cubicBezTo>
                  <a:lnTo>
                    <a:pt x="1761839" y="250553"/>
                  </a:lnTo>
                  <a:cubicBezTo>
                    <a:pt x="1761839" y="280514"/>
                    <a:pt x="1737551" y="304802"/>
                    <a:pt x="1707589" y="304802"/>
                  </a:cubicBezTo>
                  <a:lnTo>
                    <a:pt x="54250" y="304802"/>
                  </a:lnTo>
                  <a:cubicBezTo>
                    <a:pt x="24288" y="304802"/>
                    <a:pt x="0" y="280514"/>
                    <a:pt x="0" y="250553"/>
                  </a:cubicBezTo>
                  <a:lnTo>
                    <a:pt x="0" y="54250"/>
                  </a:lnTo>
                  <a:cubicBezTo>
                    <a:pt x="0" y="24288"/>
                    <a:pt x="24288" y="0"/>
                    <a:pt x="54250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761839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 dirty="0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5: </a:t>
              </a:r>
              <a:r>
                <a:rPr lang="en-US" sz="2133" dirty="0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Comparison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08578" y="5296000"/>
            <a:ext cx="3590637" cy="617225"/>
            <a:chOff x="0" y="0"/>
            <a:chExt cx="1773154" cy="3048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4: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YoloV8 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58393" y="4330163"/>
            <a:ext cx="3640822" cy="617225"/>
            <a:chOff x="0" y="0"/>
            <a:chExt cx="1797937" cy="30480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797937" cy="304802"/>
            </a:xfrm>
            <a:custGeom>
              <a:avLst/>
              <a:gdLst/>
              <a:ahLst/>
              <a:cxnLst/>
              <a:rect l="l" t="t" r="r" b="b"/>
              <a:pathLst>
                <a:path w="1797937" h="304802">
                  <a:moveTo>
                    <a:pt x="53161" y="0"/>
                  </a:moveTo>
                  <a:lnTo>
                    <a:pt x="1744776" y="0"/>
                  </a:lnTo>
                  <a:cubicBezTo>
                    <a:pt x="1758875" y="0"/>
                    <a:pt x="1772397" y="5601"/>
                    <a:pt x="1782366" y="15570"/>
                  </a:cubicBezTo>
                  <a:cubicBezTo>
                    <a:pt x="1792336" y="25540"/>
                    <a:pt x="1797937" y="39061"/>
                    <a:pt x="1797937" y="53161"/>
                  </a:cubicBezTo>
                  <a:lnTo>
                    <a:pt x="1797937" y="251642"/>
                  </a:lnTo>
                  <a:cubicBezTo>
                    <a:pt x="1797937" y="281002"/>
                    <a:pt x="1774136" y="304802"/>
                    <a:pt x="1744776" y="304802"/>
                  </a:cubicBezTo>
                  <a:lnTo>
                    <a:pt x="53161" y="304802"/>
                  </a:lnTo>
                  <a:cubicBezTo>
                    <a:pt x="39061" y="304802"/>
                    <a:pt x="25540" y="299202"/>
                    <a:pt x="15570" y="289232"/>
                  </a:cubicBezTo>
                  <a:cubicBezTo>
                    <a:pt x="5601" y="279263"/>
                    <a:pt x="0" y="265741"/>
                    <a:pt x="0" y="251642"/>
                  </a:cubicBezTo>
                  <a:lnTo>
                    <a:pt x="0" y="53161"/>
                  </a:lnTo>
                  <a:cubicBezTo>
                    <a:pt x="0" y="39061"/>
                    <a:pt x="5601" y="25540"/>
                    <a:pt x="15570" y="15570"/>
                  </a:cubicBezTo>
                  <a:cubicBezTo>
                    <a:pt x="25540" y="5601"/>
                    <a:pt x="39061" y="0"/>
                    <a:pt x="53161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1797937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 dirty="0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3</a:t>
              </a:r>
              <a:r>
                <a:rPr lang="en-US" sz="2133" dirty="0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: Haar cascades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5133386" y="4330163"/>
            <a:ext cx="3590637" cy="617225"/>
            <a:chOff x="0" y="0"/>
            <a:chExt cx="1773154" cy="30480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7: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Output and Results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5133386" y="5296000"/>
            <a:ext cx="3590637" cy="617225"/>
            <a:chOff x="0" y="0"/>
            <a:chExt cx="1773154" cy="304802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8 : 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Conclusion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5133386" y="3352969"/>
            <a:ext cx="3590637" cy="617225"/>
            <a:chOff x="0" y="0"/>
            <a:chExt cx="1773154" cy="30480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73154" cy="304802"/>
            </a:xfrm>
            <a:custGeom>
              <a:avLst/>
              <a:gdLst/>
              <a:ahLst/>
              <a:cxnLst/>
              <a:rect l="l" t="t" r="r" b="b"/>
              <a:pathLst>
                <a:path w="1773154" h="304802">
                  <a:moveTo>
                    <a:pt x="53904" y="0"/>
                  </a:moveTo>
                  <a:lnTo>
                    <a:pt x="1719251" y="0"/>
                  </a:lnTo>
                  <a:cubicBezTo>
                    <a:pt x="1733547" y="0"/>
                    <a:pt x="1747257" y="5679"/>
                    <a:pt x="1757366" y="15788"/>
                  </a:cubicBezTo>
                  <a:cubicBezTo>
                    <a:pt x="1767475" y="25897"/>
                    <a:pt x="1773154" y="39607"/>
                    <a:pt x="1773154" y="53904"/>
                  </a:cubicBezTo>
                  <a:lnTo>
                    <a:pt x="1773154" y="250899"/>
                  </a:lnTo>
                  <a:cubicBezTo>
                    <a:pt x="1773154" y="280669"/>
                    <a:pt x="1749021" y="304802"/>
                    <a:pt x="1719251" y="304802"/>
                  </a:cubicBezTo>
                  <a:lnTo>
                    <a:pt x="53904" y="304802"/>
                  </a:lnTo>
                  <a:cubicBezTo>
                    <a:pt x="39607" y="304802"/>
                    <a:pt x="25897" y="299123"/>
                    <a:pt x="15788" y="289014"/>
                  </a:cubicBezTo>
                  <a:cubicBezTo>
                    <a:pt x="5679" y="278906"/>
                    <a:pt x="0" y="265195"/>
                    <a:pt x="0" y="250899"/>
                  </a:cubicBezTo>
                  <a:lnTo>
                    <a:pt x="0" y="53904"/>
                  </a:lnTo>
                  <a:cubicBezTo>
                    <a:pt x="0" y="39607"/>
                    <a:pt x="5679" y="25897"/>
                    <a:pt x="15788" y="15788"/>
                  </a:cubicBezTo>
                  <a:cubicBezTo>
                    <a:pt x="25897" y="5679"/>
                    <a:pt x="39607" y="0"/>
                    <a:pt x="53904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773154" cy="34290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2986"/>
                </a:lnSpc>
              </a:pPr>
              <a:r>
                <a:rPr lang="en-US" sz="2133" b="1">
                  <a:solidFill>
                    <a:srgbClr val="FFFFFF"/>
                  </a:solidFill>
                  <a:latin typeface="TT Fors Bold"/>
                  <a:ea typeface="TT Fors Bold"/>
                  <a:cs typeface="TT Fors Bold"/>
                  <a:sym typeface="TT Fors Bold"/>
                </a:rPr>
                <a:t>6 :</a:t>
              </a:r>
              <a:r>
                <a:rPr lang="en-US" sz="2133">
                  <a:solidFill>
                    <a:srgbClr val="FFFFFF"/>
                  </a:solidFill>
                  <a:latin typeface="TT Fors"/>
                  <a:ea typeface="TT Fors"/>
                  <a:cs typeface="TT Fors"/>
                  <a:sym typeface="TT Fors"/>
                </a:rPr>
                <a:t>Custom tracker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27733" y="-235877"/>
            <a:ext cx="1707995" cy="2179749"/>
          </a:xfrm>
          <a:custGeom>
            <a:avLst/>
            <a:gdLst/>
            <a:ahLst/>
            <a:cxnLst/>
            <a:rect l="l" t="t" r="r" b="b"/>
            <a:pathLst>
              <a:path w="1707995" h="2179749">
                <a:moveTo>
                  <a:pt x="1707995" y="2179749"/>
                </a:moveTo>
                <a:lnTo>
                  <a:pt x="0" y="2179749"/>
                </a:lnTo>
                <a:lnTo>
                  <a:pt x="0" y="0"/>
                </a:lnTo>
                <a:lnTo>
                  <a:pt x="1707995" y="0"/>
                </a:lnTo>
                <a:lnTo>
                  <a:pt x="1707995" y="217974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4516546">
            <a:off x="-2354282" y="-2721884"/>
            <a:ext cx="4206401" cy="4293859"/>
          </a:xfrm>
          <a:custGeom>
            <a:avLst/>
            <a:gdLst/>
            <a:ahLst/>
            <a:cxnLst/>
            <a:rect l="l" t="t" r="r" b="b"/>
            <a:pathLst>
              <a:path w="4206401" h="4293859">
                <a:moveTo>
                  <a:pt x="0" y="0"/>
                </a:moveTo>
                <a:lnTo>
                  <a:pt x="4206401" y="0"/>
                </a:lnTo>
                <a:lnTo>
                  <a:pt x="4206401" y="4293858"/>
                </a:lnTo>
                <a:lnTo>
                  <a:pt x="0" y="42938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458451">
            <a:off x="7934999" y="-54449"/>
            <a:ext cx="2174161" cy="2329711"/>
          </a:xfrm>
          <a:custGeom>
            <a:avLst/>
            <a:gdLst/>
            <a:ahLst/>
            <a:cxnLst/>
            <a:rect l="l" t="t" r="r" b="b"/>
            <a:pathLst>
              <a:path w="2174161" h="2329711">
                <a:moveTo>
                  <a:pt x="0" y="0"/>
                </a:moveTo>
                <a:lnTo>
                  <a:pt x="2174162" y="0"/>
                </a:lnTo>
                <a:lnTo>
                  <a:pt x="2174162" y="2329711"/>
                </a:lnTo>
                <a:lnTo>
                  <a:pt x="0" y="2329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6259393" y="5462215"/>
            <a:ext cx="5525374" cy="3295132"/>
          </a:xfrm>
          <a:custGeom>
            <a:avLst/>
            <a:gdLst/>
            <a:ahLst/>
            <a:cxnLst/>
            <a:rect l="l" t="t" r="r" b="b"/>
            <a:pathLst>
              <a:path w="5525374" h="3295132">
                <a:moveTo>
                  <a:pt x="0" y="0"/>
                </a:moveTo>
                <a:lnTo>
                  <a:pt x="5525374" y="0"/>
                </a:lnTo>
                <a:lnTo>
                  <a:pt x="5525374" y="3295132"/>
                </a:lnTo>
                <a:lnTo>
                  <a:pt x="0" y="32951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18508" y="2170714"/>
            <a:ext cx="8290560" cy="4504145"/>
            <a:chOff x="0" y="0"/>
            <a:chExt cx="4094104" cy="22242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094104" cy="2224269"/>
            </a:xfrm>
            <a:custGeom>
              <a:avLst/>
              <a:gdLst/>
              <a:ahLst/>
              <a:cxnLst/>
              <a:rect l="l" t="t" r="r" b="b"/>
              <a:pathLst>
                <a:path w="4094104" h="2224269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196254"/>
                  </a:lnTo>
                  <a:cubicBezTo>
                    <a:pt x="4094104" y="2203684"/>
                    <a:pt x="4091152" y="2210810"/>
                    <a:pt x="4085898" y="2216064"/>
                  </a:cubicBezTo>
                  <a:cubicBezTo>
                    <a:pt x="4080644" y="2221318"/>
                    <a:pt x="4073519" y="2224269"/>
                    <a:pt x="4066089" y="2224269"/>
                  </a:cubicBezTo>
                  <a:lnTo>
                    <a:pt x="28015" y="2224269"/>
                  </a:lnTo>
                  <a:cubicBezTo>
                    <a:pt x="20585" y="2224269"/>
                    <a:pt x="13459" y="2221318"/>
                    <a:pt x="8205" y="2216064"/>
                  </a:cubicBezTo>
                  <a:cubicBezTo>
                    <a:pt x="2952" y="2210810"/>
                    <a:pt x="0" y="2203684"/>
                    <a:pt x="0" y="2196254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094104" cy="2252844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8508" y="1015418"/>
            <a:ext cx="8290560" cy="1018548"/>
            <a:chOff x="0" y="0"/>
            <a:chExt cx="4094104" cy="5029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094104" cy="502987"/>
            </a:xfrm>
            <a:custGeom>
              <a:avLst/>
              <a:gdLst/>
              <a:ahLst/>
              <a:cxnLst/>
              <a:rect l="l" t="t" r="r" b="b"/>
              <a:pathLst>
                <a:path w="4094104" h="502987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474972"/>
                  </a:lnTo>
                  <a:cubicBezTo>
                    <a:pt x="4094104" y="490444"/>
                    <a:pt x="4081561" y="502987"/>
                    <a:pt x="4066089" y="502987"/>
                  </a:cubicBezTo>
                  <a:lnTo>
                    <a:pt x="28015" y="502987"/>
                  </a:lnTo>
                  <a:cubicBezTo>
                    <a:pt x="20585" y="502987"/>
                    <a:pt x="13459" y="500035"/>
                    <a:pt x="8205" y="494781"/>
                  </a:cubicBezTo>
                  <a:cubicBezTo>
                    <a:pt x="2952" y="489528"/>
                    <a:pt x="0" y="482402"/>
                    <a:pt x="0" y="474972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724E39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4094104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 rot="-6808267" flipV="1">
            <a:off x="-517269" y="5434667"/>
            <a:ext cx="1640991" cy="2084400"/>
          </a:xfrm>
          <a:custGeom>
            <a:avLst/>
            <a:gdLst/>
            <a:ahLst/>
            <a:cxnLst/>
            <a:rect l="l" t="t" r="r" b="b"/>
            <a:pathLst>
              <a:path w="1640991" h="2084400">
                <a:moveTo>
                  <a:pt x="0" y="2084399"/>
                </a:moveTo>
                <a:lnTo>
                  <a:pt x="1640991" y="2084399"/>
                </a:lnTo>
                <a:lnTo>
                  <a:pt x="1640991" y="0"/>
                </a:lnTo>
                <a:lnTo>
                  <a:pt x="0" y="0"/>
                </a:lnTo>
                <a:lnTo>
                  <a:pt x="0" y="208439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391152">
            <a:off x="8395245" y="4957567"/>
            <a:ext cx="1248421" cy="2620731"/>
          </a:xfrm>
          <a:custGeom>
            <a:avLst/>
            <a:gdLst/>
            <a:ahLst/>
            <a:cxnLst/>
            <a:rect l="l" t="t" r="r" b="b"/>
            <a:pathLst>
              <a:path w="1248421" h="2620731">
                <a:moveTo>
                  <a:pt x="0" y="0"/>
                </a:moveTo>
                <a:lnTo>
                  <a:pt x="1248421" y="0"/>
                </a:lnTo>
                <a:lnTo>
                  <a:pt x="1248421" y="2620731"/>
                </a:lnTo>
                <a:lnTo>
                  <a:pt x="0" y="26207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43704" y="1364656"/>
            <a:ext cx="7105285" cy="494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INTRODUCTION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1978" y="2251523"/>
            <a:ext cx="8267477" cy="5233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40"/>
              </a:lnSpc>
            </a:pPr>
            <a:endParaRPr dirty="0"/>
          </a:p>
          <a:p>
            <a:pPr marL="439003" lvl="1" indent="-219501" algn="just">
              <a:lnSpc>
                <a:spcPts val="2440"/>
              </a:lnSpc>
              <a:buFont typeface="Arial"/>
              <a:buChar char="•"/>
            </a:pPr>
            <a:r>
              <a:rPr lang="en-US" sz="203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Objective :</a:t>
            </a:r>
            <a:r>
              <a:rPr lang="en-US" sz="203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To develop a vehicle detection and speed tracking system using both traditional computer vision techniques (Haar Cascades and Background Subtraction) and a modern deep learning approach (YOLOv8). </a:t>
            </a:r>
          </a:p>
          <a:p>
            <a:pPr marL="219502" lvl="1" algn="just">
              <a:lnSpc>
                <a:spcPts val="2440"/>
              </a:lnSpc>
            </a:pPr>
            <a:endParaRPr lang="en-US" sz="203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36917" lvl="1" indent="-218459" algn="just">
              <a:lnSpc>
                <a:spcPts val="2428"/>
              </a:lnSpc>
              <a:buFont typeface="Arial"/>
              <a:buChar char="•"/>
            </a:pPr>
            <a:r>
              <a:rPr lang="en-US" sz="202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Approach Overview:</a:t>
            </a:r>
            <a:r>
              <a:rPr lang="en-US" sz="2023" b="1" dirty="0">
                <a:solidFill>
                  <a:srgbClr val="724E39"/>
                </a:solidFill>
                <a:latin typeface="TT Fors"/>
                <a:ea typeface="TT Fors Bold"/>
                <a:cs typeface="TT Fors Bold"/>
                <a:sym typeface="TT Fors"/>
              </a:rPr>
              <a:t> We </a:t>
            </a: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experimented with three different methods  for detecting and calculating the speed of vehicles:</a:t>
            </a: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36917" lvl="1" indent="-218459" algn="just">
              <a:lnSpc>
                <a:spcPts val="2428"/>
              </a:lnSpc>
              <a:buFont typeface="Arial"/>
              <a:buChar char="•"/>
            </a:pPr>
            <a:r>
              <a:rPr lang="en-US" sz="202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Methods:</a:t>
            </a:r>
            <a:r>
              <a:rPr lang="en-US" sz="2023" b="1" dirty="0">
                <a:solidFill>
                  <a:srgbClr val="724E39"/>
                </a:solidFill>
                <a:latin typeface="TT Fors"/>
                <a:ea typeface="TT Fors Bold"/>
                <a:cs typeface="TT Fors Bold"/>
                <a:sym typeface="TT Fors"/>
              </a:rPr>
              <a:t> </a:t>
            </a:r>
          </a:p>
          <a:p>
            <a:pPr marL="1018558" lvl="2" indent="-342900" algn="just">
              <a:lnSpc>
                <a:spcPts val="2428"/>
              </a:lnSpc>
              <a:buFont typeface="Wingdings" panose="05000000000000000000" pitchFamily="2" charset="2"/>
              <a:buChar char="q"/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Background Subtraction</a:t>
            </a:r>
          </a:p>
          <a:p>
            <a:pPr marL="1018558" lvl="2" indent="-342900" algn="just">
              <a:lnSpc>
                <a:spcPts val="2428"/>
              </a:lnSpc>
              <a:buFont typeface="Wingdings" panose="05000000000000000000" pitchFamily="2" charset="2"/>
              <a:buChar char="q"/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Cascades</a:t>
            </a:r>
          </a:p>
          <a:p>
            <a:pPr marL="1018558" lvl="2" indent="-342900" algn="just">
              <a:lnSpc>
                <a:spcPts val="2428"/>
              </a:lnSpc>
              <a:buFont typeface="Wingdings" panose="05000000000000000000" pitchFamily="2" charset="2"/>
              <a:buChar char="q"/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YOLOv8</a:t>
            </a: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428"/>
              </a:lnSpc>
            </a:pPr>
            <a:r>
              <a:rPr lang="en-US" sz="202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   </a:t>
            </a: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428"/>
              </a:lnSpc>
            </a:pPr>
            <a:endParaRPr lang="en-US" sz="202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415619" cy="5473929"/>
            <a:chOff x="0" y="0"/>
            <a:chExt cx="4155861" cy="27031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703175"/>
            </a:xfrm>
            <a:custGeom>
              <a:avLst/>
              <a:gdLst/>
              <a:ahLst/>
              <a:cxnLst/>
              <a:rect l="l" t="t" r="r" b="b"/>
              <a:pathLst>
                <a:path w="4155861" h="2703175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675577"/>
                  </a:lnTo>
                  <a:cubicBezTo>
                    <a:pt x="4155861" y="2682896"/>
                    <a:pt x="4152953" y="2689916"/>
                    <a:pt x="4147778" y="2695092"/>
                  </a:cubicBezTo>
                  <a:cubicBezTo>
                    <a:pt x="4142602" y="2700267"/>
                    <a:pt x="4135582" y="2703175"/>
                    <a:pt x="4128263" y="2703175"/>
                  </a:cubicBezTo>
                  <a:lnTo>
                    <a:pt x="27598" y="2703175"/>
                  </a:lnTo>
                  <a:cubicBezTo>
                    <a:pt x="20279" y="2703175"/>
                    <a:pt x="13259" y="2700267"/>
                    <a:pt x="8083" y="2695092"/>
                  </a:cubicBezTo>
                  <a:cubicBezTo>
                    <a:pt x="2908" y="2689916"/>
                    <a:pt x="0" y="2682896"/>
                    <a:pt x="0" y="2675577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731750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06523" y="935675"/>
            <a:ext cx="6374218" cy="8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5"/>
              </a:lnSpc>
            </a:pPr>
            <a:r>
              <a:rPr lang="en-US" sz="2235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1 - BACKGROUND SUBTRACTION</a:t>
            </a: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83927" y="1869491"/>
            <a:ext cx="7442144" cy="50027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Approach: (motion based)</a:t>
            </a:r>
          </a:p>
          <a:p>
            <a:pPr algn="just"/>
            <a:endParaRPr lang="en-US" sz="2039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Tools: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Pure background subtraction using MOG2.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Contour detection to extract moving blobs.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Tracked centroid of each blob frame-by-frame.</a:t>
            </a:r>
          </a:p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Estimation</a:t>
            </a: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:</a:t>
            </a:r>
          </a:p>
          <a:p>
            <a:pPr marL="447714" lvl="1" indent="-223857" algn="just">
              <a:buFont typeface="Arial"/>
              <a:buChar char="•"/>
            </a:pPr>
            <a:r>
              <a:rPr lang="en-US" sz="2000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Defined two horizontal lines (red and blue).</a:t>
            </a:r>
          </a:p>
          <a:p>
            <a:pPr marL="447714" lvl="1" indent="-223857" algn="just">
              <a:buFont typeface="Arial"/>
              <a:buChar char="•"/>
            </a:pPr>
            <a:r>
              <a:rPr lang="en-US" sz="2000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Tracked centroids and timestamped when a vehicle crossed each line.</a:t>
            </a:r>
            <a:endParaRPr lang="en-US" sz="2039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/>
            <a:r>
              <a:rPr lang="en-US" sz="2039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Challenges: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Poor accuracy with noisy or static background.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Difficulty distinguishing between object types (bike vs car vs truck).</a:t>
            </a:r>
          </a:p>
          <a:p>
            <a:pPr marL="440222" lvl="1" indent="-220111" algn="just">
              <a:buFont typeface="Arial"/>
              <a:buChar char="•"/>
            </a:pPr>
            <a:r>
              <a:rPr lang="en-US" sz="2039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Prone to false positives.</a:t>
            </a:r>
          </a:p>
          <a:p>
            <a:pPr algn="just"/>
            <a:endParaRPr lang="en-US" sz="2039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300506"/>
            <a:ext cx="8415619" cy="5473929"/>
            <a:chOff x="0" y="0"/>
            <a:chExt cx="4155861" cy="27031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703175"/>
            </a:xfrm>
            <a:custGeom>
              <a:avLst/>
              <a:gdLst/>
              <a:ahLst/>
              <a:cxnLst/>
              <a:rect l="l" t="t" r="r" b="b"/>
              <a:pathLst>
                <a:path w="4155861" h="2703175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675577"/>
                  </a:lnTo>
                  <a:cubicBezTo>
                    <a:pt x="4155861" y="2682896"/>
                    <a:pt x="4152953" y="2689916"/>
                    <a:pt x="4147778" y="2695092"/>
                  </a:cubicBezTo>
                  <a:cubicBezTo>
                    <a:pt x="4142602" y="2700267"/>
                    <a:pt x="4135582" y="2703175"/>
                    <a:pt x="4128263" y="2703175"/>
                  </a:cubicBezTo>
                  <a:lnTo>
                    <a:pt x="27598" y="2703175"/>
                  </a:lnTo>
                  <a:cubicBezTo>
                    <a:pt x="20279" y="2703175"/>
                    <a:pt x="13259" y="2700267"/>
                    <a:pt x="8083" y="2695092"/>
                  </a:cubicBezTo>
                  <a:cubicBezTo>
                    <a:pt x="2908" y="2689916"/>
                    <a:pt x="0" y="2682896"/>
                    <a:pt x="0" y="2675577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731750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91232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706523" y="935675"/>
            <a:ext cx="6374218" cy="8741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5"/>
              </a:lnSpc>
            </a:pPr>
            <a:r>
              <a:rPr lang="en-US" sz="2235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1 - BACKGROUND SUBTRACTION</a:t>
            </a: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2"/>
              </a:lnSpc>
            </a:pPr>
            <a:endParaRPr lang="en-US" sz="2235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83927" y="1869491"/>
            <a:ext cx="7497888" cy="4431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2057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Technical Aspects:</a:t>
            </a:r>
          </a:p>
          <a:p>
            <a:pPr algn="just"/>
            <a:endParaRPr lang="en-US" sz="2057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Background subtraction isolates moving objects by comparing frames over time.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KNN model dynamically updates the background model for better adaptability.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Contour analysis used to extract bounding boxes.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= Distance / Time; Time measured via frame timestamps</a:t>
            </a:r>
          </a:p>
          <a:p>
            <a:pPr algn="just"/>
            <a:endParaRPr lang="en-US" sz="2057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/>
            <a:r>
              <a:rPr lang="en-US" sz="2057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Output:</a:t>
            </a:r>
          </a:p>
          <a:p>
            <a:pPr algn="just"/>
            <a:endParaRPr lang="en-US" sz="2057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Annotated video with speed overlay</a:t>
            </a:r>
          </a:p>
          <a:p>
            <a:pPr marL="444231" lvl="1" indent="-222115" algn="just">
              <a:buFont typeface="Arial"/>
              <a:buChar char="•"/>
            </a:pPr>
            <a:r>
              <a:rPr lang="en-US" sz="2057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values saved in CSV format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240288"/>
            <a:ext cx="8415619" cy="5776488"/>
            <a:chOff x="0" y="0"/>
            <a:chExt cx="4155861" cy="28525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852587"/>
            </a:xfrm>
            <a:custGeom>
              <a:avLst/>
              <a:gdLst/>
              <a:ahLst/>
              <a:cxnLst/>
              <a:rect l="l" t="t" r="r" b="b"/>
              <a:pathLst>
                <a:path w="4155861" h="2852587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824988"/>
                  </a:lnTo>
                  <a:cubicBezTo>
                    <a:pt x="4155861" y="2832308"/>
                    <a:pt x="4152953" y="2839327"/>
                    <a:pt x="4147778" y="2844503"/>
                  </a:cubicBezTo>
                  <a:cubicBezTo>
                    <a:pt x="4142602" y="2849679"/>
                    <a:pt x="4135582" y="2852587"/>
                    <a:pt x="4128263" y="2852587"/>
                  </a:cubicBezTo>
                  <a:lnTo>
                    <a:pt x="27598" y="2852587"/>
                  </a:lnTo>
                  <a:cubicBezTo>
                    <a:pt x="20279" y="2852587"/>
                    <a:pt x="13259" y="2849679"/>
                    <a:pt x="8083" y="2844503"/>
                  </a:cubicBezTo>
                  <a:cubicBezTo>
                    <a:pt x="2908" y="2839327"/>
                    <a:pt x="0" y="2832308"/>
                    <a:pt x="0" y="2824988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8811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9865" y="631357"/>
            <a:ext cx="7133869" cy="1084858"/>
            <a:chOff x="0" y="0"/>
            <a:chExt cx="3522898" cy="5357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22898" cy="535732"/>
            </a:xfrm>
            <a:custGeom>
              <a:avLst/>
              <a:gdLst/>
              <a:ahLst/>
              <a:cxnLst/>
              <a:rect l="l" t="t" r="r" b="b"/>
              <a:pathLst>
                <a:path w="3522898" h="535732">
                  <a:moveTo>
                    <a:pt x="32557" y="0"/>
                  </a:moveTo>
                  <a:lnTo>
                    <a:pt x="3490341" y="0"/>
                  </a:lnTo>
                  <a:cubicBezTo>
                    <a:pt x="3498976" y="0"/>
                    <a:pt x="3507257" y="3430"/>
                    <a:pt x="3513362" y="9536"/>
                  </a:cubicBezTo>
                  <a:cubicBezTo>
                    <a:pt x="3519468" y="15641"/>
                    <a:pt x="3522898" y="23922"/>
                    <a:pt x="3522898" y="32557"/>
                  </a:cubicBezTo>
                  <a:lnTo>
                    <a:pt x="3522898" y="503175"/>
                  </a:lnTo>
                  <a:cubicBezTo>
                    <a:pt x="3522898" y="511810"/>
                    <a:pt x="3519468" y="520091"/>
                    <a:pt x="3513362" y="526197"/>
                  </a:cubicBezTo>
                  <a:cubicBezTo>
                    <a:pt x="3507257" y="532302"/>
                    <a:pt x="3498976" y="535732"/>
                    <a:pt x="3490341" y="535732"/>
                  </a:cubicBezTo>
                  <a:lnTo>
                    <a:pt x="32557" y="535732"/>
                  </a:lnTo>
                  <a:cubicBezTo>
                    <a:pt x="23922" y="535732"/>
                    <a:pt x="15641" y="532302"/>
                    <a:pt x="9536" y="526197"/>
                  </a:cubicBezTo>
                  <a:cubicBezTo>
                    <a:pt x="3430" y="520091"/>
                    <a:pt x="0" y="511810"/>
                    <a:pt x="0" y="503175"/>
                  </a:cubicBezTo>
                  <a:lnTo>
                    <a:pt x="0" y="32557"/>
                  </a:lnTo>
                  <a:cubicBezTo>
                    <a:pt x="0" y="23922"/>
                    <a:pt x="3430" y="15641"/>
                    <a:pt x="9536" y="9536"/>
                  </a:cubicBezTo>
                  <a:cubicBezTo>
                    <a:pt x="15641" y="3430"/>
                    <a:pt x="23922" y="0"/>
                    <a:pt x="32557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22898" cy="564307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03142" y="839729"/>
            <a:ext cx="6177476" cy="1205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2241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</a:t>
            </a:r>
            <a:r>
              <a:rPr lang="en-US" sz="224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2 </a:t>
            </a:r>
          </a:p>
          <a:p>
            <a:pPr algn="ctr">
              <a:lnSpc>
                <a:spcPts val="2241"/>
              </a:lnSpc>
            </a:pPr>
            <a:r>
              <a:rPr lang="en-US" sz="224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HAAR </a:t>
            </a:r>
            <a:r>
              <a:rPr lang="en-US" sz="2241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CASCADE</a:t>
            </a:r>
          </a:p>
          <a:p>
            <a:pPr algn="ctr">
              <a:lnSpc>
                <a:spcPts val="2241"/>
              </a:lnSpc>
            </a:pPr>
            <a:endParaRPr lang="en-US" sz="2241" dirty="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6"/>
              </a:lnSpc>
            </a:pPr>
            <a:endParaRPr lang="en-US" sz="2241" dirty="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6"/>
              </a:lnSpc>
            </a:pPr>
            <a:endParaRPr lang="en-US" sz="2241" dirty="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4745" y="1716215"/>
            <a:ext cx="7109931" cy="5129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Approach:(object based)</a:t>
            </a:r>
          </a:p>
          <a:p>
            <a:pPr algn="just">
              <a:lnSpc>
                <a:spcPts val="2488"/>
              </a:lnSpc>
            </a:pPr>
            <a:endParaRPr lang="en-US" sz="2073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Tools: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 classifier for vehicle detection.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Centroid tracking to follow vehicles across frames.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Frame-by-frame analysis to monitor object movement.</a:t>
            </a:r>
          </a:p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 Speed Estimation: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Defined two horizontal lines (red and blue).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Tracked centroids and timestamped when a vehicle crossed each line.</a:t>
            </a:r>
          </a:p>
          <a:p>
            <a:pPr algn="just">
              <a:lnSpc>
                <a:spcPts val="2488"/>
              </a:lnSpc>
            </a:pPr>
            <a:r>
              <a:rPr lang="en-US" sz="207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Challenges: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Not very robust under occlusion or lighting changes.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 often missed bikes or trucks.</a:t>
            </a:r>
          </a:p>
          <a:p>
            <a:pPr marL="447714" lvl="1" indent="-223857" algn="just">
              <a:lnSpc>
                <a:spcPts val="2488"/>
              </a:lnSpc>
              <a:buFont typeface="Arial"/>
              <a:buChar char="•"/>
            </a:pPr>
            <a:r>
              <a:rPr lang="en-US" sz="207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Dual bounding boxes from Haar and background subtraction needed merging.</a:t>
            </a:r>
          </a:p>
          <a:p>
            <a:pPr algn="just">
              <a:lnSpc>
                <a:spcPts val="2488"/>
              </a:lnSpc>
            </a:pPr>
            <a:endParaRPr lang="en-US" sz="207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31520" y="1240288"/>
            <a:ext cx="8415619" cy="5776488"/>
            <a:chOff x="0" y="0"/>
            <a:chExt cx="4155861" cy="285258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155861" cy="2852587"/>
            </a:xfrm>
            <a:custGeom>
              <a:avLst/>
              <a:gdLst/>
              <a:ahLst/>
              <a:cxnLst/>
              <a:rect l="l" t="t" r="r" b="b"/>
              <a:pathLst>
                <a:path w="4155861" h="2852587">
                  <a:moveTo>
                    <a:pt x="27598" y="0"/>
                  </a:moveTo>
                  <a:lnTo>
                    <a:pt x="4128263" y="0"/>
                  </a:lnTo>
                  <a:cubicBezTo>
                    <a:pt x="4135582" y="0"/>
                    <a:pt x="4142602" y="2908"/>
                    <a:pt x="4147778" y="8083"/>
                  </a:cubicBezTo>
                  <a:cubicBezTo>
                    <a:pt x="4152953" y="13259"/>
                    <a:pt x="4155861" y="20279"/>
                    <a:pt x="4155861" y="27598"/>
                  </a:cubicBezTo>
                  <a:lnTo>
                    <a:pt x="4155861" y="2824988"/>
                  </a:lnTo>
                  <a:cubicBezTo>
                    <a:pt x="4155861" y="2832308"/>
                    <a:pt x="4152953" y="2839327"/>
                    <a:pt x="4147778" y="2844503"/>
                  </a:cubicBezTo>
                  <a:cubicBezTo>
                    <a:pt x="4142602" y="2849679"/>
                    <a:pt x="4135582" y="2852587"/>
                    <a:pt x="4128263" y="2852587"/>
                  </a:cubicBezTo>
                  <a:lnTo>
                    <a:pt x="27598" y="2852587"/>
                  </a:lnTo>
                  <a:cubicBezTo>
                    <a:pt x="20279" y="2852587"/>
                    <a:pt x="13259" y="2849679"/>
                    <a:pt x="8083" y="2844503"/>
                  </a:cubicBezTo>
                  <a:cubicBezTo>
                    <a:pt x="2908" y="2839327"/>
                    <a:pt x="0" y="2832308"/>
                    <a:pt x="0" y="2824988"/>
                  </a:cubicBezTo>
                  <a:lnTo>
                    <a:pt x="0" y="27598"/>
                  </a:lnTo>
                  <a:cubicBezTo>
                    <a:pt x="0" y="20279"/>
                    <a:pt x="2908" y="13259"/>
                    <a:pt x="8083" y="8083"/>
                  </a:cubicBezTo>
                  <a:cubicBezTo>
                    <a:pt x="13259" y="2908"/>
                    <a:pt x="20279" y="0"/>
                    <a:pt x="275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155861" cy="28811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9865" y="631357"/>
            <a:ext cx="7133869" cy="1084858"/>
            <a:chOff x="0" y="0"/>
            <a:chExt cx="3522898" cy="5357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22898" cy="535732"/>
            </a:xfrm>
            <a:custGeom>
              <a:avLst/>
              <a:gdLst/>
              <a:ahLst/>
              <a:cxnLst/>
              <a:rect l="l" t="t" r="r" b="b"/>
              <a:pathLst>
                <a:path w="3522898" h="535732">
                  <a:moveTo>
                    <a:pt x="32557" y="0"/>
                  </a:moveTo>
                  <a:lnTo>
                    <a:pt x="3490341" y="0"/>
                  </a:lnTo>
                  <a:cubicBezTo>
                    <a:pt x="3498976" y="0"/>
                    <a:pt x="3507257" y="3430"/>
                    <a:pt x="3513362" y="9536"/>
                  </a:cubicBezTo>
                  <a:cubicBezTo>
                    <a:pt x="3519468" y="15641"/>
                    <a:pt x="3522898" y="23922"/>
                    <a:pt x="3522898" y="32557"/>
                  </a:cubicBezTo>
                  <a:lnTo>
                    <a:pt x="3522898" y="503175"/>
                  </a:lnTo>
                  <a:cubicBezTo>
                    <a:pt x="3522898" y="511810"/>
                    <a:pt x="3519468" y="520091"/>
                    <a:pt x="3513362" y="526197"/>
                  </a:cubicBezTo>
                  <a:cubicBezTo>
                    <a:pt x="3507257" y="532302"/>
                    <a:pt x="3498976" y="535732"/>
                    <a:pt x="3490341" y="535732"/>
                  </a:cubicBezTo>
                  <a:lnTo>
                    <a:pt x="32557" y="535732"/>
                  </a:lnTo>
                  <a:cubicBezTo>
                    <a:pt x="23922" y="535732"/>
                    <a:pt x="15641" y="532302"/>
                    <a:pt x="9536" y="526197"/>
                  </a:cubicBezTo>
                  <a:cubicBezTo>
                    <a:pt x="3430" y="520091"/>
                    <a:pt x="0" y="511810"/>
                    <a:pt x="0" y="503175"/>
                  </a:cubicBezTo>
                  <a:lnTo>
                    <a:pt x="0" y="32557"/>
                  </a:lnTo>
                  <a:cubicBezTo>
                    <a:pt x="0" y="23922"/>
                    <a:pt x="3430" y="15641"/>
                    <a:pt x="9536" y="9536"/>
                  </a:cubicBezTo>
                  <a:cubicBezTo>
                    <a:pt x="15641" y="3430"/>
                    <a:pt x="23922" y="0"/>
                    <a:pt x="32557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22898" cy="564307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803142" y="839729"/>
            <a:ext cx="6177476" cy="923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2241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TRADITIONAL METHOD 2 </a:t>
            </a:r>
          </a:p>
          <a:p>
            <a:pPr algn="ctr">
              <a:lnSpc>
                <a:spcPts val="2241"/>
              </a:lnSpc>
            </a:pPr>
            <a:r>
              <a:rPr lang="en-US" sz="2241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HAAR CASCADE</a:t>
            </a:r>
          </a:p>
          <a:p>
            <a:pPr algn="ctr">
              <a:lnSpc>
                <a:spcPts val="1256"/>
              </a:lnSpc>
            </a:pPr>
            <a:endParaRPr lang="en-US" sz="2241" dirty="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  <a:p>
            <a:pPr algn="ctr">
              <a:lnSpc>
                <a:spcPts val="1256"/>
              </a:lnSpc>
            </a:pPr>
            <a:endParaRPr lang="en-US" sz="2241" dirty="0">
              <a:solidFill>
                <a:srgbClr val="FFFFFF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64745" y="1706690"/>
            <a:ext cx="7178989" cy="5129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12"/>
              </a:lnSpc>
            </a:pPr>
            <a:r>
              <a:rPr lang="en-US" sz="209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Technical Aspects:</a:t>
            </a:r>
          </a:p>
          <a:p>
            <a:pPr algn="just">
              <a:lnSpc>
                <a:spcPts val="2512"/>
              </a:lnSpc>
            </a:pPr>
            <a:endParaRPr lang="en-US" sz="2093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Haar cascade classifiers work using edge/line features learned via AdaBoost.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Fast detection using integral image and cascade stages.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Limited robustness to small objects or varied angles.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Speed calculated using frame timestamps across defined lines.</a:t>
            </a:r>
          </a:p>
          <a:p>
            <a:pPr algn="just">
              <a:lnSpc>
                <a:spcPts val="2512"/>
              </a:lnSpc>
            </a:pPr>
            <a:endParaRPr lang="en-US" sz="209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512"/>
              </a:lnSpc>
            </a:pPr>
            <a:r>
              <a:rPr lang="en-US" sz="2093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Output:</a:t>
            </a:r>
          </a:p>
          <a:p>
            <a:pPr algn="just">
              <a:lnSpc>
                <a:spcPts val="2512"/>
              </a:lnSpc>
            </a:pPr>
            <a:endParaRPr lang="en-US" sz="2093" b="1" dirty="0">
              <a:solidFill>
                <a:srgbClr val="724E39"/>
              </a:solidFill>
              <a:latin typeface="TT Fors Bold"/>
              <a:ea typeface="TT Fors Bold"/>
              <a:cs typeface="TT Fors Bold"/>
              <a:sym typeface="TT Fors Bold"/>
            </a:endParaRP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Video output with detection bounding boxes and speed</a:t>
            </a:r>
          </a:p>
          <a:p>
            <a:pPr marL="452062" lvl="1" indent="-226031" algn="just">
              <a:lnSpc>
                <a:spcPts val="2512"/>
              </a:lnSpc>
              <a:buFont typeface="Arial"/>
              <a:buChar char="•"/>
            </a:pPr>
            <a:r>
              <a:rPr lang="en-US" sz="2093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CSV of vehicle speeds</a:t>
            </a:r>
          </a:p>
          <a:p>
            <a:pPr algn="just">
              <a:lnSpc>
                <a:spcPts val="2512"/>
              </a:lnSpc>
            </a:pPr>
            <a:endParaRPr lang="en-US" sz="2093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01570" y="1380998"/>
            <a:ext cx="8290560" cy="5223463"/>
            <a:chOff x="0" y="0"/>
            <a:chExt cx="4094104" cy="25794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094104" cy="2579488"/>
            </a:xfrm>
            <a:custGeom>
              <a:avLst/>
              <a:gdLst/>
              <a:ahLst/>
              <a:cxnLst/>
              <a:rect l="l" t="t" r="r" b="b"/>
              <a:pathLst>
                <a:path w="4094104" h="2579488">
                  <a:moveTo>
                    <a:pt x="28015" y="0"/>
                  </a:moveTo>
                  <a:lnTo>
                    <a:pt x="4066089" y="0"/>
                  </a:lnTo>
                  <a:cubicBezTo>
                    <a:pt x="4073519" y="0"/>
                    <a:pt x="4080644" y="2952"/>
                    <a:pt x="4085898" y="8205"/>
                  </a:cubicBezTo>
                  <a:cubicBezTo>
                    <a:pt x="4091152" y="13459"/>
                    <a:pt x="4094104" y="20585"/>
                    <a:pt x="4094104" y="28015"/>
                  </a:cubicBezTo>
                  <a:lnTo>
                    <a:pt x="4094104" y="2551473"/>
                  </a:lnTo>
                  <a:cubicBezTo>
                    <a:pt x="4094104" y="2558903"/>
                    <a:pt x="4091152" y="2566029"/>
                    <a:pt x="4085898" y="2571283"/>
                  </a:cubicBezTo>
                  <a:cubicBezTo>
                    <a:pt x="4080644" y="2576536"/>
                    <a:pt x="4073519" y="2579488"/>
                    <a:pt x="4066089" y="2579488"/>
                  </a:cubicBezTo>
                  <a:lnTo>
                    <a:pt x="28015" y="2579488"/>
                  </a:lnTo>
                  <a:cubicBezTo>
                    <a:pt x="20585" y="2579488"/>
                    <a:pt x="13459" y="2576536"/>
                    <a:pt x="8205" y="2571283"/>
                  </a:cubicBezTo>
                  <a:cubicBezTo>
                    <a:pt x="2952" y="2566029"/>
                    <a:pt x="0" y="2558903"/>
                    <a:pt x="0" y="2551473"/>
                  </a:cubicBezTo>
                  <a:lnTo>
                    <a:pt x="0" y="28015"/>
                  </a:lnTo>
                  <a:cubicBezTo>
                    <a:pt x="0" y="20585"/>
                    <a:pt x="2952" y="13459"/>
                    <a:pt x="8205" y="8205"/>
                  </a:cubicBezTo>
                  <a:cubicBezTo>
                    <a:pt x="13459" y="2952"/>
                    <a:pt x="20585" y="0"/>
                    <a:pt x="2801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094104" cy="2608063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83927" y="714404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77739" y="770752"/>
            <a:ext cx="5198122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DEEP LEARNING METHOD -YOLOV8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29657" y="1998103"/>
            <a:ext cx="7822129" cy="4307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69"/>
              </a:lnSpc>
            </a:pPr>
            <a:r>
              <a:rPr lang="en-US" sz="1974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Tools: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YOLOv8s model for real-time object detection.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Custom object tracker for assigning consistent IDs across frames.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Speed calculated using timestamps as vehicles crossed reference lines.</a:t>
            </a:r>
          </a:p>
          <a:p>
            <a:pPr algn="just">
              <a:lnSpc>
                <a:spcPts val="2369"/>
              </a:lnSpc>
            </a:pPr>
            <a:endParaRPr lang="en-US" sz="1974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  <a:r>
              <a:rPr lang="en-US" sz="1974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Speed Estimation: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Red and blue lines placed 10 meters apart in real-world scale.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Used time difference between crossings to estimate speed:</a:t>
            </a:r>
          </a:p>
          <a:p>
            <a:pPr algn="just">
              <a:lnSpc>
                <a:spcPts val="2369"/>
              </a:lnSpc>
            </a:pPr>
            <a:endParaRPr lang="en-US" sz="1974" dirty="0">
              <a:solidFill>
                <a:srgbClr val="724E39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just">
              <a:lnSpc>
                <a:spcPts val="2369"/>
              </a:lnSpc>
            </a:pPr>
            <a:r>
              <a:rPr lang="en-US" sz="1974" b="1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Advantages: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High accuracy in detecting cars, buses, motorcycles, trucks.</a:t>
            </a:r>
          </a:p>
          <a:p>
            <a:pPr algn="just">
              <a:lnSpc>
                <a:spcPts val="2369"/>
              </a:lnSpc>
            </a:pPr>
            <a:r>
              <a:rPr lang="en-US" sz="1974" dirty="0">
                <a:solidFill>
                  <a:srgbClr val="724E39"/>
                </a:solidFill>
                <a:latin typeface="TT Fors"/>
                <a:ea typeface="TT Fors"/>
                <a:cs typeface="TT Fors"/>
                <a:sym typeface="TT Fors"/>
              </a:rPr>
              <a:t>- Tracked each vehicle with a unique ID and exported speeds to CSV.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 flipH="1" flipV="1">
            <a:off x="195123" y="-247801"/>
            <a:ext cx="1412895" cy="1803142"/>
          </a:xfrm>
          <a:custGeom>
            <a:avLst/>
            <a:gdLst/>
            <a:ahLst/>
            <a:cxnLst/>
            <a:rect l="l" t="t" r="r" b="b"/>
            <a:pathLst>
              <a:path w="1412895" h="1803142">
                <a:moveTo>
                  <a:pt x="1412895" y="1803141"/>
                </a:moveTo>
                <a:lnTo>
                  <a:pt x="0" y="1803141"/>
                </a:lnTo>
                <a:lnTo>
                  <a:pt x="0" y="0"/>
                </a:lnTo>
                <a:lnTo>
                  <a:pt x="1412895" y="0"/>
                </a:lnTo>
                <a:lnTo>
                  <a:pt x="1412895" y="180314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57591" b="-47966"/>
            </a:stretch>
          </a:blipFill>
        </p:spPr>
      </p:sp>
      <p:sp>
        <p:nvSpPr>
          <p:cNvPr id="3" name="Freeform 3"/>
          <p:cNvSpPr/>
          <p:nvPr/>
        </p:nvSpPr>
        <p:spPr>
          <a:xfrm rot="-3532768">
            <a:off x="-2037528" y="-3029662"/>
            <a:ext cx="4075055" cy="4159782"/>
          </a:xfrm>
          <a:custGeom>
            <a:avLst/>
            <a:gdLst/>
            <a:ahLst/>
            <a:cxnLst/>
            <a:rect l="l" t="t" r="r" b="b"/>
            <a:pathLst>
              <a:path w="4075055" h="4159782">
                <a:moveTo>
                  <a:pt x="0" y="0"/>
                </a:moveTo>
                <a:lnTo>
                  <a:pt x="4075056" y="0"/>
                </a:lnTo>
                <a:lnTo>
                  <a:pt x="4075056" y="4159783"/>
                </a:lnTo>
                <a:lnTo>
                  <a:pt x="0" y="4159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304927" y="-271111"/>
            <a:ext cx="1684424" cy="1804936"/>
          </a:xfrm>
          <a:custGeom>
            <a:avLst/>
            <a:gdLst/>
            <a:ahLst/>
            <a:cxnLst/>
            <a:rect l="l" t="t" r="r" b="b"/>
            <a:pathLst>
              <a:path w="1684424" h="1804936">
                <a:moveTo>
                  <a:pt x="0" y="0"/>
                </a:moveTo>
                <a:lnTo>
                  <a:pt x="1684424" y="0"/>
                </a:lnTo>
                <a:lnTo>
                  <a:pt x="1684424" y="1804936"/>
                </a:lnTo>
                <a:lnTo>
                  <a:pt x="0" y="180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8839728">
            <a:off x="7467841" y="6206881"/>
            <a:ext cx="3767990" cy="2247092"/>
          </a:xfrm>
          <a:custGeom>
            <a:avLst/>
            <a:gdLst/>
            <a:ahLst/>
            <a:cxnLst/>
            <a:rect l="l" t="t" r="r" b="b"/>
            <a:pathLst>
              <a:path w="3767990" h="2247092">
                <a:moveTo>
                  <a:pt x="0" y="0"/>
                </a:moveTo>
                <a:lnTo>
                  <a:pt x="3767990" y="0"/>
                </a:lnTo>
                <a:lnTo>
                  <a:pt x="3767990" y="2247092"/>
                </a:lnTo>
                <a:lnTo>
                  <a:pt x="0" y="2247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6808267" flipV="1">
            <a:off x="-122927" y="5205435"/>
            <a:ext cx="1710445" cy="2172621"/>
          </a:xfrm>
          <a:custGeom>
            <a:avLst/>
            <a:gdLst/>
            <a:ahLst/>
            <a:cxnLst/>
            <a:rect l="l" t="t" r="r" b="b"/>
            <a:pathLst>
              <a:path w="1710445" h="2172621">
                <a:moveTo>
                  <a:pt x="0" y="2172620"/>
                </a:moveTo>
                <a:lnTo>
                  <a:pt x="1710445" y="2172620"/>
                </a:lnTo>
                <a:lnTo>
                  <a:pt x="1710445" y="0"/>
                </a:lnTo>
                <a:lnTo>
                  <a:pt x="0" y="0"/>
                </a:lnTo>
                <a:lnTo>
                  <a:pt x="0" y="21726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0015" y="631357"/>
            <a:ext cx="9200073" cy="6410112"/>
            <a:chOff x="0" y="0"/>
            <a:chExt cx="4543246" cy="316548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543246" cy="3165488"/>
            </a:xfrm>
            <a:custGeom>
              <a:avLst/>
              <a:gdLst/>
              <a:ahLst/>
              <a:cxnLst/>
              <a:rect l="l" t="t" r="r" b="b"/>
              <a:pathLst>
                <a:path w="4543246" h="3165488">
                  <a:moveTo>
                    <a:pt x="25245" y="0"/>
                  </a:moveTo>
                  <a:lnTo>
                    <a:pt x="4518001" y="0"/>
                  </a:lnTo>
                  <a:cubicBezTo>
                    <a:pt x="4531943" y="0"/>
                    <a:pt x="4543246" y="11303"/>
                    <a:pt x="4543246" y="25245"/>
                  </a:cubicBezTo>
                  <a:lnTo>
                    <a:pt x="4543246" y="3140242"/>
                  </a:lnTo>
                  <a:cubicBezTo>
                    <a:pt x="4543246" y="3154185"/>
                    <a:pt x="4531943" y="3165488"/>
                    <a:pt x="4518001" y="3165488"/>
                  </a:cubicBezTo>
                  <a:lnTo>
                    <a:pt x="25245" y="3165488"/>
                  </a:lnTo>
                  <a:cubicBezTo>
                    <a:pt x="11303" y="3165488"/>
                    <a:pt x="0" y="3154185"/>
                    <a:pt x="0" y="3140242"/>
                  </a:cubicBezTo>
                  <a:lnTo>
                    <a:pt x="0" y="25245"/>
                  </a:lnTo>
                  <a:cubicBezTo>
                    <a:pt x="0" y="11303"/>
                    <a:pt x="11303" y="0"/>
                    <a:pt x="252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543246" cy="3194063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48229" y="850943"/>
            <a:ext cx="7185746" cy="1018548"/>
            <a:chOff x="0" y="0"/>
            <a:chExt cx="3548517" cy="50298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548517" cy="502987"/>
            </a:xfrm>
            <a:custGeom>
              <a:avLst/>
              <a:gdLst/>
              <a:ahLst/>
              <a:cxnLst/>
              <a:rect l="l" t="t" r="r" b="b"/>
              <a:pathLst>
                <a:path w="3548517" h="502987">
                  <a:moveTo>
                    <a:pt x="32322" y="0"/>
                  </a:moveTo>
                  <a:lnTo>
                    <a:pt x="3516195" y="0"/>
                  </a:lnTo>
                  <a:cubicBezTo>
                    <a:pt x="3534046" y="0"/>
                    <a:pt x="3548517" y="14471"/>
                    <a:pt x="3548517" y="32322"/>
                  </a:cubicBezTo>
                  <a:lnTo>
                    <a:pt x="3548517" y="470665"/>
                  </a:lnTo>
                  <a:cubicBezTo>
                    <a:pt x="3548517" y="488516"/>
                    <a:pt x="3534046" y="502987"/>
                    <a:pt x="3516195" y="502987"/>
                  </a:cubicBezTo>
                  <a:lnTo>
                    <a:pt x="32322" y="502987"/>
                  </a:lnTo>
                  <a:cubicBezTo>
                    <a:pt x="23750" y="502987"/>
                    <a:pt x="15528" y="499581"/>
                    <a:pt x="9467" y="493520"/>
                  </a:cubicBezTo>
                  <a:cubicBezTo>
                    <a:pt x="3405" y="487458"/>
                    <a:pt x="0" y="479237"/>
                    <a:pt x="0" y="470665"/>
                  </a:cubicBezTo>
                  <a:lnTo>
                    <a:pt x="0" y="32322"/>
                  </a:lnTo>
                  <a:cubicBezTo>
                    <a:pt x="0" y="14471"/>
                    <a:pt x="14471" y="0"/>
                    <a:pt x="32322" y="0"/>
                  </a:cubicBezTo>
                  <a:close/>
                </a:path>
              </a:pathLst>
            </a:custGeom>
            <a:solidFill>
              <a:srgbClr val="724E3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3548517" cy="531562"/>
            </a:xfrm>
            <a:prstGeom prst="rect">
              <a:avLst/>
            </a:prstGeom>
          </p:spPr>
          <p:txBody>
            <a:bodyPr lIns="27093" tIns="27093" rIns="27093" bIns="27093" rtlCol="0" anchor="ctr"/>
            <a:lstStyle/>
            <a:p>
              <a:pPr algn="ctr">
                <a:lnSpc>
                  <a:spcPts val="1418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586057" y="1141590"/>
            <a:ext cx="4565225" cy="961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3"/>
              </a:lnSpc>
            </a:pPr>
            <a:r>
              <a:rPr lang="en-US" sz="3733" dirty="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Comparison Table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6763" y="2239289"/>
            <a:ext cx="1911871" cy="4294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6"/>
              </a:lnSpc>
              <a:spcBef>
                <a:spcPct val="0"/>
              </a:spcBef>
            </a:pPr>
            <a:r>
              <a:rPr lang="en-US" sz="2576" b="1" dirty="0">
                <a:solidFill>
                  <a:srgbClr val="000000"/>
                </a:solidFill>
                <a:latin typeface="TT Fors Bold"/>
                <a:ea typeface="TT Fors Bold"/>
                <a:cs typeface="TT Fors Bold"/>
                <a:sym typeface="TT Fors Bold"/>
              </a:rPr>
              <a:t> </a:t>
            </a:r>
            <a:r>
              <a:rPr lang="en-US" sz="2576" b="1" u="sng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Method</a:t>
            </a:r>
          </a:p>
          <a:p>
            <a:pPr marL="460262" lvl="1" indent="-230131">
              <a:lnSpc>
                <a:spcPts val="2984"/>
              </a:lnSpc>
              <a:spcBef>
                <a:spcPct val="0"/>
              </a:spcBef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Detection</a:t>
            </a:r>
          </a:p>
          <a:p>
            <a:pPr algn="ctr">
              <a:lnSpc>
                <a:spcPts val="2984"/>
              </a:lnSpc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</a:t>
            </a: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60262" lvl="1" indent="-230131">
              <a:lnSpc>
                <a:spcPts val="2984"/>
              </a:lnSpc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Accuracy</a:t>
            </a: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60262" lvl="1" indent="-230131">
              <a:lnSpc>
                <a:spcPts val="2984"/>
              </a:lnSpc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Speed Estimation</a:t>
            </a:r>
          </a:p>
          <a:p>
            <a:pPr algn="ctr">
              <a:lnSpc>
                <a:spcPts val="2984"/>
              </a:lnSpc>
            </a:pPr>
            <a:endParaRPr lang="en-US" sz="2131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marL="460262" lvl="1" indent="-230131" algn="ctr">
              <a:lnSpc>
                <a:spcPts val="2984"/>
              </a:lnSpc>
              <a:buFont typeface="Arial"/>
              <a:buChar char="•"/>
            </a:pPr>
            <a:r>
              <a:rPr lang="en-US" sz="2131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Complexity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188634" y="1432520"/>
            <a:ext cx="2395404" cy="5501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2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3475"/>
              </a:lnSpc>
              <a:spcBef>
                <a:spcPct val="0"/>
              </a:spcBef>
            </a:pPr>
            <a:r>
              <a:rPr lang="en-US" sz="2482" b="1" u="sng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Background Subtraction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Motion-based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Low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Frame count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3042"/>
              </a:lnSpc>
              <a:spcBef>
                <a:spcPct val="0"/>
              </a:spcBef>
            </a:pPr>
            <a:r>
              <a:rPr lang="en-US" sz="2173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Low</a:t>
            </a:r>
          </a:p>
          <a:p>
            <a:pPr algn="ctr">
              <a:lnSpc>
                <a:spcPts val="3042"/>
              </a:lnSpc>
              <a:spcBef>
                <a:spcPct val="0"/>
              </a:spcBef>
            </a:pPr>
            <a:endParaRPr lang="en-US" sz="2173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4695582" y="2349818"/>
            <a:ext cx="2406230" cy="444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b="1" u="sng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Haar Cascade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Pre-trained classifiers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Medium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Frame-count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Medium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101812" y="2349818"/>
            <a:ext cx="2406230" cy="4448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b="1" u="sng" dirty="0">
                <a:solidFill>
                  <a:srgbClr val="724E39"/>
                </a:solidFill>
                <a:latin typeface="TT Fors Bold"/>
                <a:ea typeface="TT Fors Bold"/>
                <a:cs typeface="TT Fors Bold"/>
                <a:sym typeface="TT Fors Bold"/>
              </a:rPr>
              <a:t>YOLOv8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Deep Learning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High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Time-based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  <a:p>
            <a:pPr algn="ctr">
              <a:lnSpc>
                <a:spcPts val="2855"/>
              </a:lnSpc>
              <a:spcBef>
                <a:spcPct val="0"/>
              </a:spcBef>
            </a:pPr>
            <a:r>
              <a:rPr lang="en-US" sz="2039" dirty="0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 High</a:t>
            </a:r>
          </a:p>
          <a:p>
            <a:pPr algn="ctr">
              <a:lnSpc>
                <a:spcPts val="2855"/>
              </a:lnSpc>
              <a:spcBef>
                <a:spcPct val="0"/>
              </a:spcBef>
            </a:pPr>
            <a:endParaRPr lang="en-US" sz="2039" dirty="0">
              <a:solidFill>
                <a:srgbClr val="000000"/>
              </a:solidFill>
              <a:latin typeface="TT Fors"/>
              <a:ea typeface="TT Fors"/>
              <a:cs typeface="TT Fors"/>
              <a:sym typeface="TT For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718</Words>
  <Application>Microsoft Office PowerPoint</Application>
  <PresentationFormat>Custom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Fredoka</vt:lpstr>
      <vt:lpstr>TT Fors</vt:lpstr>
      <vt:lpstr>Wingdings</vt:lpstr>
      <vt:lpstr>Arial</vt:lpstr>
      <vt:lpstr>TT Fors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VEHICULAR-SPEED-DETECTION</dc:title>
  <cp:lastModifiedBy>Uday Kiran Gedela</cp:lastModifiedBy>
  <cp:revision>23</cp:revision>
  <dcterms:created xsi:type="dcterms:W3CDTF">2006-08-16T00:00:00Z</dcterms:created>
  <dcterms:modified xsi:type="dcterms:W3CDTF">2025-04-08T08:32:20Z</dcterms:modified>
  <dc:identifier>DAGjeW-FksM</dc:identifier>
</cp:coreProperties>
</file>