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4" r:id="rId4"/>
  </p:sldMasterIdLst>
  <p:notesMasterIdLst>
    <p:notesMasterId r:id="rId17"/>
  </p:notesMasterIdLst>
  <p:handoutMasterIdLst>
    <p:handoutMasterId r:id="rId18"/>
  </p:handoutMasterIdLst>
  <p:sldIdLst>
    <p:sldId id="325" r:id="rId5"/>
    <p:sldId id="326" r:id="rId6"/>
    <p:sldId id="327" r:id="rId7"/>
    <p:sldId id="340" r:id="rId8"/>
    <p:sldId id="260" r:id="rId9"/>
    <p:sldId id="261" r:id="rId10"/>
    <p:sldId id="262" r:id="rId11"/>
    <p:sldId id="345" r:id="rId12"/>
    <p:sldId id="342" r:id="rId13"/>
    <p:sldId id="343" r:id="rId14"/>
    <p:sldId id="344" r:id="rId15"/>
    <p:sldId id="34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205" autoAdjust="0"/>
  </p:normalViewPr>
  <p:slideViewPr>
    <p:cSldViewPr snapToGrid="0">
      <p:cViewPr varScale="1">
        <p:scale>
          <a:sx n="69" d="100"/>
          <a:sy n="69" d="100"/>
        </p:scale>
        <p:origin x="762" y="54"/>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12/23/2023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857142109"/>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808708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7769316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534007268"/>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817016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15168608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80042603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039633786"/>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6746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2779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35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70600984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03514250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51819351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10597338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2145631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87107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167437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12/23/2023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4029412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DF2D63-3FF5-D547-96B9-BE9CCD1ABA58}" type="slidenum">
              <a:rPr lang="en-US" smtClean="0"/>
              <a:pPr/>
              <a:t>‹#›</a:t>
            </a:fld>
            <a:endParaRPr lang="en-US" dirty="0"/>
          </a:p>
        </p:txBody>
      </p:sp>
      <p:cxnSp>
        <p:nvCxnSpPr>
          <p:cNvPr id="8" name="Straight Connector 7">
            <a:extLst>
              <a:ext uri="{FF2B5EF4-FFF2-40B4-BE49-F238E27FC236}">
                <a16:creationId xmlns:a16="http://schemas.microsoft.com/office/drawing/2014/main" id="{171F8474-4A1A-E83D-4144-F67401A78739}"/>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58235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608915" y="5094031"/>
            <a:ext cx="9144000" cy="356616"/>
          </a:xfrm>
        </p:spPr>
        <p:txBody>
          <a:bodyPr>
            <a:normAutofit fontScale="85000" lnSpcReduction="20000"/>
          </a:bodyPr>
          <a:lstStyle/>
          <a:p>
            <a:r>
              <a:rPr lang="en-US" dirty="0"/>
              <a:t>AN APPLICATION AND EXPLORATION OF PYTHON PROGRAMMING</a:t>
            </a:r>
          </a:p>
        </p:txBody>
      </p:sp>
      <p:pic>
        <p:nvPicPr>
          <p:cNvPr id="8" name="Picture Placeholder 7" descr="A blue and white circle with a person standing at an atm machine&#10;&#10;Description automatically generated">
            <a:extLst>
              <a:ext uri="{FF2B5EF4-FFF2-40B4-BE49-F238E27FC236}">
                <a16:creationId xmlns:a16="http://schemas.microsoft.com/office/drawing/2014/main" id="{A7BB2A11-D9E8-9D5B-6819-B1FC00C9678C}"/>
              </a:ext>
            </a:extLst>
          </p:cNvPr>
          <p:cNvPicPr>
            <a:picLocks noGrp="1" noChangeAspect="1"/>
          </p:cNvPicPr>
          <p:nvPr>
            <p:ph type="pic" sz="quarter" idx="10"/>
          </p:nvPr>
        </p:nvPicPr>
        <p:blipFill rotWithShape="1">
          <a:blip r:embed="rId2"/>
          <a:srcRect l="1" t="-2387" r="-2526" b="-4944"/>
          <a:stretch/>
        </p:blipFill>
        <p:spPr>
          <a:xfrm>
            <a:off x="4436139" y="811789"/>
            <a:ext cx="3097160" cy="3242347"/>
          </a:xfrm>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211379" y="4167714"/>
            <a:ext cx="9574162" cy="640080"/>
          </a:xfrm>
        </p:spPr>
        <p:txBody>
          <a:bodyPr>
            <a:normAutofit fontScale="90000"/>
          </a:bodyPr>
          <a:lstStyle/>
          <a:p>
            <a:r>
              <a:rPr lang="en-US" dirty="0"/>
              <a:t>GENERATING ATM MACHINE</a:t>
            </a:r>
          </a:p>
        </p:txBody>
      </p:sp>
      <p:sp>
        <p:nvSpPr>
          <p:cNvPr id="9" name="TextBox 8">
            <a:extLst>
              <a:ext uri="{FF2B5EF4-FFF2-40B4-BE49-F238E27FC236}">
                <a16:creationId xmlns:a16="http://schemas.microsoft.com/office/drawing/2014/main" id="{E6FABB8E-03C5-5211-80B1-6C57AB64698B}"/>
              </a:ext>
            </a:extLst>
          </p:cNvPr>
          <p:cNvSpPr txBox="1"/>
          <p:nvPr/>
        </p:nvSpPr>
        <p:spPr>
          <a:xfrm>
            <a:off x="4405745" y="5888181"/>
            <a:ext cx="3394364" cy="584775"/>
          </a:xfrm>
          <a:prstGeom prst="rect">
            <a:avLst/>
          </a:prstGeom>
          <a:noFill/>
        </p:spPr>
        <p:txBody>
          <a:bodyPr wrap="square" rtlCol="0">
            <a:spAutoFit/>
          </a:bodyPr>
          <a:lstStyle/>
          <a:p>
            <a:pPr algn="ctr"/>
            <a:r>
              <a:rPr lang="en-IN" sz="1600" dirty="0">
                <a:latin typeface="Bierstadt" panose="020B0004020202020204" pitchFamily="34" charset="0"/>
              </a:rPr>
              <a:t>Presented by Uday Kumar Bathula</a:t>
            </a:r>
          </a:p>
          <a:p>
            <a:pPr algn="ctr"/>
            <a:r>
              <a:rPr lang="en-IN" sz="1600" dirty="0">
                <a:latin typeface="Bierstadt" panose="020B0004020202020204" pitchFamily="34" charset="0"/>
              </a:rPr>
              <a:t>HU21CSEN0100964</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F468-C302-2FD4-2BE4-B143B674A3CD}"/>
              </a:ext>
            </a:extLst>
          </p:cNvPr>
          <p:cNvSpPr>
            <a:spLocks noGrp="1"/>
          </p:cNvSpPr>
          <p:nvPr>
            <p:ph type="title"/>
          </p:nvPr>
        </p:nvSpPr>
        <p:spPr>
          <a:xfrm>
            <a:off x="421063" y="734291"/>
            <a:ext cx="8915402" cy="494128"/>
          </a:xfrm>
        </p:spPr>
        <p:txBody>
          <a:bodyPr>
            <a:noAutofit/>
          </a:bodyPr>
          <a:lstStyle/>
          <a:p>
            <a:r>
              <a:rPr lang="en-US" sz="2400" dirty="0"/>
              <a:t>CODE</a:t>
            </a:r>
            <a:r>
              <a:rPr lang="en-US" sz="3600" dirty="0"/>
              <a:t> </a:t>
            </a:r>
          </a:p>
        </p:txBody>
      </p:sp>
      <p:pic>
        <p:nvPicPr>
          <p:cNvPr id="6" name="Picture 5">
            <a:extLst>
              <a:ext uri="{FF2B5EF4-FFF2-40B4-BE49-F238E27FC236}">
                <a16:creationId xmlns:a16="http://schemas.microsoft.com/office/drawing/2014/main" id="{B4160B42-9588-46CC-1A59-2D04A0DD4350}"/>
              </a:ext>
            </a:extLst>
          </p:cNvPr>
          <p:cNvPicPr>
            <a:picLocks noChangeAspect="1"/>
          </p:cNvPicPr>
          <p:nvPr/>
        </p:nvPicPr>
        <p:blipFill>
          <a:blip r:embed="rId2"/>
          <a:stretch>
            <a:fillRect/>
          </a:stretch>
        </p:blipFill>
        <p:spPr>
          <a:xfrm>
            <a:off x="1676895" y="1247345"/>
            <a:ext cx="7583473" cy="4829898"/>
          </a:xfrm>
          <a:prstGeom prst="rect">
            <a:avLst/>
          </a:prstGeom>
          <a:ln>
            <a:solidFill>
              <a:schemeClr val="tx1"/>
            </a:solidFill>
          </a:ln>
        </p:spPr>
      </p:pic>
    </p:spTree>
    <p:extLst>
      <p:ext uri="{BB962C8B-B14F-4D97-AF65-F5344CB8AC3E}">
        <p14:creationId xmlns:p14="http://schemas.microsoft.com/office/powerpoint/2010/main" val="159222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F468-C302-2FD4-2BE4-B143B674A3CD}"/>
              </a:ext>
            </a:extLst>
          </p:cNvPr>
          <p:cNvSpPr>
            <a:spLocks noGrp="1"/>
          </p:cNvSpPr>
          <p:nvPr>
            <p:ph type="title"/>
          </p:nvPr>
        </p:nvSpPr>
        <p:spPr>
          <a:xfrm>
            <a:off x="421063" y="734291"/>
            <a:ext cx="8915402" cy="494128"/>
          </a:xfrm>
        </p:spPr>
        <p:txBody>
          <a:bodyPr>
            <a:noAutofit/>
          </a:bodyPr>
          <a:lstStyle/>
          <a:p>
            <a:r>
              <a:rPr lang="en-US" sz="2400" dirty="0"/>
              <a:t>OUTPUT :</a:t>
            </a:r>
            <a:r>
              <a:rPr lang="en-US" sz="3600" dirty="0"/>
              <a:t> </a:t>
            </a:r>
          </a:p>
        </p:txBody>
      </p:sp>
      <p:pic>
        <p:nvPicPr>
          <p:cNvPr id="7" name="Picture 6">
            <a:extLst>
              <a:ext uri="{FF2B5EF4-FFF2-40B4-BE49-F238E27FC236}">
                <a16:creationId xmlns:a16="http://schemas.microsoft.com/office/drawing/2014/main" id="{1DFBB0AF-EDF6-67F4-6EB6-5CFC6716419E}"/>
              </a:ext>
            </a:extLst>
          </p:cNvPr>
          <p:cNvPicPr>
            <a:picLocks noChangeAspect="1"/>
          </p:cNvPicPr>
          <p:nvPr/>
        </p:nvPicPr>
        <p:blipFill>
          <a:blip r:embed="rId2"/>
          <a:stretch>
            <a:fillRect/>
          </a:stretch>
        </p:blipFill>
        <p:spPr>
          <a:xfrm>
            <a:off x="717962" y="2009555"/>
            <a:ext cx="6180488" cy="4405100"/>
          </a:xfrm>
          <a:prstGeom prst="rect">
            <a:avLst/>
          </a:prstGeom>
        </p:spPr>
      </p:pic>
      <p:pic>
        <p:nvPicPr>
          <p:cNvPr id="9" name="Picture 8">
            <a:extLst>
              <a:ext uri="{FF2B5EF4-FFF2-40B4-BE49-F238E27FC236}">
                <a16:creationId xmlns:a16="http://schemas.microsoft.com/office/drawing/2014/main" id="{E51F7E4E-EA94-D523-C7C8-FA3C377B5CE6}"/>
              </a:ext>
            </a:extLst>
          </p:cNvPr>
          <p:cNvPicPr>
            <a:picLocks noChangeAspect="1"/>
          </p:cNvPicPr>
          <p:nvPr/>
        </p:nvPicPr>
        <p:blipFill>
          <a:blip r:embed="rId3"/>
          <a:stretch>
            <a:fillRect/>
          </a:stretch>
        </p:blipFill>
        <p:spPr>
          <a:xfrm>
            <a:off x="3851959" y="636802"/>
            <a:ext cx="5347459" cy="5064150"/>
          </a:xfrm>
          <a:prstGeom prst="rect">
            <a:avLst/>
          </a:prstGeom>
        </p:spPr>
      </p:pic>
    </p:spTree>
    <p:extLst>
      <p:ext uri="{BB962C8B-B14F-4D97-AF65-F5344CB8AC3E}">
        <p14:creationId xmlns:p14="http://schemas.microsoft.com/office/powerpoint/2010/main" val="298711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F468-C302-2FD4-2BE4-B143B674A3CD}"/>
              </a:ext>
            </a:extLst>
          </p:cNvPr>
          <p:cNvSpPr>
            <a:spLocks noGrp="1"/>
          </p:cNvSpPr>
          <p:nvPr>
            <p:ph type="title"/>
          </p:nvPr>
        </p:nvSpPr>
        <p:spPr>
          <a:xfrm>
            <a:off x="712008" y="900545"/>
            <a:ext cx="8915402" cy="494128"/>
          </a:xfrm>
        </p:spPr>
        <p:txBody>
          <a:bodyPr>
            <a:noAutofit/>
          </a:bodyPr>
          <a:lstStyle/>
          <a:p>
            <a:r>
              <a:rPr lang="en-US" sz="2400" dirty="0"/>
              <a:t>CONCLUSION:</a:t>
            </a:r>
            <a:endParaRPr lang="en-US" sz="3600" dirty="0"/>
          </a:p>
        </p:txBody>
      </p:sp>
      <p:sp>
        <p:nvSpPr>
          <p:cNvPr id="3" name="TextBox 2">
            <a:extLst>
              <a:ext uri="{FF2B5EF4-FFF2-40B4-BE49-F238E27FC236}">
                <a16:creationId xmlns:a16="http://schemas.microsoft.com/office/drawing/2014/main" id="{59931922-FF34-4ADD-6357-5999C6EE8641}"/>
              </a:ext>
            </a:extLst>
          </p:cNvPr>
          <p:cNvSpPr txBox="1"/>
          <p:nvPr/>
        </p:nvSpPr>
        <p:spPr>
          <a:xfrm>
            <a:off x="1191491" y="2687781"/>
            <a:ext cx="3089564" cy="3785652"/>
          </a:xfrm>
          <a:prstGeom prst="rect">
            <a:avLst/>
          </a:prstGeom>
          <a:noFill/>
        </p:spPr>
        <p:txBody>
          <a:bodyPr wrap="square" rtlCol="0">
            <a:spAutoFit/>
          </a:bodyPr>
          <a:lstStyle/>
          <a:p>
            <a:r>
              <a:rPr lang="en-IN" sz="1600" b="1" dirty="0">
                <a:latin typeface="Aptos" panose="020B0004020202020204" pitchFamily="34" charset="0"/>
              </a:rPr>
              <a:t>Object-Oriented Design:</a:t>
            </a:r>
          </a:p>
          <a:p>
            <a:endParaRPr lang="en-IN" sz="1600" dirty="0"/>
          </a:p>
          <a:p>
            <a:pPr marL="285750" indent="-285750">
              <a:buFont typeface="Arial" panose="020B0604020202020204" pitchFamily="34" charset="0"/>
              <a:buChar char="•"/>
            </a:pPr>
            <a:r>
              <a:rPr lang="en-IN" sz="1600" dirty="0">
                <a:latin typeface="Bierstadt" panose="020B0004020202020204" pitchFamily="34" charset="0"/>
              </a:rPr>
              <a:t>Encapsulates functionality.</a:t>
            </a:r>
          </a:p>
          <a:p>
            <a:pPr marL="285750" indent="-285750">
              <a:buFont typeface="Arial" panose="020B0604020202020204" pitchFamily="34" charset="0"/>
              <a:buChar char="•"/>
            </a:pPr>
            <a:r>
              <a:rPr lang="en-IN" sz="1600" dirty="0">
                <a:latin typeface="Bierstadt" panose="020B0004020202020204" pitchFamily="34" charset="0"/>
              </a:rPr>
              <a:t>Enhances code modularity.</a:t>
            </a:r>
          </a:p>
          <a:p>
            <a:endParaRPr lang="en-IN" sz="1600" dirty="0"/>
          </a:p>
          <a:p>
            <a:r>
              <a:rPr lang="en-IN" sz="1600" b="1" dirty="0">
                <a:latin typeface="Aptos" panose="020B0004020202020204" pitchFamily="34" charset="0"/>
              </a:rPr>
              <a:t>File Handling:</a:t>
            </a:r>
          </a:p>
          <a:p>
            <a:endParaRPr lang="en-IN" sz="1600" dirty="0"/>
          </a:p>
          <a:p>
            <a:pPr marL="285750" indent="-285750">
              <a:buFont typeface="Arial" panose="020B0604020202020204" pitchFamily="34" charset="0"/>
              <a:buChar char="•"/>
            </a:pPr>
            <a:r>
              <a:rPr lang="en-IN" sz="1600" dirty="0">
                <a:latin typeface="Bierstadt" panose="020B0004020202020204" pitchFamily="34" charset="0"/>
              </a:rPr>
              <a:t>Persists account data.</a:t>
            </a:r>
          </a:p>
          <a:p>
            <a:pPr marL="285750" indent="-285750">
              <a:buFont typeface="Arial" panose="020B0604020202020204" pitchFamily="34" charset="0"/>
              <a:buChar char="•"/>
            </a:pPr>
            <a:r>
              <a:rPr lang="en-IN" sz="1600" dirty="0">
                <a:latin typeface="Bierstadt" panose="020B0004020202020204" pitchFamily="34" charset="0"/>
              </a:rPr>
              <a:t>Supports data retrieval.</a:t>
            </a:r>
          </a:p>
          <a:p>
            <a:endParaRPr lang="en-IN" sz="1600" dirty="0"/>
          </a:p>
          <a:p>
            <a:r>
              <a:rPr lang="en-IN" sz="1600" b="1" dirty="0">
                <a:latin typeface="Aptos" panose="020B0004020202020204" pitchFamily="34" charset="0"/>
              </a:rPr>
              <a:t>User Interaction:</a:t>
            </a:r>
          </a:p>
          <a:p>
            <a:endParaRPr lang="en-IN" sz="1600" dirty="0"/>
          </a:p>
          <a:p>
            <a:pPr marL="285750" indent="-285750">
              <a:buFont typeface="Arial" panose="020B0604020202020204" pitchFamily="34" charset="0"/>
              <a:buChar char="•"/>
            </a:pPr>
            <a:r>
              <a:rPr lang="en-IN" sz="1600" dirty="0">
                <a:latin typeface="Bierstadt" panose="020B0004020202020204" pitchFamily="34" charset="0"/>
              </a:rPr>
              <a:t>Menu-driven interface.</a:t>
            </a:r>
          </a:p>
          <a:p>
            <a:pPr marL="285750" indent="-285750">
              <a:buFont typeface="Arial" panose="020B0604020202020204" pitchFamily="34" charset="0"/>
              <a:buChar char="•"/>
            </a:pPr>
            <a:r>
              <a:rPr lang="en-IN" sz="1600" dirty="0">
                <a:latin typeface="Bierstadt" panose="020B0004020202020204" pitchFamily="34" charset="0"/>
              </a:rPr>
              <a:t>Prompts user input</a:t>
            </a:r>
            <a:r>
              <a:rPr lang="en-IN" sz="1600" dirty="0"/>
              <a:t>.</a:t>
            </a:r>
          </a:p>
          <a:p>
            <a:endParaRPr lang="en-IN" sz="1600" dirty="0"/>
          </a:p>
        </p:txBody>
      </p:sp>
      <p:sp>
        <p:nvSpPr>
          <p:cNvPr id="4" name="TextBox 3">
            <a:extLst>
              <a:ext uri="{FF2B5EF4-FFF2-40B4-BE49-F238E27FC236}">
                <a16:creationId xmlns:a16="http://schemas.microsoft.com/office/drawing/2014/main" id="{1F5DC9BF-77BB-8F91-1D73-7F7FBAA5C104}"/>
              </a:ext>
            </a:extLst>
          </p:cNvPr>
          <p:cNvSpPr txBox="1"/>
          <p:nvPr/>
        </p:nvSpPr>
        <p:spPr>
          <a:xfrm>
            <a:off x="5500255" y="2687783"/>
            <a:ext cx="3117272" cy="2308324"/>
          </a:xfrm>
          <a:prstGeom prst="rect">
            <a:avLst/>
          </a:prstGeom>
          <a:noFill/>
        </p:spPr>
        <p:txBody>
          <a:bodyPr wrap="square" rtlCol="0">
            <a:spAutoFit/>
          </a:bodyPr>
          <a:lstStyle/>
          <a:p>
            <a:r>
              <a:rPr lang="en-IN" sz="1600" b="1" dirty="0">
                <a:latin typeface="Aptos" panose="020B0004020202020204" pitchFamily="34" charset="0"/>
              </a:rPr>
              <a:t>Code Readability:</a:t>
            </a:r>
          </a:p>
          <a:p>
            <a:endParaRPr lang="en-IN" sz="1600" dirty="0">
              <a:latin typeface="Aptos" panose="020B0004020202020204" pitchFamily="34" charset="0"/>
            </a:endParaRPr>
          </a:p>
          <a:p>
            <a:pPr marL="285750" indent="-285750">
              <a:buFont typeface="Arial" panose="020B0604020202020204" pitchFamily="34" charset="0"/>
              <a:buChar char="•"/>
            </a:pPr>
            <a:r>
              <a:rPr lang="en-IN" sz="1600" dirty="0">
                <a:latin typeface="Aptos" panose="020B0004020202020204" pitchFamily="34" charset="0"/>
              </a:rPr>
              <a:t>Emphasizes clarity.</a:t>
            </a:r>
          </a:p>
          <a:p>
            <a:pPr marL="285750" indent="-285750">
              <a:buFont typeface="Arial" panose="020B0604020202020204" pitchFamily="34" charset="0"/>
              <a:buChar char="•"/>
            </a:pPr>
            <a:r>
              <a:rPr lang="en-IN" sz="1600" dirty="0">
                <a:latin typeface="Aptos" panose="020B0004020202020204" pitchFamily="34" charset="0"/>
              </a:rPr>
              <a:t>Improves maintainability.</a:t>
            </a:r>
          </a:p>
          <a:p>
            <a:endParaRPr lang="en-IN" sz="1600" dirty="0">
              <a:latin typeface="Aptos" panose="020B0004020202020204" pitchFamily="34" charset="0"/>
            </a:endParaRPr>
          </a:p>
          <a:p>
            <a:r>
              <a:rPr lang="en-IN" sz="1600" b="1" dirty="0">
                <a:latin typeface="Aptos" panose="020B0004020202020204" pitchFamily="34" charset="0"/>
              </a:rPr>
              <a:t>Transaction Handling:</a:t>
            </a:r>
          </a:p>
          <a:p>
            <a:endParaRPr lang="en-IN" sz="1600" dirty="0">
              <a:latin typeface="Aptos" panose="020B0004020202020204" pitchFamily="34" charset="0"/>
            </a:endParaRPr>
          </a:p>
          <a:p>
            <a:pPr marL="285750" indent="-285750">
              <a:buFont typeface="Arial" panose="020B0604020202020204" pitchFamily="34" charset="0"/>
              <a:buChar char="•"/>
            </a:pPr>
            <a:r>
              <a:rPr lang="en-IN" sz="1600" dirty="0">
                <a:latin typeface="Aptos" panose="020B0004020202020204" pitchFamily="34" charset="0"/>
              </a:rPr>
              <a:t>Validates input.</a:t>
            </a:r>
          </a:p>
          <a:p>
            <a:pPr marL="285750" indent="-285750">
              <a:buFont typeface="Arial" panose="020B0604020202020204" pitchFamily="34" charset="0"/>
              <a:buChar char="•"/>
            </a:pPr>
            <a:r>
              <a:rPr lang="en-IN" sz="1600" dirty="0">
                <a:latin typeface="Aptos" panose="020B0004020202020204" pitchFamily="34" charset="0"/>
              </a:rPr>
              <a:t>Updates account.</a:t>
            </a:r>
          </a:p>
        </p:txBody>
      </p:sp>
      <p:sp>
        <p:nvSpPr>
          <p:cNvPr id="5" name="TextBox 4">
            <a:extLst>
              <a:ext uri="{FF2B5EF4-FFF2-40B4-BE49-F238E27FC236}">
                <a16:creationId xmlns:a16="http://schemas.microsoft.com/office/drawing/2014/main" id="{27688F61-1332-0998-2F5A-53CA33E02B66}"/>
              </a:ext>
            </a:extLst>
          </p:cNvPr>
          <p:cNvSpPr txBox="1"/>
          <p:nvPr/>
        </p:nvSpPr>
        <p:spPr>
          <a:xfrm>
            <a:off x="1025236" y="1579418"/>
            <a:ext cx="8312728" cy="646331"/>
          </a:xfrm>
          <a:prstGeom prst="rect">
            <a:avLst/>
          </a:prstGeom>
          <a:noFill/>
        </p:spPr>
        <p:txBody>
          <a:bodyPr wrap="square" rtlCol="0">
            <a:spAutoFit/>
          </a:bodyPr>
          <a:lstStyle/>
          <a:p>
            <a:r>
              <a:rPr lang="en-US" dirty="0">
                <a:latin typeface="Bierstadt" panose="020B0004020202020204" pitchFamily="34" charset="0"/>
              </a:rPr>
              <a:t>In conclusion, understanding and effectively using functions in Python is essential for writing modular, reusable, and well-structured code</a:t>
            </a:r>
            <a:endParaRPr lang="en-IN" dirty="0">
              <a:latin typeface="Bierstadt" panose="020B0004020202020204" pitchFamily="34" charset="0"/>
            </a:endParaRPr>
          </a:p>
        </p:txBody>
      </p:sp>
    </p:spTree>
    <p:extLst>
      <p:ext uri="{BB962C8B-B14F-4D97-AF65-F5344CB8AC3E}">
        <p14:creationId xmlns:p14="http://schemas.microsoft.com/office/powerpoint/2010/main" val="386120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156854" y="1083149"/>
            <a:ext cx="2168237" cy="548640"/>
          </a:xfrm>
        </p:spPr>
        <p:txBody>
          <a:bodyPr>
            <a:normAutofit fontScale="90000"/>
          </a:bodyPr>
          <a:lstStyle/>
          <a:p>
            <a:r>
              <a:rPr lang="en-US" dirty="0"/>
              <a:t>Contents</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032164" y="2608534"/>
            <a:ext cx="3602736" cy="3364992"/>
          </a:xfrm>
        </p:spPr>
        <p:txBody>
          <a:bodyPr>
            <a:normAutofit lnSpcReduction="10000"/>
          </a:bodyPr>
          <a:lstStyle/>
          <a:p>
            <a:r>
              <a:rPr lang="en-US" b="1" dirty="0"/>
              <a:t>Introduction TO PYTHON</a:t>
            </a:r>
          </a:p>
          <a:p>
            <a:r>
              <a:rPr lang="en-US" b="1" dirty="0"/>
              <a:t>APPLICATIONS OF PYTHON</a:t>
            </a:r>
          </a:p>
          <a:p>
            <a:r>
              <a:rPr lang="en-US" b="1" dirty="0"/>
              <a:t>GENERATING ATM MACHINE</a:t>
            </a:r>
          </a:p>
          <a:p>
            <a:r>
              <a:rPr lang="en-US" b="1" dirty="0"/>
              <a:t>CODE</a:t>
            </a:r>
          </a:p>
          <a:p>
            <a:r>
              <a:rPr lang="en-US" b="1" dirty="0"/>
              <a:t>output</a:t>
            </a:r>
          </a:p>
          <a:p>
            <a:r>
              <a:rPr lang="en-US" b="1" dirty="0"/>
              <a:t>CONCLUSION</a:t>
            </a:r>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sz="1000" b="1" dirty="0">
                <a:solidFill>
                  <a:schemeClr val="tx1"/>
                </a:solidFill>
              </a:rPr>
              <a:t>GENERATING ATM MACHINE</a:t>
            </a:r>
          </a:p>
        </p:txBody>
      </p:sp>
      <p:pic>
        <p:nvPicPr>
          <p:cNvPr id="9" name="Picture Placeholder 8" descr="A person with a circuit board&#10;&#10;Description automatically generated with medium confidence">
            <a:extLst>
              <a:ext uri="{FF2B5EF4-FFF2-40B4-BE49-F238E27FC236}">
                <a16:creationId xmlns:a16="http://schemas.microsoft.com/office/drawing/2014/main" id="{CEDF6ED5-A21D-6671-48E6-A908DDF60E95}"/>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6260" b="16260"/>
          <a:stretch>
            <a:fillRect/>
          </a:stretch>
        </p:blipFill>
        <p:spPr bwMode="auto">
          <a:xfrm>
            <a:off x="5192656" y="1676400"/>
            <a:ext cx="6060410" cy="374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Isosceles Triangle 16">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Isosceles Triangle 20">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pic>
        <p:nvPicPr>
          <p:cNvPr id="7" name="Picture Placeholder 6">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rotWithShape="1">
          <a:blip r:embed="rId2"/>
          <a:srcRect l="17511" r="1751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372533" y="803564"/>
            <a:ext cx="3851123" cy="1320800"/>
          </a:xfrm>
        </p:spPr>
        <p:txBody>
          <a:bodyPr vert="horz" lIns="91440" tIns="45720" rIns="91440" bIns="45720" rtlCol="0" anchor="t">
            <a:normAutofit/>
          </a:bodyPr>
          <a:lstStyle/>
          <a:p>
            <a:r>
              <a:rPr lang="en-US" dirty="0"/>
              <a:t>Introduction</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72533" y="1855789"/>
            <a:ext cx="4836775" cy="3880773"/>
          </a:xfrm>
        </p:spPr>
        <p:txBody>
          <a:bodyPr vert="horz" lIns="91440" tIns="45720" rIns="91440" bIns="45720" rtlCol="0">
            <a:normAutofit/>
          </a:bodyPr>
          <a:lstStyle/>
          <a:p>
            <a:pPr>
              <a:lnSpc>
                <a:spcPct val="140000"/>
              </a:lnSpc>
            </a:pPr>
            <a:r>
              <a:rPr lang="en-US" sz="1600" i="0" dirty="0">
                <a:effectLst/>
                <a:latin typeface="Bierstadt" panose="020B0004020202020204" pitchFamily="34" charset="0"/>
              </a:rPr>
              <a:t>Python is a high-level, general-purpose programming language that emphasizes readability and simplicity. </a:t>
            </a:r>
          </a:p>
          <a:p>
            <a:pPr marL="342900" indent="-342900">
              <a:lnSpc>
                <a:spcPct val="140000"/>
              </a:lnSpc>
              <a:buFont typeface="Wingdings 3" charset="2"/>
              <a:buChar char=""/>
            </a:pPr>
            <a:r>
              <a:rPr lang="en-US" sz="1600" i="0" dirty="0">
                <a:effectLst/>
                <a:latin typeface="Bierstadt" panose="020B0004020202020204" pitchFamily="34" charset="0"/>
              </a:rPr>
              <a:t>It was created by Guido van Rossum</a:t>
            </a:r>
          </a:p>
          <a:p>
            <a:pPr marL="342900" indent="-342900">
              <a:lnSpc>
                <a:spcPct val="140000"/>
              </a:lnSpc>
              <a:buFont typeface="Wingdings 3" charset="2"/>
              <a:buChar char=""/>
            </a:pPr>
            <a:r>
              <a:rPr lang="en-US" sz="1600" i="0" dirty="0">
                <a:effectLst/>
                <a:latin typeface="Bierstadt" panose="020B0004020202020204" pitchFamily="34" charset="0"/>
              </a:rPr>
              <a:t>It was First released in 1991. </a:t>
            </a:r>
          </a:p>
          <a:p>
            <a:pPr marL="342900" indent="-342900">
              <a:lnSpc>
                <a:spcPct val="140000"/>
              </a:lnSpc>
              <a:buFont typeface="Wingdings 3" charset="2"/>
              <a:buChar char=""/>
            </a:pPr>
            <a:r>
              <a:rPr lang="en-US" sz="1600" i="0" dirty="0">
                <a:effectLst/>
                <a:latin typeface="Bierstadt" panose="020B0004020202020204" pitchFamily="34" charset="0"/>
              </a:rPr>
              <a:t>Python has become one of the most popular programming languages.</a:t>
            </a:r>
          </a:p>
          <a:p>
            <a:pPr marL="342900" indent="-342900">
              <a:lnSpc>
                <a:spcPct val="140000"/>
              </a:lnSpc>
              <a:buFont typeface="Wingdings 3" charset="2"/>
              <a:buChar char=""/>
            </a:pPr>
            <a:r>
              <a:rPr lang="en-US" sz="1600" dirty="0">
                <a:latin typeface="Bierstadt" panose="020B0004020202020204" pitchFamily="34" charset="0"/>
              </a:rPr>
              <a:t>It is Very </a:t>
            </a:r>
            <a:r>
              <a:rPr lang="en-US" sz="1600" i="0" dirty="0">
                <a:effectLst/>
                <a:latin typeface="Bierstadt" panose="020B0004020202020204" pitchFamily="34" charset="0"/>
              </a:rPr>
              <a:t>clean </a:t>
            </a:r>
            <a:r>
              <a:rPr lang="en-US" sz="1600" dirty="0">
                <a:latin typeface="Bierstadt" panose="020B0004020202020204" pitchFamily="34" charset="0"/>
              </a:rPr>
              <a:t>, </a:t>
            </a:r>
            <a:r>
              <a:rPr lang="en-US" sz="1600" i="0" dirty="0">
                <a:effectLst/>
                <a:latin typeface="Bierstadt" panose="020B0004020202020204" pitchFamily="34" charset="0"/>
              </a:rPr>
              <a:t>easy-to-understand syntax</a:t>
            </a:r>
          </a:p>
          <a:p>
            <a:pPr marL="342900" indent="-342900">
              <a:lnSpc>
                <a:spcPct val="140000"/>
              </a:lnSpc>
              <a:buFont typeface="Wingdings 3" charset="2"/>
              <a:buChar char=""/>
            </a:pPr>
            <a:r>
              <a:rPr lang="en-US" sz="1600" dirty="0">
                <a:latin typeface="Bierstadt" panose="020B0004020202020204" pitchFamily="34" charset="0"/>
              </a:rPr>
              <a:t>It has </a:t>
            </a:r>
            <a:r>
              <a:rPr lang="en-US" sz="1600" i="0" dirty="0">
                <a:effectLst/>
                <a:latin typeface="Bierstadt" panose="020B0004020202020204" pitchFamily="34" charset="0"/>
              </a:rPr>
              <a:t>vast of libraries and frameworks.</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a:off x="677334" y="6041362"/>
            <a:ext cx="6297612" cy="365125"/>
          </a:xfrm>
        </p:spPr>
        <p:txBody>
          <a:bodyPr vert="horz" lIns="91440" tIns="45720" rIns="91440" bIns="45720" rtlCol="0" anchor="ctr">
            <a:normAutofit/>
          </a:bodyPr>
          <a:lstStyle/>
          <a:p>
            <a:pPr defTabSz="914400">
              <a:spcAft>
                <a:spcPts val="600"/>
              </a:spcAft>
            </a:pPr>
            <a:r>
              <a:rPr lang="en-US" sz="1000" b="1" kern="1200" dirty="0">
                <a:solidFill>
                  <a:schemeClr val="tx1"/>
                </a:solidFill>
                <a:latin typeface="+mn-lt"/>
                <a:ea typeface="+mn-ea"/>
                <a:cs typeface="+mn-cs"/>
              </a:rPr>
              <a:t>GENERATING ATM MACHINE</a:t>
            </a:r>
          </a:p>
        </p:txBody>
      </p:sp>
      <p:cxnSp>
        <p:nvCxnSpPr>
          <p:cNvPr id="24" name="Straight Connector 23">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a:xfrm>
            <a:off x="8590663" y="6041362"/>
            <a:ext cx="683339" cy="365125"/>
          </a:xfrm>
        </p:spPr>
        <p:txBody>
          <a:bodyPr vert="horz" lIns="91440" tIns="45720" rIns="91440" bIns="45720" rtlCol="0" anchor="ctr">
            <a:normAutofit/>
          </a:bodyPr>
          <a:lstStyle/>
          <a:p>
            <a:pPr defTabSz="914400">
              <a:spcAft>
                <a:spcPts val="600"/>
              </a:spcAft>
            </a:pPr>
            <a:fld id="{75DF2D63-3FF5-D547-96B9-BE9CCD1ABA58}" type="slidenum">
              <a:rPr lang="en-US">
                <a:solidFill>
                  <a:srgbClr val="FFFFFF"/>
                </a:solidFill>
              </a:rPr>
              <a:pPr defTabSz="914400">
                <a:spcAft>
                  <a:spcPts val="600"/>
                </a:spcAft>
              </a:pPr>
              <a:t>3</a:t>
            </a:fld>
            <a:endParaRPr lang="en-US">
              <a:solidFill>
                <a:srgbClr val="FFFFFF"/>
              </a:solidFill>
            </a:endParaRPr>
          </a:p>
        </p:txBody>
      </p:sp>
      <p:sp>
        <p:nvSpPr>
          <p:cNvPr id="5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3"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7" name="Straight Connector 76">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8"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9" name="Isosceles Triangle 108">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0"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1"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2"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3" name="Isosceles Triangle 112">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4" name="Isosceles Triangle 113">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84334" y="706582"/>
            <a:ext cx="3496430" cy="1274618"/>
          </a:xfrm>
        </p:spPr>
        <p:txBody>
          <a:bodyPr vert="horz" lIns="91440" tIns="45720" rIns="91440" bIns="45720" rtlCol="0" anchor="t">
            <a:normAutofit/>
          </a:bodyPr>
          <a:lstStyle/>
          <a:p>
            <a:r>
              <a:rPr lang="en-US" dirty="0"/>
              <a:t>APPLICATIONS OF PYTHON</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403527" y="2271425"/>
            <a:ext cx="4064439" cy="3880773"/>
          </a:xfrm>
        </p:spPr>
        <p:txBody>
          <a:bodyPr vert="horz" lIns="91440" tIns="45720" rIns="91440" bIns="45720" rtlCol="0">
            <a:normAutofit/>
          </a:bodyPr>
          <a:lstStyle/>
          <a:p>
            <a:pPr marL="342900" indent="-342900">
              <a:lnSpc>
                <a:spcPct val="140000"/>
              </a:lnSpc>
              <a:buFont typeface="Wingdings 3" charset="2"/>
              <a:buChar char=""/>
            </a:pPr>
            <a:r>
              <a:rPr lang="en-US" i="0" dirty="0">
                <a:effectLst/>
                <a:latin typeface="Bierstadt" panose="020B0004020202020204" pitchFamily="34" charset="0"/>
              </a:rPr>
              <a:t>Web Development</a:t>
            </a:r>
          </a:p>
          <a:p>
            <a:pPr marL="342900" indent="-342900">
              <a:lnSpc>
                <a:spcPct val="140000"/>
              </a:lnSpc>
              <a:buFont typeface="Wingdings 3" charset="2"/>
              <a:buChar char=""/>
            </a:pPr>
            <a:r>
              <a:rPr lang="en-US" i="0" dirty="0">
                <a:effectLst/>
                <a:latin typeface="Bierstadt" panose="020B0004020202020204" pitchFamily="34" charset="0"/>
              </a:rPr>
              <a:t>Data Science and Analytics</a:t>
            </a:r>
          </a:p>
          <a:p>
            <a:pPr marL="342900" indent="-342900">
              <a:lnSpc>
                <a:spcPct val="140000"/>
              </a:lnSpc>
              <a:buFont typeface="Wingdings 3" charset="2"/>
              <a:buChar char=""/>
            </a:pPr>
            <a:r>
              <a:rPr lang="en-US" i="0" dirty="0">
                <a:effectLst/>
                <a:latin typeface="Bierstadt" panose="020B0004020202020204" pitchFamily="34" charset="0"/>
              </a:rPr>
              <a:t>Machine Learning </a:t>
            </a:r>
          </a:p>
          <a:p>
            <a:pPr marL="342900" indent="-342900">
              <a:lnSpc>
                <a:spcPct val="140000"/>
              </a:lnSpc>
              <a:buFont typeface="Wingdings 3" charset="2"/>
              <a:buChar char=""/>
            </a:pPr>
            <a:r>
              <a:rPr lang="en-US" i="0" dirty="0">
                <a:effectLst/>
                <a:latin typeface="Bierstadt" panose="020B0004020202020204" pitchFamily="34" charset="0"/>
              </a:rPr>
              <a:t>Artificial Intelligence</a:t>
            </a:r>
          </a:p>
          <a:p>
            <a:pPr marL="342900" indent="-342900">
              <a:lnSpc>
                <a:spcPct val="140000"/>
              </a:lnSpc>
              <a:buFont typeface="Wingdings 3" charset="2"/>
              <a:buChar char=""/>
            </a:pPr>
            <a:r>
              <a:rPr lang="en-US" i="0" dirty="0">
                <a:effectLst/>
                <a:latin typeface="Bierstadt" panose="020B0004020202020204" pitchFamily="34" charset="0"/>
              </a:rPr>
              <a:t>Game Development</a:t>
            </a:r>
          </a:p>
          <a:p>
            <a:pPr marL="342900" indent="-342900">
              <a:lnSpc>
                <a:spcPct val="140000"/>
              </a:lnSpc>
              <a:buFont typeface="Wingdings 3" charset="2"/>
              <a:buChar char=""/>
            </a:pPr>
            <a:r>
              <a:rPr lang="en-US" dirty="0">
                <a:latin typeface="Bierstadt" panose="020B0004020202020204" pitchFamily="34" charset="0"/>
              </a:rPr>
              <a:t>Scripting</a:t>
            </a:r>
            <a:endParaRPr lang="en-US" i="0" dirty="0">
              <a:effectLst/>
              <a:latin typeface="Bierstadt" panose="020B0004020202020204" pitchFamily="34" charset="0"/>
            </a:endParaRPr>
          </a:p>
          <a:p>
            <a:pPr marL="342900" indent="-342900">
              <a:lnSpc>
                <a:spcPct val="140000"/>
              </a:lnSpc>
              <a:buFont typeface="Wingdings 3" charset="2"/>
              <a:buChar char=""/>
            </a:pPr>
            <a:r>
              <a:rPr lang="en-US" dirty="0">
                <a:latin typeface="Bierstadt" panose="020B0004020202020204" pitchFamily="34" charset="0"/>
              </a:rPr>
              <a:t>Operating Systems</a:t>
            </a:r>
            <a:endParaRPr lang="en-US" i="0" dirty="0">
              <a:effectLst/>
              <a:latin typeface="Bierstadt" panose="020B0004020202020204" pitchFamily="34" charset="0"/>
            </a:endParaRP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a:off x="5445091" y="6346162"/>
            <a:ext cx="2332140" cy="365125"/>
          </a:xfrm>
        </p:spPr>
        <p:txBody>
          <a:bodyPr vert="horz" lIns="91440" tIns="45720" rIns="91440" bIns="45720" rtlCol="0" anchor="ctr">
            <a:normAutofit/>
          </a:bodyPr>
          <a:lstStyle/>
          <a:p>
            <a:pPr defTabSz="914400">
              <a:spcAft>
                <a:spcPts val="600"/>
              </a:spcAft>
            </a:pPr>
            <a:r>
              <a:rPr lang="en-US" b="1" kern="1200" dirty="0">
                <a:solidFill>
                  <a:schemeClr val="tx1">
                    <a:tint val="75000"/>
                  </a:schemeClr>
                </a:solidFill>
                <a:latin typeface="+mn-lt"/>
                <a:ea typeface="+mn-ea"/>
                <a:cs typeface="+mn-cs"/>
              </a:rPr>
              <a:t>GENERATING ATM MACHINE</a:t>
            </a:r>
          </a:p>
        </p:txBody>
      </p:sp>
      <p:pic>
        <p:nvPicPr>
          <p:cNvPr id="7" name="Picture Placeholder 6" descr="A person sitting at a desk looking at a computer screen&#10;&#10;Description automatically generated">
            <a:extLst>
              <a:ext uri="{FF2B5EF4-FFF2-40B4-BE49-F238E27FC236}">
                <a16:creationId xmlns:a16="http://schemas.microsoft.com/office/drawing/2014/main" id="{7FFC92DA-E590-4A49-8738-10A5D4DBBE6E}"/>
              </a:ext>
            </a:extLst>
          </p:cNvPr>
          <p:cNvPicPr>
            <a:picLocks noGrp="1" noChangeAspect="1"/>
          </p:cNvPicPr>
          <p:nvPr>
            <p:ph type="pic" sz="quarter" idx="13"/>
          </p:nvPr>
        </p:nvPicPr>
        <p:blipFill rotWithShape="1">
          <a:blip r:embed="rId2"/>
          <a:srcRect l="23994" r="23496"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5" name="Isosceles Triangle 11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a:xfrm>
            <a:off x="8841996" y="6041362"/>
            <a:ext cx="432006" cy="365125"/>
          </a:xfrm>
        </p:spPr>
        <p:txBody>
          <a:bodyPr vert="horz" lIns="91440" tIns="45720" rIns="91440" bIns="45720" rtlCol="0" anchor="ctr">
            <a:normAutofit/>
          </a:bodyPr>
          <a:lstStyle/>
          <a:p>
            <a:pPr defTabSz="914400">
              <a:spcAft>
                <a:spcPts val="600"/>
              </a:spcAft>
            </a:pPr>
            <a:fld id="{75DF2D63-3FF5-D547-96B9-BE9CCD1ABA58}" type="slidenum">
              <a:rPr lang="en-US" smtClean="0">
                <a:solidFill>
                  <a:schemeClr val="accent1"/>
                </a:solidFill>
              </a:rPr>
              <a:pPr defTabSz="914400">
                <a:spcAft>
                  <a:spcPts val="600"/>
                </a:spcAft>
              </a:pPr>
              <a:t>4</a:t>
            </a:fld>
            <a:endParaRPr lang="en-US">
              <a:solidFill>
                <a:schemeClr val="accent1"/>
              </a:solidFill>
            </a:endParaRPr>
          </a:p>
        </p:txBody>
      </p:sp>
    </p:spTree>
    <p:extLst>
      <p:ext uri="{BB962C8B-B14F-4D97-AF65-F5344CB8AC3E}">
        <p14:creationId xmlns:p14="http://schemas.microsoft.com/office/powerpoint/2010/main" val="69186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A6AE-B926-6433-1A44-57332ED32C19}"/>
              </a:ext>
            </a:extLst>
          </p:cNvPr>
          <p:cNvSpPr>
            <a:spLocks noGrp="1"/>
          </p:cNvSpPr>
          <p:nvPr>
            <p:ph type="title"/>
          </p:nvPr>
        </p:nvSpPr>
        <p:spPr/>
        <p:txBody>
          <a:bodyPr/>
          <a:lstStyle/>
          <a:p>
            <a:r>
              <a:rPr lang="en-US" dirty="0"/>
              <a:t>ROLE OF PYTHON IN </a:t>
            </a:r>
            <a:br>
              <a:rPr lang="en-US" dirty="0"/>
            </a:br>
            <a:r>
              <a:rPr lang="en-US" dirty="0"/>
              <a:t>GENERATING ATM MACHINE</a:t>
            </a:r>
          </a:p>
        </p:txBody>
      </p:sp>
      <p:sp>
        <p:nvSpPr>
          <p:cNvPr id="3" name="Content Placeholder 2">
            <a:extLst>
              <a:ext uri="{FF2B5EF4-FFF2-40B4-BE49-F238E27FC236}">
                <a16:creationId xmlns:a16="http://schemas.microsoft.com/office/drawing/2014/main" id="{F7000C3F-9850-19AE-80BF-11EA62897600}"/>
              </a:ext>
            </a:extLst>
          </p:cNvPr>
          <p:cNvSpPr>
            <a:spLocks noGrp="1"/>
          </p:cNvSpPr>
          <p:nvPr>
            <p:ph idx="1"/>
          </p:nvPr>
        </p:nvSpPr>
        <p:spPr>
          <a:xfrm>
            <a:off x="945571" y="2594861"/>
            <a:ext cx="8915402" cy="4137259"/>
          </a:xfrm>
        </p:spPr>
        <p:txBody>
          <a:bodyPr>
            <a:normAutofit/>
          </a:bodyPr>
          <a:lstStyle/>
          <a:p>
            <a:pPr marL="0" indent="0">
              <a:buNone/>
            </a:pPr>
            <a:r>
              <a:rPr lang="en-IN" sz="1600" b="0" i="0" dirty="0">
                <a:solidFill>
                  <a:srgbClr val="374151"/>
                </a:solidFill>
                <a:effectLst/>
                <a:latin typeface="Bierstadt" panose="020B0004020202020204" pitchFamily="34" charset="0"/>
              </a:rPr>
              <a:t>Python can play a significant role in the generation and implementation of ATM (Automated Teller Machine) systems. Here are several aspects of the role of Python in ATM machine generation</a:t>
            </a:r>
          </a:p>
          <a:p>
            <a:pPr marL="0" indent="0">
              <a:buNone/>
            </a:pPr>
            <a:endParaRPr lang="en-IN" sz="1600" b="0" i="0" dirty="0">
              <a:solidFill>
                <a:srgbClr val="374151"/>
              </a:solidFill>
              <a:effectLst/>
              <a:latin typeface="Bierstadt" panose="020B0004020202020204" pitchFamily="34" charset="0"/>
            </a:endParaRPr>
          </a:p>
          <a:p>
            <a:r>
              <a:rPr lang="en-IN" sz="1600" b="1" i="0" dirty="0">
                <a:effectLst/>
                <a:latin typeface="Bierstadt" panose="020B0004020202020204" pitchFamily="34" charset="0"/>
              </a:rPr>
              <a:t>Rapid Prototyping and Development</a:t>
            </a:r>
            <a:r>
              <a:rPr lang="en-IN" sz="1600" dirty="0">
                <a:solidFill>
                  <a:srgbClr val="374151"/>
                </a:solidFill>
                <a:latin typeface="Bierstadt" panose="020B0004020202020204" pitchFamily="34" charset="0"/>
              </a:rPr>
              <a:t>: it’s </a:t>
            </a:r>
            <a:r>
              <a:rPr lang="en-IN" sz="1600" b="0" i="0" dirty="0">
                <a:solidFill>
                  <a:srgbClr val="374151"/>
                </a:solidFill>
                <a:effectLst/>
                <a:latin typeface="Bierstadt" panose="020B0004020202020204" pitchFamily="34" charset="0"/>
              </a:rPr>
              <a:t>simplicity and readability is crucial when creating software for ATMs, where quick iterations and updates may be necessary.</a:t>
            </a:r>
          </a:p>
          <a:p>
            <a:r>
              <a:rPr lang="en-IN" sz="1600" b="1" i="0" dirty="0">
                <a:effectLst/>
                <a:latin typeface="Bierstadt" panose="020B0004020202020204" pitchFamily="34" charset="0"/>
              </a:rPr>
              <a:t>Error Handling and Logging</a:t>
            </a:r>
            <a:r>
              <a:rPr lang="en-IN" sz="1600" b="0" i="0" dirty="0">
                <a:solidFill>
                  <a:srgbClr val="374151"/>
                </a:solidFill>
                <a:effectLst/>
                <a:latin typeface="Bierstadt" panose="020B0004020202020204" pitchFamily="34" charset="0"/>
              </a:rPr>
              <a:t> provides robust error handling mechanisms, which are crucial in the development of reliable and secure ATM systems.</a:t>
            </a:r>
          </a:p>
          <a:p>
            <a:r>
              <a:rPr lang="en-IN" sz="1600" b="1" i="0" dirty="0">
                <a:effectLst/>
                <a:latin typeface="Bierstadt" panose="020B0004020202020204" pitchFamily="34" charset="0"/>
              </a:rPr>
              <a:t>Security Implementation:</a:t>
            </a:r>
            <a:r>
              <a:rPr lang="en-IN" sz="1600" b="0" i="0" dirty="0">
                <a:solidFill>
                  <a:srgbClr val="374151"/>
                </a:solidFill>
                <a:effectLst/>
                <a:latin typeface="Bierstadt" panose="020B0004020202020204" pitchFamily="34" charset="0"/>
              </a:rPr>
              <a:t> Python provides tools and libraries for implementing security measures.</a:t>
            </a:r>
            <a:endParaRPr lang="en-US" sz="1600" dirty="0">
              <a:latin typeface="Bierstadt" panose="020B0004020202020204" pitchFamily="34" charset="0"/>
            </a:endParaRPr>
          </a:p>
        </p:txBody>
      </p:sp>
    </p:spTree>
    <p:extLst>
      <p:ext uri="{BB962C8B-B14F-4D97-AF65-F5344CB8AC3E}">
        <p14:creationId xmlns:p14="http://schemas.microsoft.com/office/powerpoint/2010/main" val="259001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A6AE-B926-6433-1A44-57332ED32C19}"/>
              </a:ext>
            </a:extLst>
          </p:cNvPr>
          <p:cNvSpPr>
            <a:spLocks noGrp="1"/>
          </p:cNvSpPr>
          <p:nvPr>
            <p:ph type="title"/>
          </p:nvPr>
        </p:nvSpPr>
        <p:spPr/>
        <p:txBody>
          <a:bodyPr/>
          <a:lstStyle/>
          <a:p>
            <a:r>
              <a:rPr lang="en-US" dirty="0"/>
              <a:t>ROLE OF PYTHON IN </a:t>
            </a:r>
            <a:br>
              <a:rPr lang="en-US" dirty="0"/>
            </a:br>
            <a:r>
              <a:rPr lang="en-US" dirty="0"/>
              <a:t>GENERATING ATM MACHINE</a:t>
            </a:r>
          </a:p>
        </p:txBody>
      </p:sp>
      <p:sp>
        <p:nvSpPr>
          <p:cNvPr id="3" name="Content Placeholder 2">
            <a:extLst>
              <a:ext uri="{FF2B5EF4-FFF2-40B4-BE49-F238E27FC236}">
                <a16:creationId xmlns:a16="http://schemas.microsoft.com/office/drawing/2014/main" id="{F7000C3F-9850-19AE-80BF-11EA62897600}"/>
              </a:ext>
            </a:extLst>
          </p:cNvPr>
          <p:cNvSpPr>
            <a:spLocks noGrp="1"/>
          </p:cNvSpPr>
          <p:nvPr>
            <p:ph idx="1"/>
          </p:nvPr>
        </p:nvSpPr>
        <p:spPr>
          <a:xfrm>
            <a:off x="917862" y="2743672"/>
            <a:ext cx="8915402" cy="3567073"/>
          </a:xfrm>
        </p:spPr>
        <p:txBody>
          <a:bodyPr>
            <a:normAutofit/>
          </a:bodyPr>
          <a:lstStyle/>
          <a:p>
            <a:r>
              <a:rPr lang="en-IN" sz="1600" b="1" i="0" dirty="0">
                <a:effectLst/>
                <a:latin typeface="Bierstadt" panose="020B0004020202020204" pitchFamily="34" charset="0"/>
              </a:rPr>
              <a:t>Cross-Platform Compatibility:</a:t>
            </a:r>
            <a:r>
              <a:rPr lang="en-IN" sz="1600" b="0" i="0" dirty="0">
                <a:solidFill>
                  <a:srgbClr val="374151"/>
                </a:solidFill>
                <a:effectLst/>
                <a:latin typeface="Bierstadt" panose="020B0004020202020204" pitchFamily="34" charset="0"/>
              </a:rPr>
              <a:t>  is platform-independent, meaning that code written in Python can run on various platforms without modification.</a:t>
            </a:r>
          </a:p>
          <a:p>
            <a:r>
              <a:rPr lang="en-IN" sz="1600" b="1" i="0" dirty="0">
                <a:effectLst/>
                <a:latin typeface="Bierstadt" panose="020B0004020202020204" pitchFamily="34" charset="0"/>
              </a:rPr>
              <a:t>Integration with Hardware:</a:t>
            </a:r>
            <a:r>
              <a:rPr lang="en-IN" sz="1600" b="0" i="0" dirty="0">
                <a:solidFill>
                  <a:srgbClr val="374151"/>
                </a:solidFill>
                <a:effectLst/>
                <a:latin typeface="Bierstadt" panose="020B0004020202020204" pitchFamily="34" charset="0"/>
              </a:rPr>
              <a:t> Python has libraries and modules that facilitate communication with hardware components. For example, Python can be used to interact with card readers, cash dispensers, and other devices commonly found in ATMs.</a:t>
            </a:r>
          </a:p>
          <a:p>
            <a:r>
              <a:rPr lang="en-IN" sz="1600" b="1" i="0" dirty="0">
                <a:effectLst/>
                <a:latin typeface="Bierstadt" panose="020B0004020202020204" pitchFamily="34" charset="0"/>
              </a:rPr>
              <a:t>Web Services and APIs:</a:t>
            </a:r>
            <a:r>
              <a:rPr lang="en-IN" sz="1600" b="0" i="0" dirty="0">
                <a:solidFill>
                  <a:srgbClr val="374151"/>
                </a:solidFill>
                <a:effectLst/>
                <a:latin typeface="Bierstadt" panose="020B0004020202020204" pitchFamily="34" charset="0"/>
              </a:rPr>
              <a:t> ATMs often require integration with banking systems and third-party services. Python is well-suited for working with web services and APIs, allowing for seamless communication between the ATM software and external systems.</a:t>
            </a:r>
          </a:p>
        </p:txBody>
      </p:sp>
    </p:spTree>
    <p:extLst>
      <p:ext uri="{BB962C8B-B14F-4D97-AF65-F5344CB8AC3E}">
        <p14:creationId xmlns:p14="http://schemas.microsoft.com/office/powerpoint/2010/main" val="51939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F468-C302-2FD4-2BE4-B143B674A3CD}"/>
              </a:ext>
            </a:extLst>
          </p:cNvPr>
          <p:cNvSpPr>
            <a:spLocks noGrp="1"/>
          </p:cNvSpPr>
          <p:nvPr>
            <p:ph type="title"/>
          </p:nvPr>
        </p:nvSpPr>
        <p:spPr>
          <a:xfrm>
            <a:off x="421063" y="734291"/>
            <a:ext cx="8915402" cy="494128"/>
          </a:xfrm>
        </p:spPr>
        <p:txBody>
          <a:bodyPr>
            <a:noAutofit/>
          </a:bodyPr>
          <a:lstStyle/>
          <a:p>
            <a:r>
              <a:rPr lang="en-US" sz="2400" dirty="0"/>
              <a:t>CODE</a:t>
            </a:r>
            <a:r>
              <a:rPr lang="en-US" sz="3600" dirty="0"/>
              <a:t> </a:t>
            </a:r>
          </a:p>
        </p:txBody>
      </p:sp>
      <p:pic>
        <p:nvPicPr>
          <p:cNvPr id="11" name="Picture 10">
            <a:extLst>
              <a:ext uri="{FF2B5EF4-FFF2-40B4-BE49-F238E27FC236}">
                <a16:creationId xmlns:a16="http://schemas.microsoft.com/office/drawing/2014/main" id="{930B34E2-891C-6206-1EAA-9BC0AA8DC1D0}"/>
              </a:ext>
            </a:extLst>
          </p:cNvPr>
          <p:cNvPicPr>
            <a:picLocks noChangeAspect="1"/>
          </p:cNvPicPr>
          <p:nvPr/>
        </p:nvPicPr>
        <p:blipFill>
          <a:blip r:embed="rId2"/>
          <a:stretch>
            <a:fillRect/>
          </a:stretch>
        </p:blipFill>
        <p:spPr>
          <a:xfrm>
            <a:off x="1898072" y="200309"/>
            <a:ext cx="5292437" cy="6504416"/>
          </a:xfrm>
          <a:prstGeom prst="rect">
            <a:avLst/>
          </a:prstGeom>
          <a:ln>
            <a:solidFill>
              <a:schemeClr val="tx1"/>
            </a:solidFill>
          </a:ln>
        </p:spPr>
      </p:pic>
    </p:spTree>
    <p:extLst>
      <p:ext uri="{BB962C8B-B14F-4D97-AF65-F5344CB8AC3E}">
        <p14:creationId xmlns:p14="http://schemas.microsoft.com/office/powerpoint/2010/main" val="83720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5" name="Rectangle 3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Isosceles Triangle 4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Isosceles Triangle 4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1" name="Freeform: Shape 5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02F468-C302-2FD4-2BE4-B143B674A3CD}"/>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BANK DATABASE </a:t>
            </a:r>
          </a:p>
        </p:txBody>
      </p:sp>
      <p:pic>
        <p:nvPicPr>
          <p:cNvPr id="5" name="Picture 4">
            <a:extLst>
              <a:ext uri="{FF2B5EF4-FFF2-40B4-BE49-F238E27FC236}">
                <a16:creationId xmlns:a16="http://schemas.microsoft.com/office/drawing/2014/main" id="{27BD5586-B5A2-8306-DF26-D826E64FB6E5}"/>
              </a:ext>
            </a:extLst>
          </p:cNvPr>
          <p:cNvPicPr>
            <a:picLocks noChangeAspect="1"/>
          </p:cNvPicPr>
          <p:nvPr/>
        </p:nvPicPr>
        <p:blipFill>
          <a:blip r:embed="rId2"/>
          <a:stretch>
            <a:fillRect/>
          </a:stretch>
        </p:blipFill>
        <p:spPr>
          <a:xfrm>
            <a:off x="588439" y="1706145"/>
            <a:ext cx="3856774" cy="3028170"/>
          </a:xfrm>
          <a:prstGeom prst="rect">
            <a:avLst/>
          </a:prstGeom>
          <a:ln>
            <a:solidFill>
              <a:schemeClr val="tx1"/>
            </a:solidFill>
          </a:ln>
        </p:spPr>
      </p:pic>
      <p:sp>
        <p:nvSpPr>
          <p:cNvPr id="3" name="TextBox 2">
            <a:extLst>
              <a:ext uri="{FF2B5EF4-FFF2-40B4-BE49-F238E27FC236}">
                <a16:creationId xmlns:a16="http://schemas.microsoft.com/office/drawing/2014/main" id="{57B913A2-EE21-7751-5195-74461CF10B6A}"/>
              </a:ext>
            </a:extLst>
          </p:cNvPr>
          <p:cNvSpPr txBox="1"/>
          <p:nvPr/>
        </p:nvSpPr>
        <p:spPr>
          <a:xfrm>
            <a:off x="7209860" y="2584110"/>
            <a:ext cx="4649204" cy="3317938"/>
          </a:xfrm>
          <a:prstGeom prst="rect">
            <a:avLst/>
          </a:prstGeom>
        </p:spPr>
        <p:txBody>
          <a:bodyPr vert="horz" lIns="91440" tIns="45720" rIns="91440" bIns="45720" rtlCol="0" anchor="t">
            <a:noAutofit/>
          </a:bodyPr>
          <a:lstStyle/>
          <a:p>
            <a:pPr marL="285750" indent="-285750">
              <a:lnSpc>
                <a:spcPct val="90000"/>
              </a:lnSpc>
              <a:spcBef>
                <a:spcPts val="1000"/>
              </a:spcBef>
              <a:buClr>
                <a:schemeClr val="accent1"/>
              </a:buClr>
              <a:buSzPct val="80000"/>
              <a:buFont typeface="Wingdings 3" charset="2"/>
              <a:buChar char=""/>
            </a:pPr>
            <a:r>
              <a:rPr lang="en-US" sz="1600" dirty="0">
                <a:solidFill>
                  <a:srgbClr val="FFFFFF"/>
                </a:solidFill>
                <a:latin typeface="Bierstadt" panose="020B0004020202020204" pitchFamily="34" charset="0"/>
              </a:rPr>
              <a:t>To operate an ATM, it is imperative to possess essential customer banking information, including the customer's full name, ATM card number, PIN, and the current available balance in their account.</a:t>
            </a:r>
          </a:p>
          <a:p>
            <a:pPr marL="285750" indent="-285750">
              <a:lnSpc>
                <a:spcPct val="90000"/>
              </a:lnSpc>
              <a:spcBef>
                <a:spcPts val="1000"/>
              </a:spcBef>
              <a:buClr>
                <a:schemeClr val="accent1"/>
              </a:buClr>
              <a:buSzPct val="80000"/>
              <a:buFont typeface="Wingdings 3" charset="2"/>
              <a:buChar char=""/>
            </a:pPr>
            <a:endParaRPr lang="en-US" sz="1600" dirty="0">
              <a:solidFill>
                <a:srgbClr val="FFFFFF"/>
              </a:solidFill>
              <a:latin typeface="Bierstadt" panose="020B0004020202020204" pitchFamily="34" charset="0"/>
            </a:endParaRPr>
          </a:p>
          <a:p>
            <a:pPr marL="285750" indent="-285750">
              <a:lnSpc>
                <a:spcPct val="90000"/>
              </a:lnSpc>
              <a:spcBef>
                <a:spcPts val="1000"/>
              </a:spcBef>
              <a:buClr>
                <a:schemeClr val="accent1"/>
              </a:buClr>
              <a:buSzPct val="80000"/>
              <a:buFont typeface="Wingdings 3" charset="2"/>
              <a:buChar char=""/>
            </a:pPr>
            <a:r>
              <a:rPr lang="en-US" sz="1600" dirty="0">
                <a:solidFill>
                  <a:srgbClr val="FFFFFF"/>
                </a:solidFill>
                <a:latin typeface="Bierstadt" panose="020B0004020202020204" pitchFamily="34" charset="0"/>
              </a:rPr>
              <a:t>To streamline and organize this information, a structured text file containing distinct customer details must be created. </a:t>
            </a:r>
          </a:p>
          <a:p>
            <a:pPr marL="285750" indent="-285750">
              <a:lnSpc>
                <a:spcPct val="90000"/>
              </a:lnSpc>
              <a:spcBef>
                <a:spcPts val="1000"/>
              </a:spcBef>
              <a:buClr>
                <a:schemeClr val="accent1"/>
              </a:buClr>
              <a:buSzPct val="80000"/>
              <a:buFont typeface="Wingdings 3" charset="2"/>
              <a:buChar char=""/>
            </a:pPr>
            <a:endParaRPr lang="en-US" sz="1600" dirty="0">
              <a:solidFill>
                <a:srgbClr val="FFFFFF"/>
              </a:solidFill>
              <a:latin typeface="Bierstadt" panose="020B0004020202020204" pitchFamily="34" charset="0"/>
            </a:endParaRPr>
          </a:p>
          <a:p>
            <a:pPr marL="285750" indent="-285750">
              <a:lnSpc>
                <a:spcPct val="90000"/>
              </a:lnSpc>
              <a:spcBef>
                <a:spcPts val="1000"/>
              </a:spcBef>
              <a:buClr>
                <a:schemeClr val="accent1"/>
              </a:buClr>
              <a:buSzPct val="80000"/>
              <a:buFont typeface="Wingdings 3" charset="2"/>
              <a:buChar char=""/>
            </a:pPr>
            <a:r>
              <a:rPr lang="en-US" sz="1600" dirty="0">
                <a:solidFill>
                  <a:srgbClr val="FFFFFF"/>
                </a:solidFill>
                <a:latin typeface="Bierstadt" panose="020B0004020202020204" pitchFamily="34" charset="0"/>
              </a:rPr>
              <a:t>This file should systematically record the pertinent data for each customer, ensuring accuracy and security in the management of ATM transactions.</a:t>
            </a:r>
          </a:p>
          <a:p>
            <a:pPr marL="285750" indent="-285750">
              <a:lnSpc>
                <a:spcPct val="90000"/>
              </a:lnSpc>
              <a:spcBef>
                <a:spcPts val="1000"/>
              </a:spcBef>
              <a:buClr>
                <a:schemeClr val="accent1"/>
              </a:buClr>
              <a:buSzPct val="80000"/>
              <a:buFont typeface="Wingdings 3" charset="2"/>
              <a:buChar char=""/>
            </a:pPr>
            <a:endParaRPr lang="en-US" sz="1600" dirty="0">
              <a:solidFill>
                <a:srgbClr val="FFFFFF"/>
              </a:solidFill>
            </a:endParaRPr>
          </a:p>
        </p:txBody>
      </p:sp>
    </p:spTree>
    <p:extLst>
      <p:ext uri="{BB962C8B-B14F-4D97-AF65-F5344CB8AC3E}">
        <p14:creationId xmlns:p14="http://schemas.microsoft.com/office/powerpoint/2010/main" val="46699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F468-C302-2FD4-2BE4-B143B674A3CD}"/>
              </a:ext>
            </a:extLst>
          </p:cNvPr>
          <p:cNvSpPr>
            <a:spLocks noGrp="1"/>
          </p:cNvSpPr>
          <p:nvPr>
            <p:ph type="title"/>
          </p:nvPr>
        </p:nvSpPr>
        <p:spPr>
          <a:xfrm>
            <a:off x="421063" y="734291"/>
            <a:ext cx="8915402" cy="494128"/>
          </a:xfrm>
        </p:spPr>
        <p:txBody>
          <a:bodyPr>
            <a:noAutofit/>
          </a:bodyPr>
          <a:lstStyle/>
          <a:p>
            <a:r>
              <a:rPr lang="en-US" sz="2400" dirty="0"/>
              <a:t>CODE</a:t>
            </a:r>
            <a:r>
              <a:rPr lang="en-US" sz="3600" dirty="0"/>
              <a:t> </a:t>
            </a:r>
          </a:p>
        </p:txBody>
      </p:sp>
      <p:pic>
        <p:nvPicPr>
          <p:cNvPr id="4" name="Picture 3">
            <a:extLst>
              <a:ext uri="{FF2B5EF4-FFF2-40B4-BE49-F238E27FC236}">
                <a16:creationId xmlns:a16="http://schemas.microsoft.com/office/drawing/2014/main" id="{FC9FF5CF-C537-F429-32C6-8DD082F935FE}"/>
              </a:ext>
            </a:extLst>
          </p:cNvPr>
          <p:cNvPicPr>
            <a:picLocks noChangeAspect="1"/>
          </p:cNvPicPr>
          <p:nvPr/>
        </p:nvPicPr>
        <p:blipFill>
          <a:blip r:embed="rId2"/>
          <a:stretch>
            <a:fillRect/>
          </a:stretch>
        </p:blipFill>
        <p:spPr>
          <a:xfrm>
            <a:off x="1751916" y="990891"/>
            <a:ext cx="6100280" cy="5325504"/>
          </a:xfrm>
          <a:prstGeom prst="rect">
            <a:avLst/>
          </a:prstGeom>
          <a:ln>
            <a:solidFill>
              <a:schemeClr val="tx1"/>
            </a:solidFill>
          </a:ln>
        </p:spPr>
      </p:pic>
    </p:spTree>
    <p:extLst>
      <p:ext uri="{BB962C8B-B14F-4D97-AF65-F5344CB8AC3E}">
        <p14:creationId xmlns:p14="http://schemas.microsoft.com/office/powerpoint/2010/main" val="34168708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0</TotalTime>
  <Words>481</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Bierstadt</vt:lpstr>
      <vt:lpstr>Calibri</vt:lpstr>
      <vt:lpstr>Trebuchet MS</vt:lpstr>
      <vt:lpstr>Wingdings 3</vt:lpstr>
      <vt:lpstr>Facet</vt:lpstr>
      <vt:lpstr>GENERATING ATM MACHINE</vt:lpstr>
      <vt:lpstr>Contents</vt:lpstr>
      <vt:lpstr>Introduction</vt:lpstr>
      <vt:lpstr>APPLICATIONS OF PYTHON</vt:lpstr>
      <vt:lpstr>ROLE OF PYTHON IN  GENERATING ATM MACHINE</vt:lpstr>
      <vt:lpstr>ROLE OF PYTHON IN  GENERATING ATM MACHINE</vt:lpstr>
      <vt:lpstr>CODE </vt:lpstr>
      <vt:lpstr>BANK DATABASE </vt:lpstr>
      <vt:lpstr>CODE </vt:lpstr>
      <vt:lpstr>CODE </vt:lpstr>
      <vt:lpstr>OUTPUT :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ATM MACHINE</dc:title>
  <dc:creator>Uday Kumar Bathula</dc:creator>
  <cp:lastModifiedBy>Uday Kumar Bathula</cp:lastModifiedBy>
  <cp:revision>1</cp:revision>
  <dcterms:created xsi:type="dcterms:W3CDTF">2023-12-23T06:51:35Z</dcterms:created>
  <dcterms:modified xsi:type="dcterms:W3CDTF">2023-12-23T07:54:54Z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2023-12-23T07:54:51Z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5506c37e-d717-453a-8424-8f948037ca19</vt:lpwstr>
  </property>
  <property fmtid="{D5CDD505-2E9C-101B-9397-08002B2CF9AE}" pid="8" name="MSIP_Label_defa4170-0d19-0005-0004-bc88714345d2_ActionId">
    <vt:lpwstr>ec625255-58ab-4216-ac80-5beb57b4b103</vt:lpwstr>
  </property>
  <property fmtid="{D5CDD505-2E9C-101B-9397-08002B2CF9AE}" pid="9" name="MSIP_Label_defa4170-0d19-0005-0004-bc88714345d2_ContentBits">
    <vt:lpwstr>0</vt:lpwstr>
  </property>
</Properties>
</file>