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22" r:id="rId4"/>
    <p:sldId id="262" r:id="rId5"/>
    <p:sldId id="266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323" r:id="rId15"/>
    <p:sldId id="270" r:id="rId16"/>
    <p:sldId id="271" r:id="rId17"/>
    <p:sldId id="273" r:id="rId18"/>
    <p:sldId id="272" r:id="rId19"/>
    <p:sldId id="274" r:id="rId20"/>
    <p:sldId id="275" r:id="rId21"/>
    <p:sldId id="308" r:id="rId22"/>
    <p:sldId id="309" r:id="rId23"/>
    <p:sldId id="327" r:id="rId24"/>
    <p:sldId id="310" r:id="rId25"/>
    <p:sldId id="324" r:id="rId26"/>
    <p:sldId id="311" r:id="rId27"/>
    <p:sldId id="258" r:id="rId28"/>
    <p:sldId id="259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5" r:id="rId40"/>
    <p:sldId id="326" r:id="rId4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3F4"/>
    <a:srgbClr val="9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BABCA-B260-7140-B296-AF2115FF124E}" v="3" dt="2025-05-09T02:07:44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4758"/>
  </p:normalViewPr>
  <p:slideViewPr>
    <p:cSldViewPr snapToGrid="0">
      <p:cViewPr varScale="1">
        <p:scale>
          <a:sx n="109" d="100"/>
          <a:sy n="109" d="100"/>
        </p:scale>
        <p:origin x="8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B87BABCA-B260-7140-B296-AF2115FF124E}"/>
    <pc:docChg chg="undo custSel addSld modSld">
      <pc:chgData name="Uday Kiran Rage" userId="8cfd044a105e3dbd" providerId="LiveId" clId="{B87BABCA-B260-7140-B296-AF2115FF124E}" dt="2025-05-09T02:16:47.190" v="171" actId="478"/>
      <pc:docMkLst>
        <pc:docMk/>
      </pc:docMkLst>
      <pc:sldChg chg="addSp delSp modSp mod">
        <pc:chgData name="Uday Kiran Rage" userId="8cfd044a105e3dbd" providerId="LiveId" clId="{B87BABCA-B260-7140-B296-AF2115FF124E}" dt="2025-05-09T02:16:47.190" v="171" actId="478"/>
        <pc:sldMkLst>
          <pc:docMk/>
          <pc:sldMk cId="3165693359" sldId="265"/>
        </pc:sldMkLst>
        <pc:spChg chg="mod">
          <ac:chgData name="Uday Kiran Rage" userId="8cfd044a105e3dbd" providerId="LiveId" clId="{B87BABCA-B260-7140-B296-AF2115FF124E}" dt="2025-05-09T02:16:39.476" v="164" actId="20577"/>
          <ac:spMkLst>
            <pc:docMk/>
            <pc:sldMk cId="3165693359" sldId="265"/>
            <ac:spMk id="3" creationId="{81226047-E9A8-9DBD-2D10-58AFE43A2A1E}"/>
          </ac:spMkLst>
        </pc:spChg>
        <pc:spChg chg="add del mod">
          <ac:chgData name="Uday Kiran Rage" userId="8cfd044a105e3dbd" providerId="LiveId" clId="{B87BABCA-B260-7140-B296-AF2115FF124E}" dt="2025-05-09T02:16:47.190" v="171" actId="478"/>
          <ac:spMkLst>
            <pc:docMk/>
            <pc:sldMk cId="3165693359" sldId="265"/>
            <ac:spMk id="8" creationId="{FA9D1073-5A29-8B2D-A472-627FFA4BE05D}"/>
          </ac:spMkLst>
        </pc:spChg>
      </pc:sldChg>
      <pc:sldChg chg="modSp">
        <pc:chgData name="Uday Kiran Rage" userId="8cfd044a105e3dbd" providerId="LiveId" clId="{B87BABCA-B260-7140-B296-AF2115FF124E}" dt="2025-05-09T01:37:37.873" v="0" actId="113"/>
        <pc:sldMkLst>
          <pc:docMk/>
          <pc:sldMk cId="352347802" sldId="270"/>
        </pc:sldMkLst>
        <pc:spChg chg="mod">
          <ac:chgData name="Uday Kiran Rage" userId="8cfd044a105e3dbd" providerId="LiveId" clId="{B87BABCA-B260-7140-B296-AF2115FF124E}" dt="2025-05-09T01:37:37.873" v="0" actId="113"/>
          <ac:spMkLst>
            <pc:docMk/>
            <pc:sldMk cId="352347802" sldId="270"/>
            <ac:spMk id="3" creationId="{2F07507B-DEC8-6BED-CDD4-8E22167D109F}"/>
          </ac:spMkLst>
        </pc:spChg>
      </pc:sldChg>
      <pc:sldChg chg="modSp">
        <pc:chgData name="Uday Kiran Rage" userId="8cfd044a105e3dbd" providerId="LiveId" clId="{B87BABCA-B260-7140-B296-AF2115FF124E}" dt="2025-05-09T01:38:27.930" v="1" actId="1076"/>
        <pc:sldMkLst>
          <pc:docMk/>
          <pc:sldMk cId="3527843732" sldId="273"/>
        </pc:sldMkLst>
        <pc:spChg chg="mod">
          <ac:chgData name="Uday Kiran Rage" userId="8cfd044a105e3dbd" providerId="LiveId" clId="{B87BABCA-B260-7140-B296-AF2115FF124E}" dt="2025-05-09T01:38:27.930" v="1" actId="1076"/>
          <ac:spMkLst>
            <pc:docMk/>
            <pc:sldMk cId="3527843732" sldId="273"/>
            <ac:spMk id="7" creationId="{B7330B67-3D5A-8391-60EB-F642D8A6D08D}"/>
          </ac:spMkLst>
        </pc:spChg>
      </pc:sldChg>
      <pc:sldChg chg="modSp mod">
        <pc:chgData name="Uday Kiran Rage" userId="8cfd044a105e3dbd" providerId="LiveId" clId="{B87BABCA-B260-7140-B296-AF2115FF124E}" dt="2025-05-09T01:43:10.117" v="24" actId="207"/>
        <pc:sldMkLst>
          <pc:docMk/>
          <pc:sldMk cId="0" sldId="309"/>
        </pc:sldMkLst>
        <pc:spChg chg="mod">
          <ac:chgData name="Uday Kiran Rage" userId="8cfd044a105e3dbd" providerId="LiveId" clId="{B87BABCA-B260-7140-B296-AF2115FF124E}" dt="2025-05-09T01:43:10.117" v="24" actId="207"/>
          <ac:spMkLst>
            <pc:docMk/>
            <pc:sldMk cId="0" sldId="309"/>
            <ac:spMk id="33798" creationId="{BEDE2AFB-9C5F-809E-BBEA-CE2700A4B4BC}"/>
          </ac:spMkLst>
        </pc:spChg>
      </pc:sldChg>
      <pc:sldChg chg="add">
        <pc:chgData name="Uday Kiran Rage" userId="8cfd044a105e3dbd" providerId="LiveId" clId="{B87BABCA-B260-7140-B296-AF2115FF124E}" dt="2025-05-09T01:42:54.145" v="2" actId="2890"/>
        <pc:sldMkLst>
          <pc:docMk/>
          <pc:sldMk cId="1652306425" sldId="327"/>
        </pc:sldMkLst>
      </pc:sldChg>
    </pc:docChg>
  </pc:docChgLst>
  <pc:docChgLst>
    <pc:chgData name="Uday Kiran Rage" userId="8cfd044a105e3dbd" providerId="LiveId" clId="{EDC14195-B3AA-714A-8326-110C49DE7878}"/>
    <pc:docChg chg="undo custSel addSld delSld modSld">
      <pc:chgData name="Uday Kiran Rage" userId="8cfd044a105e3dbd" providerId="LiveId" clId="{EDC14195-B3AA-714A-8326-110C49DE7878}" dt="2024-05-09T23:48:39.611" v="4756" actId="14100"/>
      <pc:docMkLst>
        <pc:docMk/>
      </pc:docMkLst>
      <pc:sldChg chg="delSp modSp mod">
        <pc:chgData name="Uday Kiran Rage" userId="8cfd044a105e3dbd" providerId="LiveId" clId="{EDC14195-B3AA-714A-8326-110C49DE7878}" dt="2024-05-03T08:11:28.490" v="3817" actId="20577"/>
        <pc:sldMkLst>
          <pc:docMk/>
          <pc:sldMk cId="3292932548" sldId="256"/>
        </pc:sldMkLst>
      </pc:sldChg>
      <pc:sldChg chg="addSp modSp new mod">
        <pc:chgData name="Uday Kiran Rage" userId="8cfd044a105e3dbd" providerId="LiveId" clId="{EDC14195-B3AA-714A-8326-110C49DE7878}" dt="2024-05-03T07:32:09.201" v="3787" actId="20577"/>
        <pc:sldMkLst>
          <pc:docMk/>
          <pc:sldMk cId="3424428955" sldId="257"/>
        </pc:sldMkLst>
      </pc:sldChg>
      <pc:sldChg chg="addSp delSp modSp add del mod delAnim">
        <pc:chgData name="Uday Kiran Rage" userId="8cfd044a105e3dbd" providerId="LiveId" clId="{EDC14195-B3AA-714A-8326-110C49DE7878}" dt="2024-05-03T03:10:55.202" v="423" actId="2696"/>
        <pc:sldMkLst>
          <pc:docMk/>
          <pc:sldMk cId="2336599413" sldId="258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2770409219" sldId="258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1505374416" sldId="259"/>
        </pc:sldMkLst>
      </pc:sldChg>
      <pc:sldChg chg="addSp delSp modSp new del mod">
        <pc:chgData name="Uday Kiran Rage" userId="8cfd044a105e3dbd" providerId="LiveId" clId="{EDC14195-B3AA-714A-8326-110C49DE7878}" dt="2024-05-03T03:10:55.968" v="424" actId="2696"/>
        <pc:sldMkLst>
          <pc:docMk/>
          <pc:sldMk cId="2670917530" sldId="259"/>
        </pc:sldMkLst>
      </pc:sldChg>
      <pc:sldChg chg="addSp delSp modSp add mod modAnim">
        <pc:chgData name="Uday Kiran Rage" userId="8cfd044a105e3dbd" providerId="LiveId" clId="{EDC14195-B3AA-714A-8326-110C49DE7878}" dt="2024-05-03T04:24:45.188" v="2245"/>
        <pc:sldMkLst>
          <pc:docMk/>
          <pc:sldMk cId="3195635567" sldId="260"/>
        </pc:sldMkLst>
      </pc:sldChg>
      <pc:sldChg chg="addSp modSp add">
        <pc:chgData name="Uday Kiran Rage" userId="8cfd044a105e3dbd" providerId="LiveId" clId="{EDC14195-B3AA-714A-8326-110C49DE7878}" dt="2024-05-03T04:24:45.188" v="2245"/>
        <pc:sldMkLst>
          <pc:docMk/>
          <pc:sldMk cId="4105557725" sldId="261"/>
        </pc:sldMkLst>
      </pc:sldChg>
      <pc:sldChg chg="addSp delSp modSp new mod">
        <pc:chgData name="Uday Kiran Rage" userId="8cfd044a105e3dbd" providerId="LiveId" clId="{EDC14195-B3AA-714A-8326-110C49DE7878}" dt="2024-05-03T04:24:45.188" v="2245"/>
        <pc:sldMkLst>
          <pc:docMk/>
          <pc:sldMk cId="716678042" sldId="262"/>
        </pc:sldMkLst>
      </pc:sldChg>
      <pc:sldChg chg="addSp delSp modSp new mod modAnim">
        <pc:chgData name="Uday Kiran Rage" userId="8cfd044a105e3dbd" providerId="LiveId" clId="{EDC14195-B3AA-714A-8326-110C49DE7878}" dt="2024-05-03T08:17:05.816" v="3819"/>
        <pc:sldMkLst>
          <pc:docMk/>
          <pc:sldMk cId="3980930013" sldId="263"/>
        </pc:sldMkLst>
      </pc:sldChg>
      <pc:sldChg chg="addSp delSp modSp add mod modAnim">
        <pc:chgData name="Uday Kiran Rage" userId="8cfd044a105e3dbd" providerId="LiveId" clId="{EDC14195-B3AA-714A-8326-110C49DE7878}" dt="2024-05-03T04:24:45.188" v="2245"/>
        <pc:sldMkLst>
          <pc:docMk/>
          <pc:sldMk cId="4280277791" sldId="264"/>
        </pc:sldMkLst>
      </pc:sldChg>
      <pc:sldChg chg="addSp delSp modSp add mod modAnim">
        <pc:chgData name="Uday Kiran Rage" userId="8cfd044a105e3dbd" providerId="LiveId" clId="{EDC14195-B3AA-714A-8326-110C49DE7878}" dt="2024-05-03T04:24:45.188" v="2245"/>
        <pc:sldMkLst>
          <pc:docMk/>
          <pc:sldMk cId="3165693359" sldId="265"/>
        </pc:sldMkLst>
      </pc:sldChg>
      <pc:sldChg chg="addSp delSp modSp add mod modAnim">
        <pc:chgData name="Uday Kiran Rage" userId="8cfd044a105e3dbd" providerId="LiveId" clId="{EDC14195-B3AA-714A-8326-110C49DE7878}" dt="2024-05-03T04:24:45.188" v="2245"/>
        <pc:sldMkLst>
          <pc:docMk/>
          <pc:sldMk cId="495723515" sldId="266"/>
        </pc:sldMkLst>
      </pc:sldChg>
      <pc:sldChg chg="addSp delSp modSp add mod">
        <pc:chgData name="Uday Kiran Rage" userId="8cfd044a105e3dbd" providerId="LiveId" clId="{EDC14195-B3AA-714A-8326-110C49DE7878}" dt="2024-05-03T04:24:45.188" v="2245"/>
        <pc:sldMkLst>
          <pc:docMk/>
          <pc:sldMk cId="1926687230" sldId="267"/>
        </pc:sldMkLst>
      </pc:sldChg>
      <pc:sldChg chg="addSp delSp modSp new mod modAnim">
        <pc:chgData name="Uday Kiran Rage" userId="8cfd044a105e3dbd" providerId="LiveId" clId="{EDC14195-B3AA-714A-8326-110C49DE7878}" dt="2024-05-03T04:24:45.188" v="2245"/>
        <pc:sldMkLst>
          <pc:docMk/>
          <pc:sldMk cId="2960637863" sldId="268"/>
        </pc:sldMkLst>
      </pc:sldChg>
      <pc:sldChg chg="addSp delSp modSp new mod">
        <pc:chgData name="Uday Kiran Rage" userId="8cfd044a105e3dbd" providerId="LiveId" clId="{EDC14195-B3AA-714A-8326-110C49DE7878}" dt="2024-05-03T04:24:45.188" v="2245"/>
        <pc:sldMkLst>
          <pc:docMk/>
          <pc:sldMk cId="224488555" sldId="269"/>
        </pc:sldMkLst>
      </pc:sldChg>
      <pc:sldChg chg="addSp delSp modSp new mod modAnim">
        <pc:chgData name="Uday Kiran Rage" userId="8cfd044a105e3dbd" providerId="LiveId" clId="{EDC14195-B3AA-714A-8326-110C49DE7878}" dt="2024-05-03T08:30:06.365" v="3834" actId="20577"/>
        <pc:sldMkLst>
          <pc:docMk/>
          <pc:sldMk cId="352347802" sldId="270"/>
        </pc:sldMkLst>
      </pc:sldChg>
      <pc:sldChg chg="addSp delSp modSp new mod modAnim">
        <pc:chgData name="Uday Kiran Rage" userId="8cfd044a105e3dbd" providerId="LiveId" clId="{EDC14195-B3AA-714A-8326-110C49DE7878}" dt="2024-05-03T04:42:42.872" v="2445" actId="20577"/>
        <pc:sldMkLst>
          <pc:docMk/>
          <pc:sldMk cId="2178473176" sldId="271"/>
        </pc:sldMkLst>
      </pc:sldChg>
      <pc:sldChg chg="addSp delSp modSp new mod">
        <pc:chgData name="Uday Kiran Rage" userId="8cfd044a105e3dbd" providerId="LiveId" clId="{EDC14195-B3AA-714A-8326-110C49DE7878}" dt="2024-05-03T04:43:20.517" v="2459" actId="20577"/>
        <pc:sldMkLst>
          <pc:docMk/>
          <pc:sldMk cId="3573162768" sldId="272"/>
        </pc:sldMkLst>
      </pc:sldChg>
      <pc:sldChg chg="addSp delSp modSp add mod modAnim">
        <pc:chgData name="Uday Kiran Rage" userId="8cfd044a105e3dbd" providerId="LiveId" clId="{EDC14195-B3AA-714A-8326-110C49DE7878}" dt="2024-05-03T04:42:47.241" v="2447" actId="20577"/>
        <pc:sldMkLst>
          <pc:docMk/>
          <pc:sldMk cId="3527843732" sldId="273"/>
        </pc:sldMkLst>
      </pc:sldChg>
      <pc:sldChg chg="addSp modSp new mod">
        <pc:chgData name="Uday Kiran Rage" userId="8cfd044a105e3dbd" providerId="LiveId" clId="{EDC14195-B3AA-714A-8326-110C49DE7878}" dt="2024-05-03T05:03:37.691" v="3053" actId="27636"/>
        <pc:sldMkLst>
          <pc:docMk/>
          <pc:sldMk cId="1417417736" sldId="274"/>
        </pc:sldMkLst>
      </pc:sldChg>
      <pc:sldChg chg="addSp delSp modSp new mod">
        <pc:chgData name="Uday Kiran Rage" userId="8cfd044a105e3dbd" providerId="LiveId" clId="{EDC14195-B3AA-714A-8326-110C49DE7878}" dt="2024-05-03T05:04:57.492" v="3145" actId="207"/>
        <pc:sldMkLst>
          <pc:docMk/>
          <pc:sldMk cId="290836828" sldId="275"/>
        </pc:sldMkLst>
      </pc:sldChg>
      <pc:sldChg chg="delSp modSp add mod">
        <pc:chgData name="Uday Kiran Rage" userId="8cfd044a105e3dbd" providerId="LiveId" clId="{EDC14195-B3AA-714A-8326-110C49DE7878}" dt="2024-05-03T05:08:23.356" v="3160" actId="1076"/>
        <pc:sldMkLst>
          <pc:docMk/>
          <pc:sldMk cId="0" sldId="308"/>
        </pc:sldMkLst>
      </pc:sldChg>
      <pc:sldChg chg="delSp modSp add mod">
        <pc:chgData name="Uday Kiran Rage" userId="8cfd044a105e3dbd" providerId="LiveId" clId="{EDC14195-B3AA-714A-8326-110C49DE7878}" dt="2024-05-03T05:08:11.440" v="3155" actId="478"/>
        <pc:sldMkLst>
          <pc:docMk/>
          <pc:sldMk cId="0" sldId="309"/>
        </pc:sldMkLst>
      </pc:sldChg>
      <pc:sldChg chg="addSp delSp modSp new mod modAnim">
        <pc:chgData name="Uday Kiran Rage" userId="8cfd044a105e3dbd" providerId="LiveId" clId="{EDC14195-B3AA-714A-8326-110C49DE7878}" dt="2024-05-03T05:18:21.308" v="3514" actId="478"/>
        <pc:sldMkLst>
          <pc:docMk/>
          <pc:sldMk cId="135598955" sldId="310"/>
        </pc:sldMkLst>
      </pc:sldChg>
      <pc:sldChg chg="addSp modSp new mod">
        <pc:chgData name="Uday Kiran Rage" userId="8cfd044a105e3dbd" providerId="LiveId" clId="{EDC14195-B3AA-714A-8326-110C49DE7878}" dt="2024-05-03T05:26:20.505" v="3540" actId="1076"/>
        <pc:sldMkLst>
          <pc:docMk/>
          <pc:sldMk cId="569413193" sldId="311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1828198016" sldId="312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3526486878" sldId="313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4111052146" sldId="314"/>
        </pc:sldMkLst>
      </pc:sldChg>
      <pc:sldChg chg="add">
        <pc:chgData name="Uday Kiran Rage" userId="8cfd044a105e3dbd" providerId="LiveId" clId="{EDC14195-B3AA-714A-8326-110C49DE7878}" dt="2024-05-03T05:23:15.396" v="3536"/>
        <pc:sldMkLst>
          <pc:docMk/>
          <pc:sldMk cId="133710310" sldId="315"/>
        </pc:sldMkLst>
      </pc:sldChg>
      <pc:sldChg chg="add">
        <pc:chgData name="Uday Kiran Rage" userId="8cfd044a105e3dbd" providerId="LiveId" clId="{EDC14195-B3AA-714A-8326-110C49DE7878}" dt="2024-05-03T05:23:33.177" v="3537"/>
        <pc:sldMkLst>
          <pc:docMk/>
          <pc:sldMk cId="4236947256" sldId="316"/>
        </pc:sldMkLst>
      </pc:sldChg>
      <pc:sldChg chg="add">
        <pc:chgData name="Uday Kiran Rage" userId="8cfd044a105e3dbd" providerId="LiveId" clId="{EDC14195-B3AA-714A-8326-110C49DE7878}" dt="2024-05-03T05:23:33.177" v="3537"/>
        <pc:sldMkLst>
          <pc:docMk/>
          <pc:sldMk cId="3994403619" sldId="317"/>
        </pc:sldMkLst>
      </pc:sldChg>
      <pc:sldChg chg="add">
        <pc:chgData name="Uday Kiran Rage" userId="8cfd044a105e3dbd" providerId="LiveId" clId="{EDC14195-B3AA-714A-8326-110C49DE7878}" dt="2024-05-03T05:23:33.177" v="3537"/>
        <pc:sldMkLst>
          <pc:docMk/>
          <pc:sldMk cId="3077156056" sldId="318"/>
        </pc:sldMkLst>
      </pc:sldChg>
      <pc:sldChg chg="add">
        <pc:chgData name="Uday Kiran Rage" userId="8cfd044a105e3dbd" providerId="LiveId" clId="{EDC14195-B3AA-714A-8326-110C49DE7878}" dt="2024-05-03T05:23:33.177" v="3537"/>
        <pc:sldMkLst>
          <pc:docMk/>
          <pc:sldMk cId="3512315701" sldId="319"/>
        </pc:sldMkLst>
      </pc:sldChg>
      <pc:sldChg chg="add">
        <pc:chgData name="Uday Kiran Rage" userId="8cfd044a105e3dbd" providerId="LiveId" clId="{EDC14195-B3AA-714A-8326-110C49DE7878}" dt="2024-05-03T05:23:52.953" v="3538"/>
        <pc:sldMkLst>
          <pc:docMk/>
          <pc:sldMk cId="2503737812" sldId="320"/>
        </pc:sldMkLst>
      </pc:sldChg>
      <pc:sldChg chg="add">
        <pc:chgData name="Uday Kiran Rage" userId="8cfd044a105e3dbd" providerId="LiveId" clId="{EDC14195-B3AA-714A-8326-110C49DE7878}" dt="2024-05-03T05:23:52.953" v="3538"/>
        <pc:sldMkLst>
          <pc:docMk/>
          <pc:sldMk cId="3514945092" sldId="321"/>
        </pc:sldMkLst>
      </pc:sldChg>
      <pc:sldChg chg="modSp add mod">
        <pc:chgData name="Uday Kiran Rage" userId="8cfd044a105e3dbd" providerId="LiveId" clId="{EDC14195-B3AA-714A-8326-110C49DE7878}" dt="2024-05-03T07:32:27.077" v="3790" actId="207"/>
        <pc:sldMkLst>
          <pc:docMk/>
          <pc:sldMk cId="3361272942" sldId="322"/>
        </pc:sldMkLst>
      </pc:sldChg>
      <pc:sldChg chg="modSp add mod">
        <pc:chgData name="Uday Kiran Rage" userId="8cfd044a105e3dbd" providerId="LiveId" clId="{EDC14195-B3AA-714A-8326-110C49DE7878}" dt="2024-05-03T07:32:43.387" v="3794" actId="207"/>
        <pc:sldMkLst>
          <pc:docMk/>
          <pc:sldMk cId="2677903128" sldId="323"/>
        </pc:sldMkLst>
      </pc:sldChg>
      <pc:sldChg chg="modSp add mod">
        <pc:chgData name="Uday Kiran Rage" userId="8cfd044a105e3dbd" providerId="LiveId" clId="{EDC14195-B3AA-714A-8326-110C49DE7878}" dt="2024-05-03T07:33:05.254" v="3797" actId="113"/>
        <pc:sldMkLst>
          <pc:docMk/>
          <pc:sldMk cId="510002475" sldId="324"/>
        </pc:sldMkLst>
      </pc:sldChg>
      <pc:sldChg chg="addSp delSp modSp new mod">
        <pc:chgData name="Uday Kiran Rage" userId="8cfd044a105e3dbd" providerId="LiveId" clId="{EDC14195-B3AA-714A-8326-110C49DE7878}" dt="2024-05-09T23:41:40.716" v="4493" actId="207"/>
        <pc:sldMkLst>
          <pc:docMk/>
          <pc:sldMk cId="2516006995" sldId="325"/>
        </pc:sldMkLst>
      </pc:sldChg>
      <pc:sldChg chg="addSp delSp modSp add mod">
        <pc:chgData name="Uday Kiran Rage" userId="8cfd044a105e3dbd" providerId="LiveId" clId="{EDC14195-B3AA-714A-8326-110C49DE7878}" dt="2024-05-09T23:48:39.611" v="4756" actId="14100"/>
        <pc:sldMkLst>
          <pc:docMk/>
          <pc:sldMk cId="3319001109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14B3F-E22D-9549-AB5F-784C494C6B66}" type="datetimeFigureOut">
              <a:rPr lang="en-JP" smtClean="0"/>
              <a:t>5/9/25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7719-8D74-C744-91C6-3336A7C989B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754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A308352-A6EB-E68D-7935-CDF693E60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3570AA8-348F-054B-B44A-44FA3F135F9F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0CED9C3-CC96-4090-26C6-52463E1FE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43060F-D491-2FE7-2FC7-3530DDA58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784DC3E-9F0F-6058-AA65-D51ACA498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74E00B1-3441-EB41-8534-C4E72D416211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AA8DEEC-A5E6-C7D7-C8D9-C26CF914E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57D5F71-B3A3-2A50-89E7-047DE129A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ECCD5-E265-8C5E-3BC1-34A20667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25A6ED4-1FC1-FBA8-970D-58A9A44A2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74E00B1-3441-EB41-8534-C4E72D416211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D9240DC-1B8A-CEA9-B0A9-2FBCF1A4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DCDF97C-7C2C-5B92-1CAD-329895193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1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1FBE-BF85-9B60-48F9-444CD083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67468-4906-30CC-1785-2BAA47985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BB2E-0C9E-6C20-43A1-F372C06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D302-C5E0-A442-ACBD-D80B61240D51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4307E-E240-5722-5208-4DED387B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CE000-F24E-3CC8-D677-A8051707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296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39F9-8380-128D-2ED2-F32C2A37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34CED-8C36-55BB-E0ED-86C26BD3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7A3-A127-18A0-2D5E-1AFA9637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4DA9-4C7A-C547-A41D-527EFC093290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A3709-92BA-711B-A1F3-6A7187F0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705A-63FB-9CAB-8C45-1D295C1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46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61625-C550-A69D-CE6B-D9F6E30C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3AC39-4C54-7A4D-FC14-58AB7F36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44C3-3503-C912-0D73-90C137EF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B114-5EDA-BD4F-9B01-BA942D9E957A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45BF7-859E-C5D7-5133-D9E4F698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0142-DBCC-E956-6D63-538224B5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874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AFC8-9901-1CE8-D8BA-03D1C640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889B-1836-24A1-D5C2-AA542E8F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78C0-CD0A-D523-752B-F56A210D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D4A08-A4AF-534F-B6C9-0D583A809924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6F593-0666-3C56-BA2C-C9BBC4EE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415E-825E-51EA-685E-A1AA9AB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658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A870-8B3F-AA4A-C02E-51DAFE9B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6D03-E531-8EB5-2FF1-BD2FE30A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A996-931E-A10B-88E3-F012C883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CA82-5018-1A47-9E22-FE3747CF94B6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04A1-BAD1-3903-308A-3E38AABF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0E342-E1F2-F6B2-AB4E-D520E594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803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6212-C2CA-B84B-F39C-6F26137C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01B3-FD1A-ED35-0D4C-9E50E39AF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5A926-9BC1-5B8F-694F-204557136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75C1-22D6-6CCF-6E5D-F11EB666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9F2-8324-5742-8788-1C06B999FDA4}" type="datetime1">
              <a:rPr lang="en-US" smtClean="0"/>
              <a:t>5/9/25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1311C-1A35-374F-9852-30E684AE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1E34-F49A-DB28-61F3-8F2E45D0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386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EBBC-BC5C-C34C-0EF1-62AA8474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A072-6B87-A92A-E02E-70B92DC1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E9AA2-6689-3512-DB37-2C1916AB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1CF94-4607-A6E9-209A-3226DF290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9C009-F48C-8753-1437-7FA91357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CCACB-7410-4436-C3F9-1F510499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3874-06A1-FB4F-A7CE-92AB666CAB5C}" type="datetime1">
              <a:rPr lang="en-US" smtClean="0"/>
              <a:t>5/9/25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BEF13-77EE-2444-4E94-8E74AA53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EA1E5-B774-8479-8863-8FD02740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71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376D-029A-EA73-24FB-E7A123B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A58F-78AC-C10A-1A6E-A4626559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822B-F176-694E-BE8A-EA4959AEFEC5}" type="datetime1">
              <a:rPr lang="en-US" smtClean="0"/>
              <a:t>5/9/25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55A80-28A5-68D3-A8AC-E4094E3A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F751-D284-9652-5372-7B682CB5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53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1102C-306A-AA7D-3A38-E2FE4A34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A8C3-E725-C44B-8656-1B27060E9BB9}" type="datetime1">
              <a:rPr lang="en-US" smtClean="0"/>
              <a:t>5/9/25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B425-D350-0A42-C942-98FAC43D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BCAB-5B72-610E-BDC0-D2EF3174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430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05E5-09B5-4EF2-7E7D-8F38FDCD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EF79-93CB-47BD-9596-0AD7CC7E5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AA28-C070-5CCB-BCF7-7F01921C0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AA2F1-52EA-5C09-377E-1F26C53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55E3-F6F3-B940-A4D0-A7AF8FF8D6C3}" type="datetime1">
              <a:rPr lang="en-US" smtClean="0"/>
              <a:t>5/9/25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03F8-7CDA-AE48-C863-C8690FBD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3438E-41D9-D101-F509-59D01126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940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045A-4FAB-031A-A616-FD753F84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C3995-FCA2-AE24-961A-9349D35B8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420F-BDFE-B871-1717-E175FA35D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73FBD-07B5-B7E5-2743-66036B49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72D1-2E86-E148-A6A7-BF7EA4070CEF}" type="datetime1">
              <a:rPr lang="en-US" smtClean="0"/>
              <a:t>5/9/25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C918-617A-B2F7-D5E9-FF8521C2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5F02-C25B-75A0-781B-EEC654C6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943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259A-BB02-F899-44A9-01CF9499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8AF68-E8EA-7283-83FC-2CF401C7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631A-444B-84ED-D973-85F06F621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D5EF2-36E4-0246-8D7B-AE1CEE1D56E4}" type="datetime1">
              <a:rPr lang="en-US" smtClean="0"/>
              <a:t>5/9/25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5A5E-81CD-63C9-B566-CF610CCD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8D39-09B7-DE4D-165F-FB0BA419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04694-D058-464E-964D-7B50EAB5184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444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94E3-9181-613E-D4C3-643FFC93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834592"/>
            <a:ext cx="4687900" cy="23876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ja-JP" sz="4800" dirty="0">
                <a:latin typeface="Tahoma" panose="020B0604030504040204" pitchFamily="34" charset="0"/>
              </a:rPr>
              <a:t>Polymorphism</a:t>
            </a:r>
            <a:br>
              <a:rPr lang="en-US" altLang="ja-JP" sz="4800" dirty="0">
                <a:latin typeface="Tahoma" panose="020B0604030504040204" pitchFamily="34" charset="0"/>
              </a:rPr>
            </a:br>
            <a:r>
              <a:rPr lang="en-US" altLang="ja-JP" sz="4800" dirty="0">
                <a:latin typeface="Tahoma" panose="020B0604030504040204" pitchFamily="34" charset="0"/>
              </a:rPr>
              <a:t>(Part 2)</a:t>
            </a:r>
            <a:br>
              <a:rPr lang="en-US" altLang="ja-JP" sz="4800" dirty="0">
                <a:latin typeface="Tahoma" panose="020B0604030504040204" pitchFamily="34" charset="0"/>
              </a:rPr>
            </a:br>
            <a:br>
              <a:rPr lang="en-US" altLang="ja-JP" sz="4800" dirty="0">
                <a:latin typeface="Tahoma" panose="020B0604030504040204" pitchFamily="34" charset="0"/>
              </a:rPr>
            </a:br>
            <a:r>
              <a:rPr lang="en-US" altLang="ja-JP" sz="4800" dirty="0">
                <a:latin typeface="Tahoma" panose="020B0604030504040204" pitchFamily="34" charset="0"/>
              </a:rPr>
              <a:t>&amp;</a:t>
            </a:r>
            <a:br>
              <a:rPr lang="en-US" altLang="ja-JP" sz="4800" dirty="0">
                <a:latin typeface="Tahoma" panose="020B0604030504040204" pitchFamily="34" charset="0"/>
              </a:rPr>
            </a:br>
            <a:br>
              <a:rPr lang="en-US" altLang="ja-JP" sz="4800" dirty="0">
                <a:latin typeface="Tahoma" panose="020B0604030504040204" pitchFamily="34" charset="0"/>
              </a:rPr>
            </a:br>
            <a:r>
              <a:rPr lang="en-US" altLang="ja-JP" sz="4800" dirty="0">
                <a:latin typeface="Tahoma" panose="020B0604030504040204" pitchFamily="34" charset="0"/>
              </a:rPr>
              <a:t>Other Topics</a:t>
            </a:r>
            <a:endParaRPr lang="en-JP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5E821-C28D-1FB5-B015-2E794DABB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JP" sz="3200" dirty="0"/>
              <a:t>by</a:t>
            </a:r>
          </a:p>
          <a:p>
            <a:pPr algn="l"/>
            <a:r>
              <a:rPr lang="en-JP" sz="3200" dirty="0"/>
              <a:t>RAGE Uday Kiran</a:t>
            </a:r>
          </a:p>
        </p:txBody>
      </p:sp>
      <p:pic>
        <p:nvPicPr>
          <p:cNvPr id="1026" name="Picture 2" descr="transform by Cortoony on DeviantArt">
            <a:extLst>
              <a:ext uri="{FF2B5EF4-FFF2-40B4-BE49-F238E27FC236}">
                <a16:creationId xmlns:a16="http://schemas.microsoft.com/office/drawing/2014/main" id="{DCBB7324-3A1C-43CA-4E1D-9617004E5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7597" y="666728"/>
            <a:ext cx="546579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3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166A-CDAE-B310-B755-32E6C44F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of 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0219D-D8BA-48CD-175A-469844E87F23}"/>
              </a:ext>
            </a:extLst>
          </p:cNvPr>
          <p:cNvSpPr txBox="1"/>
          <p:nvPr/>
        </p:nvSpPr>
        <p:spPr>
          <a:xfrm>
            <a:off x="277091" y="1510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class Minato {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hairColor = “Yellow”;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wife = “Kushina”;</a:t>
            </a:r>
          </a:p>
          <a:p>
            <a:endParaRPr lang="en-JP" dirty="0">
              <a:solidFill>
                <a:schemeClr val="accent6"/>
              </a:solidFill>
            </a:endParaRP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     return “Rasengan”;</a:t>
            </a:r>
          </a:p>
          <a:p>
            <a:r>
              <a:rPr lang="en-JP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79ABC-CC06-DBDD-0B26-9B3716457CF1}"/>
              </a:ext>
            </a:extLst>
          </p:cNvPr>
          <p:cNvSpPr txBox="1"/>
          <p:nvPr/>
        </p:nvSpPr>
        <p:spPr>
          <a:xfrm>
            <a:off x="277091" y="39026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5"/>
                </a:solidFill>
              </a:rPr>
              <a:t>class Naruto extends Minato {</a:t>
            </a:r>
          </a:p>
          <a:p>
            <a:r>
              <a:rPr lang="en-JP" dirty="0">
                <a:solidFill>
                  <a:schemeClr val="accent5"/>
                </a:solidFill>
              </a:rPr>
              <a:t>            String wife = “Hinata”;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     return “Big Ball Rasengan”;</a:t>
            </a:r>
          </a:p>
          <a:p>
            <a:r>
              <a:rPr lang="en-JP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913E-BFD7-D1C2-A66B-3ABA9718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8" y="4114173"/>
            <a:ext cx="1838037" cy="27251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228FE-DC2C-BE18-DE08-EA1BE756DD65}"/>
              </a:ext>
            </a:extLst>
          </p:cNvPr>
          <p:cNvCxnSpPr/>
          <p:nvPr/>
        </p:nvCxnSpPr>
        <p:spPr>
          <a:xfrm flipV="1">
            <a:off x="5052288" y="2954003"/>
            <a:ext cx="0" cy="116017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226047-E9A8-9DBD-2D10-58AFE43A2A1E}"/>
              </a:ext>
            </a:extLst>
          </p:cNvPr>
          <p:cNvSpPr txBox="1"/>
          <p:nvPr/>
        </p:nvSpPr>
        <p:spPr>
          <a:xfrm>
            <a:off x="7416798" y="151039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5"/>
                </a:solidFill>
              </a:rPr>
              <a:t>class Demo {</a:t>
            </a:r>
          </a:p>
          <a:p>
            <a:r>
              <a:rPr lang="en-JP" dirty="0">
                <a:solidFill>
                  <a:schemeClr val="accent5"/>
                </a:solidFill>
              </a:rPr>
              <a:t>            public static void main(String[] args){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r>
              <a:rPr lang="en-JP" dirty="0">
                <a:solidFill>
                  <a:schemeClr val="accent5"/>
                </a:solidFill>
              </a:rPr>
              <a:t>	Minato obj = new </a:t>
            </a:r>
            <a:r>
              <a:rPr lang="en-JP">
                <a:solidFill>
                  <a:schemeClr val="accent5"/>
                </a:solidFill>
              </a:rPr>
              <a:t>Naruto():</a:t>
            </a:r>
            <a:endParaRPr lang="en-JP" dirty="0">
              <a:solidFill>
                <a:schemeClr val="accent5"/>
              </a:solidFill>
            </a:endParaRPr>
          </a:p>
          <a:p>
            <a:endParaRPr lang="en-JP" dirty="0">
              <a:solidFill>
                <a:schemeClr val="accent5"/>
              </a:solidFill>
            </a:endParaRPr>
          </a:p>
          <a:p>
            <a:r>
              <a:rPr lang="en-JP" dirty="0">
                <a:solidFill>
                  <a:schemeClr val="accent5"/>
                </a:solidFill>
              </a:rPr>
              <a:t>	S.O.P(obj.</a:t>
            </a:r>
            <a:r>
              <a:rPr lang="en-JP">
                <a:solidFill>
                  <a:schemeClr val="accent5"/>
                </a:solidFill>
              </a:rPr>
              <a:t>ability())</a:t>
            </a:r>
            <a:endParaRPr lang="en-JP" dirty="0">
              <a:solidFill>
                <a:schemeClr val="accent5"/>
              </a:solidFill>
            </a:endParaRPr>
          </a:p>
          <a:p>
            <a:r>
              <a:rPr lang="en-JP" dirty="0">
                <a:solidFill>
                  <a:schemeClr val="accent5"/>
                </a:solidFill>
              </a:rPr>
              <a:t>           }</a:t>
            </a:r>
          </a:p>
          <a:p>
            <a:r>
              <a:rPr lang="en-JP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4" name="Picture 2" descr="Naruto Uzumaki - Naruto Wiki - Neoseeker">
            <a:extLst>
              <a:ext uri="{FF2B5EF4-FFF2-40B4-BE49-F238E27FC236}">
                <a16:creationId xmlns:a16="http://schemas.microsoft.com/office/drawing/2014/main" id="{F9B84064-E56C-92EA-D156-A866BD4A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35" y="1621672"/>
            <a:ext cx="954688" cy="15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8DDC5E-9CAD-D8E2-677E-A0C010089254}"/>
              </a:ext>
            </a:extLst>
          </p:cNvPr>
          <p:cNvSpPr txBox="1"/>
          <p:nvPr/>
        </p:nvSpPr>
        <p:spPr>
          <a:xfrm>
            <a:off x="7416798" y="3902608"/>
            <a:ext cx="1950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Output:</a:t>
            </a:r>
          </a:p>
          <a:p>
            <a:endParaRPr lang="en-JP" dirty="0"/>
          </a:p>
          <a:p>
            <a:r>
              <a:rPr lang="en-JP" dirty="0"/>
              <a:t>Big Ball Rasengan</a:t>
            </a:r>
          </a:p>
        </p:txBody>
      </p:sp>
      <p:pic>
        <p:nvPicPr>
          <p:cNvPr id="13" name="Picture 6" descr="Birth of Rasengan | Naruto Amino">
            <a:extLst>
              <a:ext uri="{FF2B5EF4-FFF2-40B4-BE49-F238E27FC236}">
                <a16:creationId xmlns:a16="http://schemas.microsoft.com/office/drawing/2014/main" id="{A16E658B-B6AB-52F3-B405-2EF63E98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91" y="4867163"/>
            <a:ext cx="3727541" cy="194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7E77B3-A4ED-3A3B-3D77-467FF4C4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56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6058-6E59-83E3-5EFD-3A6375A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Importance of Polymorphism?</a:t>
            </a:r>
          </a:p>
        </p:txBody>
      </p:sp>
      <p:pic>
        <p:nvPicPr>
          <p:cNvPr id="45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366FC3F3-275B-D069-9418-16588BB2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BBF3B2F8-FAE1-3756-30B8-B1F619D0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FAF63FC-3E0D-8757-2CFB-63C9831CF922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7218B-2D0D-17ED-01A1-973183E8AE35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932E2E-27A0-BC0E-BA5E-0CDA2170440F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A13083-143F-2E24-BE09-B065DE636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379" y="2963879"/>
            <a:ext cx="2006798" cy="3445473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DA22AD6-AC4F-393B-E30A-A8835DC0A8B5}"/>
              </a:ext>
            </a:extLst>
          </p:cNvPr>
          <p:cNvSpPr/>
          <p:nvPr/>
        </p:nvSpPr>
        <p:spPr>
          <a:xfrm>
            <a:off x="3803884" y="1551445"/>
            <a:ext cx="2392218" cy="1380134"/>
          </a:xfrm>
          <a:prstGeom prst="wedgeRectCallout">
            <a:avLst>
              <a:gd name="adj1" fmla="val -30485"/>
              <a:gd name="adj2" fmla="val 705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Empowering  </a:t>
            </a:r>
          </a:p>
          <a:p>
            <a:pPr algn="ctr"/>
            <a:r>
              <a:rPr lang="en-JP" dirty="0"/>
              <a:t>super class with flexibility.</a:t>
            </a:r>
          </a:p>
          <a:p>
            <a:pPr algn="ctr"/>
            <a:r>
              <a:rPr lang="en-JP" sz="1400" dirty="0"/>
              <a:t>(Perform a single action in many different ways)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FD9BD-C49F-71CD-E46B-67B2D8B2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2668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F25F-1642-B58D-9512-9CEF7F8F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Inheritance vs. Polymorphism</a:t>
            </a:r>
          </a:p>
        </p:txBody>
      </p:sp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92E7CC6C-D352-398D-6CBE-100D2A96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7766F572-AD84-1B52-5CB9-11AE7D97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4FE86-DEC4-E30F-E2F1-49F3F0D72174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8D885-453C-37DA-75E4-AA231B0CCB85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20D0E-4CF8-BA9A-0129-83B928F1326D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Was Naruto really an underdog? I mean son of Hokage, power of the nine tails  plus he was a reincarnation of the son of Naruto god : r/Naruto">
            <a:extLst>
              <a:ext uri="{FF2B5EF4-FFF2-40B4-BE49-F238E27FC236}">
                <a16:creationId xmlns:a16="http://schemas.microsoft.com/office/drawing/2014/main" id="{3A9889F8-F1D1-3A08-59B9-1414F84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108228"/>
            <a:ext cx="6825672" cy="332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AB7E2113-C48D-CF4B-8248-CBBDCF0BCD6C}"/>
              </a:ext>
            </a:extLst>
          </p:cNvPr>
          <p:cNvSpPr/>
          <p:nvPr/>
        </p:nvSpPr>
        <p:spPr>
          <a:xfrm>
            <a:off x="7656591" y="2274166"/>
            <a:ext cx="2085444" cy="1194309"/>
          </a:xfrm>
          <a:prstGeom prst="wedgeRectCallout">
            <a:avLst>
              <a:gd name="adj1" fmla="val -32791"/>
              <a:gd name="adj2" fmla="val 748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Inheritance:</a:t>
            </a:r>
          </a:p>
          <a:p>
            <a:pPr algn="ctr"/>
            <a:r>
              <a:rPr lang="en-JP" dirty="0"/>
              <a:t>Empowering  </a:t>
            </a:r>
          </a:p>
          <a:p>
            <a:pPr algn="ctr"/>
            <a:r>
              <a:rPr lang="en-JP" dirty="0"/>
              <a:t>sub class with code reusability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517E3057-1580-1C65-F592-06570B390A2E}"/>
              </a:ext>
            </a:extLst>
          </p:cNvPr>
          <p:cNvSpPr/>
          <p:nvPr/>
        </p:nvSpPr>
        <p:spPr>
          <a:xfrm>
            <a:off x="3256653" y="1834683"/>
            <a:ext cx="2839347" cy="1380134"/>
          </a:xfrm>
          <a:prstGeom prst="wedgeRectCallout">
            <a:avLst>
              <a:gd name="adj1" fmla="val -20075"/>
              <a:gd name="adj2" fmla="val 68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Polymorphism:</a:t>
            </a:r>
          </a:p>
          <a:p>
            <a:pPr algn="ctr"/>
            <a:r>
              <a:rPr lang="en-JP" dirty="0"/>
              <a:t>Empowering  </a:t>
            </a:r>
          </a:p>
          <a:p>
            <a:pPr algn="ctr"/>
            <a:r>
              <a:rPr lang="en-JP" dirty="0"/>
              <a:t>super class with flexibility.</a:t>
            </a:r>
          </a:p>
          <a:p>
            <a:pPr algn="ctr"/>
            <a:r>
              <a:rPr lang="en-JP" sz="1400" dirty="0"/>
              <a:t>(Perform a single action in many different ways)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33A3B7C-650A-4952-FC2D-506C5ED3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06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613E-14E4-C038-EB65-B4D3F5A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 Good Programmer</a:t>
            </a:r>
          </a:p>
        </p:txBody>
      </p:sp>
      <p:pic>
        <p:nvPicPr>
          <p:cNvPr id="13314" name="Picture 2" descr="minto and Naruto son and dad full power nine tailed beast - YouTube">
            <a:extLst>
              <a:ext uri="{FF2B5EF4-FFF2-40B4-BE49-F238E27FC236}">
                <a16:creationId xmlns:a16="http://schemas.microsoft.com/office/drawing/2014/main" id="{A82A64D9-9D2B-5F4A-9EF4-89F4C0B96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8" b="14651"/>
          <a:stretch/>
        </p:blipFill>
        <p:spPr bwMode="auto">
          <a:xfrm>
            <a:off x="1537854" y="2185270"/>
            <a:ext cx="9116291" cy="446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38E80236-CC1C-E706-5D25-A8C810F60112}"/>
              </a:ext>
            </a:extLst>
          </p:cNvPr>
          <p:cNvSpPr/>
          <p:nvPr/>
        </p:nvSpPr>
        <p:spPr>
          <a:xfrm>
            <a:off x="4636654" y="2327564"/>
            <a:ext cx="2401455" cy="1101436"/>
          </a:xfrm>
          <a:prstGeom prst="wedgeRectCallout">
            <a:avLst>
              <a:gd name="adj1" fmla="val -77756"/>
              <a:gd name="adj2" fmla="val 465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AF385D3A-BC29-B9D3-1384-93F04B97071D}"/>
              </a:ext>
            </a:extLst>
          </p:cNvPr>
          <p:cNvSpPr/>
          <p:nvPr/>
        </p:nvSpPr>
        <p:spPr>
          <a:xfrm>
            <a:off x="4636654" y="2327564"/>
            <a:ext cx="2401455" cy="1101436"/>
          </a:xfrm>
          <a:prstGeom prst="wedgeRectCallout">
            <a:avLst>
              <a:gd name="adj1" fmla="val 69936"/>
              <a:gd name="adj2" fmla="val 583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Effectively uses both inheritance and polymorphism in their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B566-B09E-202F-5C65-8226711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48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545-AD28-EA2A-43E4-F90CCDA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311-FAFC-499D-471C-2289A504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Inheritance vs. Polymorphism</a:t>
            </a:r>
          </a:p>
          <a:p>
            <a:endParaRPr lang="en-JP" dirty="0"/>
          </a:p>
          <a:p>
            <a:r>
              <a:rPr lang="en-JP" b="1" dirty="0"/>
              <a:t>Mechanics of Polymorphism</a:t>
            </a:r>
          </a:p>
          <a:p>
            <a:pPr lvl="1"/>
            <a:r>
              <a:rPr lang="en-JP" b="1" dirty="0"/>
              <a:t>abstract classes and methods</a:t>
            </a:r>
          </a:p>
          <a:p>
            <a:pPr lvl="1"/>
            <a:r>
              <a:rPr lang="en-JP" b="1" dirty="0"/>
              <a:t>private and static methods</a:t>
            </a:r>
          </a:p>
          <a:p>
            <a:pPr lvl="1"/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Other Topics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Regular expressions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Lambda functions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Calculating the memory consumption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Runtime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EDB4-3A80-09E4-998C-3A36EF8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790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3BD7-CB44-DBAF-AC0F-B96F9990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81" y="39669"/>
            <a:ext cx="10882745" cy="1325563"/>
          </a:xfrm>
        </p:spPr>
        <p:txBody>
          <a:bodyPr/>
          <a:lstStyle/>
          <a:p>
            <a:r>
              <a:rPr lang="en-US" altLang="ja-JP" sz="4400" dirty="0"/>
              <a:t>Mechanics of Polymorphism: Abstract classes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507B-DEC8-6BED-CDD4-8E22167D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63" y="1603952"/>
            <a:ext cx="7419109" cy="4351338"/>
          </a:xfrm>
        </p:spPr>
        <p:txBody>
          <a:bodyPr/>
          <a:lstStyle/>
          <a:p>
            <a:r>
              <a:rPr lang="en-JP" b="1" u="sng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JP" dirty="0"/>
              <a:t>Classes must contain the keyword “abstract”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JP" dirty="0"/>
              <a:t>Methods can be abstract or non-abstract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JP" dirty="0"/>
              <a:t>abstract methods must not contain code.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JP" dirty="0"/>
              <a:t>normal methods can contain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JP" b="1" dirty="0"/>
              <a:t>If a class contains abstract method, then that class must be made abstract.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JP" dirty="0"/>
              <a:t>A (non-abstract) subclass must implement all abstract methods of super class.</a:t>
            </a:r>
          </a:p>
          <a:p>
            <a:pPr marL="1371600" lvl="2" indent="-457200">
              <a:buFont typeface="+mj-lt"/>
              <a:buAutoNum type="arabicPeriod"/>
            </a:pPr>
            <a:endParaRPr lang="en-JP" dirty="0"/>
          </a:p>
          <a:p>
            <a:pPr marL="1371600" lvl="2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DA764-2C7B-951B-704B-889AA160A24E}"/>
              </a:ext>
            </a:extLst>
          </p:cNvPr>
          <p:cNvSpPr txBox="1"/>
          <p:nvPr/>
        </p:nvSpPr>
        <p:spPr>
          <a:xfrm>
            <a:off x="8410496" y="1896162"/>
            <a:ext cx="30602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public abstract class Minato{</a:t>
            </a: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endParaRPr lang="en-JP" dirty="0">
              <a:solidFill>
                <a:schemeClr val="accent6"/>
              </a:solidFill>
            </a:endParaRPr>
          </a:p>
          <a:p>
            <a:r>
              <a:rPr lang="en-JP" dirty="0">
                <a:solidFill>
                  <a:schemeClr val="accent6"/>
                </a:solidFill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21F5D-1451-763E-C231-368E533E8D8E}"/>
              </a:ext>
            </a:extLst>
          </p:cNvPr>
          <p:cNvCxnSpPr/>
          <p:nvPr/>
        </p:nvCxnSpPr>
        <p:spPr>
          <a:xfrm>
            <a:off x="8081818" y="1514764"/>
            <a:ext cx="0" cy="5343236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16A97B-CD39-6757-31A0-3E6EA3C371ED}"/>
              </a:ext>
            </a:extLst>
          </p:cNvPr>
          <p:cNvSpPr txBox="1"/>
          <p:nvPr/>
        </p:nvSpPr>
        <p:spPr>
          <a:xfrm>
            <a:off x="8571755" y="2709054"/>
            <a:ext cx="2805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abstract String getAbility();</a:t>
            </a:r>
          </a:p>
          <a:p>
            <a:r>
              <a:rPr lang="en-JP" dirty="0">
                <a:solidFill>
                  <a:schemeClr val="accent6"/>
                </a:solidFill>
              </a:rPr>
              <a:t>abstract int getAge();</a:t>
            </a:r>
          </a:p>
          <a:p>
            <a:endParaRPr lang="en-JP" dirty="0">
              <a:solidFill>
                <a:schemeClr val="accent6"/>
              </a:solidFill>
            </a:endParaRPr>
          </a:p>
          <a:p>
            <a:r>
              <a:rPr lang="en-JP" dirty="0">
                <a:solidFill>
                  <a:schemeClr val="accent6"/>
                </a:solidFill>
              </a:rPr>
              <a:t>public String getLocation()</a:t>
            </a:r>
          </a:p>
          <a:p>
            <a:r>
              <a:rPr lang="en-JP" dirty="0">
                <a:solidFill>
                  <a:schemeClr val="accent6"/>
                </a:solidFill>
              </a:rPr>
              <a:t>	return latLong;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833ACF-A6B8-23DF-736D-84D8EEAE07D1}"/>
              </a:ext>
            </a:extLst>
          </p:cNvPr>
          <p:cNvCxnSpPr/>
          <p:nvPr/>
        </p:nvCxnSpPr>
        <p:spPr>
          <a:xfrm>
            <a:off x="9153236" y="2096655"/>
            <a:ext cx="82117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03327F-C7AE-00D1-9FB0-626DB43EFB95}"/>
              </a:ext>
            </a:extLst>
          </p:cNvPr>
          <p:cNvSpPr txBox="1"/>
          <p:nvPr/>
        </p:nvSpPr>
        <p:spPr>
          <a:xfrm>
            <a:off x="8987485" y="1624586"/>
            <a:ext cx="130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raises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E8C25-1C52-032C-A83A-3C2D59C49F1C}"/>
              </a:ext>
            </a:extLst>
          </p:cNvPr>
          <p:cNvSpPr txBox="1"/>
          <p:nvPr/>
        </p:nvSpPr>
        <p:spPr>
          <a:xfrm>
            <a:off x="8350067" y="4690150"/>
            <a:ext cx="38779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7030A0"/>
                </a:solidFill>
              </a:rPr>
              <a:t>public class Naruto extends Minato{</a:t>
            </a:r>
          </a:p>
          <a:p>
            <a:r>
              <a:rPr lang="en-JP" dirty="0">
                <a:solidFill>
                  <a:srgbClr val="7030A0"/>
                </a:solidFill>
              </a:rPr>
              <a:t>    public String getAbility()</a:t>
            </a:r>
          </a:p>
          <a:p>
            <a:r>
              <a:rPr lang="en-JP" dirty="0">
                <a:solidFill>
                  <a:srgbClr val="7030A0"/>
                </a:solidFill>
              </a:rPr>
              <a:t>        return “Big Ball Rasengan”;</a:t>
            </a:r>
          </a:p>
          <a:p>
            <a:endParaRPr lang="en-JP" dirty="0">
              <a:solidFill>
                <a:srgbClr val="7030A0"/>
              </a:solidFill>
            </a:endParaRPr>
          </a:p>
          <a:p>
            <a:r>
              <a:rPr lang="en-JP" dirty="0">
                <a:solidFill>
                  <a:srgbClr val="7030A0"/>
                </a:solidFill>
              </a:rPr>
              <a:t>     public int getAge() </a:t>
            </a:r>
          </a:p>
          <a:p>
            <a:r>
              <a:rPr lang="en-JP" dirty="0">
                <a:solidFill>
                  <a:srgbClr val="7030A0"/>
                </a:solidFill>
              </a:rPr>
              <a:t>        return (int) currentTime-DoB;	</a:t>
            </a:r>
          </a:p>
          <a:p>
            <a:r>
              <a:rPr lang="en-JP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DC0B98-6404-B12C-133E-14037648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3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1FFE-31C9-F2B4-9CB5-41A68EB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Example:1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9562-3EEA-CCF5-B15A-74597AEC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16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8959C-3773-AD69-7D09-C7394DEE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39" y="1732106"/>
            <a:ext cx="4070128" cy="301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836D8-091C-6CEA-F9A1-3EFCF65A4E34}"/>
              </a:ext>
            </a:extLst>
          </p:cNvPr>
          <p:cNvSpPr txBox="1"/>
          <p:nvPr/>
        </p:nvSpPr>
        <p:spPr>
          <a:xfrm>
            <a:off x="8610600" y="387927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i="1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0919D-EE77-484B-05BA-3C60918D0600}"/>
              </a:ext>
            </a:extLst>
          </p:cNvPr>
          <p:cNvSpPr txBox="1"/>
          <p:nvPr/>
        </p:nvSpPr>
        <p:spPr>
          <a:xfrm>
            <a:off x="9860223" y="387927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i="1" dirty="0"/>
              <a:t>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B76F2-2698-9BCA-4019-CE9D79740680}"/>
              </a:ext>
            </a:extLst>
          </p:cNvPr>
          <p:cNvSpPr txBox="1"/>
          <p:nvPr/>
        </p:nvSpPr>
        <p:spPr>
          <a:xfrm>
            <a:off x="11076320" y="3879272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i="1" dirty="0"/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4AC80-92B3-FB5E-BA55-61412F4A93E6}"/>
              </a:ext>
            </a:extLst>
          </p:cNvPr>
          <p:cNvSpPr txBox="1"/>
          <p:nvPr/>
        </p:nvSpPr>
        <p:spPr>
          <a:xfrm>
            <a:off x="175491" y="1464302"/>
            <a:ext cx="4359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abstract class Animal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private String 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Animal(String name)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	</a:t>
            </a:r>
            <a:r>
              <a:rPr kumimoji="0" lang="en-US" altLang="en-US" sz="1800" dirty="0" err="1">
                <a:solidFill>
                  <a:schemeClr val="accent6"/>
                </a:solidFill>
              </a:rPr>
              <a:t>this.name</a:t>
            </a:r>
            <a:r>
              <a:rPr kumimoji="0" lang="en-US" altLang="en-US" sz="1800" dirty="0">
                <a:solidFill>
                  <a:schemeClr val="accent6"/>
                </a:solidFill>
              </a:rPr>
              <a:t>=name;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String </a:t>
            </a:r>
            <a:r>
              <a:rPr kumimoji="0" lang="en-US" altLang="en-US" sz="1800" dirty="0" err="1">
                <a:solidFill>
                  <a:schemeClr val="accent6"/>
                </a:solidFill>
              </a:rPr>
              <a:t>getName</a:t>
            </a:r>
            <a:r>
              <a:rPr kumimoji="0" lang="en-US" altLang="en-US" sz="1800" dirty="0">
                <a:solidFill>
                  <a:schemeClr val="accent6"/>
                </a:solidFill>
              </a:rPr>
              <a:t>() </a:t>
            </a:r>
            <a:endParaRPr lang="en-US" altLang="en-US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	return 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abstract void talk();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F9757-B62B-5688-FC65-EF68C3FB0880}"/>
              </a:ext>
            </a:extLst>
          </p:cNvPr>
          <p:cNvSpPr txBox="1"/>
          <p:nvPr/>
        </p:nvSpPr>
        <p:spPr>
          <a:xfrm>
            <a:off x="175491" y="377262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class Dog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public Dog(String name) </a:t>
            </a:r>
            <a:endParaRPr lang="en-US" altLang="en-US" dirty="0">
              <a:solidFill>
                <a:srgbClr val="9A7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      super(name);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public void talk()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    </a:t>
            </a:r>
            <a:r>
              <a:rPr kumimoji="0" lang="en-US" altLang="en-US" sz="1800" dirty="0" err="1">
                <a:solidFill>
                  <a:srgbClr val="9A7000"/>
                </a:solidFill>
              </a:rPr>
              <a:t>System.out.println</a:t>
            </a:r>
            <a:r>
              <a:rPr kumimoji="0" lang="en-US" altLang="en-US" sz="1800" dirty="0">
                <a:solidFill>
                  <a:srgbClr val="9A7000"/>
                </a:solidFill>
              </a:rPr>
              <a:t>(</a:t>
            </a:r>
            <a:r>
              <a:rPr kumimoji="0" lang="en-US" altLang="en-US" sz="1800" dirty="0" err="1">
                <a:solidFill>
                  <a:srgbClr val="9A7000"/>
                </a:solidFill>
              </a:rPr>
              <a:t>getName</a:t>
            </a:r>
            <a:r>
              <a:rPr kumimoji="0" lang="en-US" altLang="en-US" sz="1800" dirty="0">
                <a:solidFill>
                  <a:srgbClr val="9A7000"/>
                </a:solidFill>
              </a:rPr>
              <a:t>()+" Woof");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761E8-46D2-1EE8-68F3-3F7AB343ADFA}"/>
              </a:ext>
            </a:extLst>
          </p:cNvPr>
          <p:cNvSpPr txBox="1"/>
          <p:nvPr/>
        </p:nvSpPr>
        <p:spPr>
          <a:xfrm>
            <a:off x="138544" y="5430642"/>
            <a:ext cx="50546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class Cow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public Cow(String name) { super(name);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public void talk()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   </a:t>
            </a:r>
            <a:r>
              <a:rPr kumimoji="0" lang="en-US" altLang="en-US" sz="1800" dirty="0" err="1">
                <a:solidFill>
                  <a:srgbClr val="E663F4"/>
                </a:solidFill>
              </a:rPr>
              <a:t>System.out.println</a:t>
            </a:r>
            <a:r>
              <a:rPr kumimoji="0" lang="en-US" altLang="en-US" sz="1800" dirty="0">
                <a:solidFill>
                  <a:srgbClr val="E663F4"/>
                </a:solidFill>
              </a:rPr>
              <a:t>(</a:t>
            </a:r>
            <a:r>
              <a:rPr kumimoji="0" lang="en-US" altLang="en-US" sz="1800" dirty="0" err="1">
                <a:solidFill>
                  <a:srgbClr val="E663F4"/>
                </a:solidFill>
              </a:rPr>
              <a:t>getName</a:t>
            </a:r>
            <a:r>
              <a:rPr kumimoji="0" lang="en-US" altLang="en-US" sz="1800" dirty="0">
                <a:solidFill>
                  <a:srgbClr val="E663F4"/>
                </a:solidFill>
              </a:rPr>
              <a:t>()+" Moo");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} </a:t>
            </a:r>
            <a:endParaRPr lang="en-US" altLang="en-US" sz="1800" dirty="0">
              <a:solidFill>
                <a:srgbClr val="E663F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919FA-F9D1-113B-6A76-D32EC6202C6D}"/>
              </a:ext>
            </a:extLst>
          </p:cNvPr>
          <p:cNvSpPr txBox="1"/>
          <p:nvPr/>
        </p:nvSpPr>
        <p:spPr>
          <a:xfrm>
            <a:off x="5064920" y="5380672"/>
            <a:ext cx="46239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class Cat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public Cat(String name) { super(name);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public void talk(){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 err="1"/>
              <a:t>System.out.println</a:t>
            </a:r>
            <a:r>
              <a:rPr kumimoji="0" lang="en-US" altLang="en-US" sz="1800" dirty="0"/>
              <a:t>(</a:t>
            </a:r>
            <a:r>
              <a:rPr kumimoji="0" lang="en-US" altLang="en-US" sz="1800" dirty="0" err="1"/>
              <a:t>getName</a:t>
            </a:r>
            <a:r>
              <a:rPr kumimoji="0" lang="en-US" altLang="en-US" sz="1800" dirty="0"/>
              <a:t>()+" Meow");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} 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784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1FFE-31C9-F2B4-9CB5-41A68EB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Example:1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09562-3EEA-CCF5-B15A-74597AEC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17</a:t>
            </a:fld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4AC80-92B3-FB5E-BA55-61412F4A93E6}"/>
              </a:ext>
            </a:extLst>
          </p:cNvPr>
          <p:cNvSpPr txBox="1"/>
          <p:nvPr/>
        </p:nvSpPr>
        <p:spPr>
          <a:xfrm>
            <a:off x="175491" y="1464302"/>
            <a:ext cx="4359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abstract class Animal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private String 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Animal(String name)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	</a:t>
            </a:r>
            <a:r>
              <a:rPr kumimoji="0" lang="en-US" altLang="en-US" sz="1800" dirty="0" err="1">
                <a:solidFill>
                  <a:schemeClr val="accent6"/>
                </a:solidFill>
              </a:rPr>
              <a:t>this.name</a:t>
            </a:r>
            <a:r>
              <a:rPr kumimoji="0" lang="en-US" altLang="en-US" sz="1800" dirty="0">
                <a:solidFill>
                  <a:schemeClr val="accent6"/>
                </a:solidFill>
              </a:rPr>
              <a:t>=name;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String </a:t>
            </a:r>
            <a:r>
              <a:rPr kumimoji="0" lang="en-US" altLang="en-US" sz="1800" dirty="0" err="1">
                <a:solidFill>
                  <a:schemeClr val="accent6"/>
                </a:solidFill>
              </a:rPr>
              <a:t>getName</a:t>
            </a:r>
            <a:r>
              <a:rPr kumimoji="0" lang="en-US" altLang="en-US" sz="1800" dirty="0">
                <a:solidFill>
                  <a:schemeClr val="accent6"/>
                </a:solidFill>
              </a:rPr>
              <a:t>() </a:t>
            </a:r>
            <a:endParaRPr lang="en-US" altLang="en-US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	return name;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   public abstract void talk();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6"/>
                </a:solidFill>
              </a:rPr>
              <a:t>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F9757-B62B-5688-FC65-EF68C3FB0880}"/>
              </a:ext>
            </a:extLst>
          </p:cNvPr>
          <p:cNvSpPr txBox="1"/>
          <p:nvPr/>
        </p:nvSpPr>
        <p:spPr>
          <a:xfrm>
            <a:off x="175491" y="377262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class Dog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public Dog(String name) </a:t>
            </a:r>
            <a:endParaRPr lang="en-US" altLang="en-US" dirty="0">
              <a:solidFill>
                <a:srgbClr val="9A7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      super(name);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public void talk()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       </a:t>
            </a:r>
            <a:r>
              <a:rPr kumimoji="0" lang="en-US" altLang="en-US" sz="1800" dirty="0" err="1">
                <a:solidFill>
                  <a:srgbClr val="9A7000"/>
                </a:solidFill>
              </a:rPr>
              <a:t>System.out.println</a:t>
            </a:r>
            <a:r>
              <a:rPr kumimoji="0" lang="en-US" altLang="en-US" sz="1800" dirty="0">
                <a:solidFill>
                  <a:srgbClr val="9A7000"/>
                </a:solidFill>
              </a:rPr>
              <a:t>(</a:t>
            </a:r>
            <a:r>
              <a:rPr kumimoji="0" lang="en-US" altLang="en-US" sz="1800" dirty="0" err="1">
                <a:solidFill>
                  <a:srgbClr val="9A7000"/>
                </a:solidFill>
              </a:rPr>
              <a:t>getName</a:t>
            </a:r>
            <a:r>
              <a:rPr kumimoji="0" lang="en-US" altLang="en-US" sz="1800" dirty="0">
                <a:solidFill>
                  <a:srgbClr val="9A7000"/>
                </a:solidFill>
              </a:rPr>
              <a:t>()+" Woof");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9A7000"/>
                </a:solidFill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761E8-46D2-1EE8-68F3-3F7AB343ADFA}"/>
              </a:ext>
            </a:extLst>
          </p:cNvPr>
          <p:cNvSpPr txBox="1"/>
          <p:nvPr/>
        </p:nvSpPr>
        <p:spPr>
          <a:xfrm>
            <a:off x="138544" y="5430642"/>
            <a:ext cx="50546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class Cow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public Cow(String name) { super(name);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public void talk()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     </a:t>
            </a:r>
            <a:r>
              <a:rPr kumimoji="0" lang="en-US" altLang="en-US" sz="1800" dirty="0" err="1">
                <a:solidFill>
                  <a:srgbClr val="E663F4"/>
                </a:solidFill>
              </a:rPr>
              <a:t>System.out.println</a:t>
            </a:r>
            <a:r>
              <a:rPr kumimoji="0" lang="en-US" altLang="en-US" sz="1800" dirty="0">
                <a:solidFill>
                  <a:srgbClr val="E663F4"/>
                </a:solidFill>
              </a:rPr>
              <a:t>(</a:t>
            </a:r>
            <a:r>
              <a:rPr kumimoji="0" lang="en-US" altLang="en-US" sz="1800" dirty="0" err="1">
                <a:solidFill>
                  <a:srgbClr val="E663F4"/>
                </a:solidFill>
              </a:rPr>
              <a:t>getName</a:t>
            </a:r>
            <a:r>
              <a:rPr kumimoji="0" lang="en-US" altLang="en-US" sz="1800" dirty="0">
                <a:solidFill>
                  <a:srgbClr val="E663F4"/>
                </a:solidFill>
              </a:rPr>
              <a:t>()+" Moo");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E663F4"/>
                </a:solidFill>
              </a:rPr>
              <a:t> } </a:t>
            </a:r>
            <a:endParaRPr lang="en-US" altLang="en-US" sz="1800" dirty="0">
              <a:solidFill>
                <a:srgbClr val="E663F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919FA-F9D1-113B-6A76-D32EC6202C6D}"/>
              </a:ext>
            </a:extLst>
          </p:cNvPr>
          <p:cNvSpPr txBox="1"/>
          <p:nvPr/>
        </p:nvSpPr>
        <p:spPr>
          <a:xfrm>
            <a:off x="5064920" y="5380672"/>
            <a:ext cx="46239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class Cat extends Animal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public Cat(String name) { super(name);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public void talk(){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</a:t>
            </a:r>
            <a:r>
              <a:rPr kumimoji="0" lang="en-US" altLang="en-US" sz="1800" dirty="0" err="1"/>
              <a:t>System.out.println</a:t>
            </a:r>
            <a:r>
              <a:rPr kumimoji="0" lang="en-US" altLang="en-US" sz="1800" dirty="0"/>
              <a:t>(</a:t>
            </a:r>
            <a:r>
              <a:rPr kumimoji="0" lang="en-US" altLang="en-US" sz="1800" dirty="0" err="1"/>
              <a:t>getName</a:t>
            </a:r>
            <a:r>
              <a:rPr kumimoji="0" lang="en-US" altLang="en-US" sz="1800" dirty="0"/>
              <a:t>()+" Meow");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} </a:t>
            </a:r>
            <a:endParaRPr lang="en-US" alt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8CCE0-0909-298B-D5E1-D82FCDB184CF}"/>
              </a:ext>
            </a:extLst>
          </p:cNvPr>
          <p:cNvSpPr txBox="1"/>
          <p:nvPr/>
        </p:nvSpPr>
        <p:spPr>
          <a:xfrm>
            <a:off x="4943764" y="1528151"/>
            <a:ext cx="39808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public class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AnimalReference</a:t>
            </a:r>
            <a:r>
              <a:rPr kumimoji="0" lang="en-US" altLang="en-US" sz="1800" dirty="0">
                <a:solidFill>
                  <a:schemeClr val="accent4"/>
                </a:solidFill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public static void main(String[]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args</a:t>
            </a:r>
            <a:r>
              <a:rPr kumimoji="0" lang="en-US" altLang="en-US" sz="1800" dirty="0">
                <a:solidFill>
                  <a:schemeClr val="accent4"/>
                </a:solidFill>
              </a:rPr>
              <a:t>){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Animal ref = new Cow("Edna");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Dog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aDog</a:t>
            </a:r>
            <a:r>
              <a:rPr kumimoji="0" lang="en-US" altLang="en-US" sz="1800" dirty="0">
                <a:solidFill>
                  <a:schemeClr val="accent4"/>
                </a:solidFill>
              </a:rPr>
              <a:t> = new Dog("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Humi</a:t>
            </a:r>
            <a:r>
              <a:rPr kumimoji="0" lang="en-US" altLang="en-US" sz="1800" dirty="0">
                <a:solidFill>
                  <a:schemeClr val="accent4"/>
                </a:solidFill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ref.talk</a:t>
            </a:r>
            <a:r>
              <a:rPr kumimoji="0" lang="en-US" altLang="en-US" sz="1800" dirty="0">
                <a:solidFill>
                  <a:schemeClr val="accent4"/>
                </a:solidFill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 ref =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aDog</a:t>
            </a:r>
            <a:r>
              <a:rPr kumimoji="0" lang="en-US" altLang="en-US" sz="1800" dirty="0">
                <a:solidFill>
                  <a:schemeClr val="accent4"/>
                </a:solidFill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ref.talk</a:t>
            </a:r>
            <a:r>
              <a:rPr kumimoji="0" lang="en-US" altLang="en-US" sz="1800" dirty="0">
                <a:solidFill>
                  <a:schemeClr val="accent4"/>
                </a:solidFill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 ref = new Cat("Aya");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     </a:t>
            </a:r>
            <a:r>
              <a:rPr kumimoji="0" lang="en-US" altLang="en-US" sz="1800" dirty="0" err="1">
                <a:solidFill>
                  <a:schemeClr val="accent4"/>
                </a:solidFill>
              </a:rPr>
              <a:t>ref.talk</a:t>
            </a:r>
            <a:r>
              <a:rPr kumimoji="0" lang="en-US" altLang="en-US" sz="1800" dirty="0">
                <a:solidFill>
                  <a:schemeClr val="accent4"/>
                </a:solidFill>
              </a:rPr>
              <a:t>();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7330B67-3D5A-8391-60EB-F642D8A6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30" y="4276959"/>
            <a:ext cx="1044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Edna  Moo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err="1">
                <a:solidFill>
                  <a:schemeClr val="accent2"/>
                </a:solidFill>
              </a:rPr>
              <a:t>Humi</a:t>
            </a:r>
            <a:r>
              <a:rPr lang="en-US" altLang="en-US" sz="1200" dirty="0">
                <a:solidFill>
                  <a:schemeClr val="accent2"/>
                </a:solidFill>
              </a:rPr>
              <a:t>  Woof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Aya  Meow</a:t>
            </a:r>
          </a:p>
        </p:txBody>
      </p:sp>
    </p:spTree>
    <p:extLst>
      <p:ext uri="{BB962C8B-B14F-4D97-AF65-F5344CB8AC3E}">
        <p14:creationId xmlns:p14="http://schemas.microsoft.com/office/powerpoint/2010/main" val="352784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FE7-A23C-CDEF-F0AD-9A3ABF7D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Example:2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DDD7-72FB-262C-C591-8B303522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18</a:t>
            </a:fld>
            <a:endParaRPr lang="en-JP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CD41F5A-A6FE-B3C1-FC60-B996F2C4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36" y="1622862"/>
            <a:ext cx="643774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public class </a:t>
            </a:r>
            <a:r>
              <a:rPr kumimoji="0" lang="en-US" altLang="en-US" sz="1800" dirty="0" err="1"/>
              <a:t>AnimalArray</a:t>
            </a:r>
            <a:r>
              <a:rPr kumimoji="0" lang="en-US" altLang="en-US" sz="1800" dirty="0"/>
              <a:t>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public static void main(String[] </a:t>
            </a:r>
            <a:r>
              <a:rPr kumimoji="0" lang="en-US" altLang="en-US" sz="1800" dirty="0" err="1"/>
              <a:t>args</a:t>
            </a:r>
            <a:r>
              <a:rPr kumimoji="0" lang="en-US" altLang="en-US" sz="18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// assign space for an array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Animal[] ref = new Animal[3];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Random rand = new Random();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// create specific objects and put them in array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ref[0] = new Cow("Edna");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ref[1] = new Dog("</a:t>
            </a:r>
            <a:r>
              <a:rPr kumimoji="0" lang="en-US" altLang="en-US" sz="1800" dirty="0" err="1"/>
              <a:t>Humi</a:t>
            </a:r>
            <a:r>
              <a:rPr kumimoji="0" lang="en-US" altLang="en-US" sz="1800" dirty="0"/>
              <a:t>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ref[2] = new Cat("Aya");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ref[</a:t>
            </a:r>
            <a:r>
              <a:rPr kumimoji="0" lang="en-US" altLang="en-US" sz="1800" dirty="0" err="1"/>
              <a:t>rand.nextInt</a:t>
            </a:r>
            <a:r>
              <a:rPr kumimoji="0" lang="en-US" altLang="en-US" sz="1800" dirty="0"/>
              <a:t>(3)] = new Cat("Kitty");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// Compiler does not know where Kitty 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     for (int </a:t>
            </a:r>
            <a:r>
              <a:rPr kumimoji="0" lang="en-US" altLang="en-US" sz="1800" dirty="0" err="1"/>
              <a:t>i</a:t>
            </a:r>
            <a:r>
              <a:rPr kumimoji="0" lang="en-US" altLang="en-US" sz="1800" dirty="0"/>
              <a:t>=0;i&lt;3;++</a:t>
            </a:r>
            <a:r>
              <a:rPr kumimoji="0" lang="en-US" altLang="en-US" sz="1800" dirty="0" err="1"/>
              <a:t>i</a:t>
            </a:r>
            <a:r>
              <a:rPr kumimoji="0" lang="en-US" altLang="en-US" sz="1800" dirty="0"/>
              <a:t>)  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	ref[</a:t>
            </a:r>
            <a:r>
              <a:rPr kumimoji="0" lang="en-US" altLang="en-US" sz="1800" dirty="0" err="1"/>
              <a:t>i</a:t>
            </a:r>
            <a:r>
              <a:rPr kumimoji="0" lang="en-US" altLang="en-US" sz="1800" dirty="0"/>
              <a:t>].talk();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7316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2C0-CBCD-3C16-3180-3A0FA070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Behavior of the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1186-DD3B-9FA2-801D-F8B74913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78235" cy="4351338"/>
          </a:xfrm>
        </p:spPr>
        <p:txBody>
          <a:bodyPr>
            <a:normAutofit fontScale="92500"/>
          </a:bodyPr>
          <a:lstStyle/>
          <a:p>
            <a:r>
              <a:rPr lang="en-JP" dirty="0"/>
              <a:t>private variables &amp; methods cannot be accessed by a sub-class.</a:t>
            </a:r>
          </a:p>
          <a:p>
            <a:endParaRPr lang="en-JP" dirty="0"/>
          </a:p>
          <a:p>
            <a:r>
              <a:rPr lang="en-JP" dirty="0"/>
              <a:t>no-modifier variables and methods can be:</a:t>
            </a:r>
          </a:p>
          <a:p>
            <a:pPr lvl="1"/>
            <a:r>
              <a:rPr lang="en-JP" dirty="0"/>
              <a:t>accessed by sub-class of same package</a:t>
            </a:r>
          </a:p>
          <a:p>
            <a:pPr lvl="1"/>
            <a:r>
              <a:rPr lang="en-JP" dirty="0"/>
              <a:t>cannot be accessed by sub-class of another package</a:t>
            </a:r>
          </a:p>
          <a:p>
            <a:pPr lvl="1"/>
            <a:endParaRPr lang="en-JP" dirty="0"/>
          </a:p>
          <a:p>
            <a:r>
              <a:rPr lang="en-JP" b="1" dirty="0"/>
              <a:t>private methods  are </a:t>
            </a:r>
            <a:r>
              <a:rPr lang="en-JP" b="1" i="1" dirty="0"/>
              <a:t>final</a:t>
            </a:r>
            <a:r>
              <a:rPr lang="en-JP" b="1" dirty="0"/>
              <a:t> by default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1499E-6713-7A89-6B9D-0BF4FD4D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19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E475A-327C-78A1-56AE-5A964CA5CFCC}"/>
              </a:ext>
            </a:extLst>
          </p:cNvPr>
          <p:cNvSpPr txBox="1"/>
          <p:nvPr/>
        </p:nvSpPr>
        <p:spPr>
          <a:xfrm>
            <a:off x="8497455" y="208741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Base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170AD-89F4-F392-02F3-A0745CB5FF5A}"/>
              </a:ext>
            </a:extLst>
          </p:cNvPr>
          <p:cNvSpPr txBox="1"/>
          <p:nvPr/>
        </p:nvSpPr>
        <p:spPr>
          <a:xfrm>
            <a:off x="8497455" y="2947944"/>
            <a:ext cx="10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C5E7C-9116-68F0-E0CD-803883E07347}"/>
              </a:ext>
            </a:extLst>
          </p:cNvPr>
          <p:cNvSpPr txBox="1"/>
          <p:nvPr/>
        </p:nvSpPr>
        <p:spPr>
          <a:xfrm>
            <a:off x="8497455" y="381662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Sub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4BA07-C3B8-3E6C-7837-71199031F927}"/>
              </a:ext>
            </a:extLst>
          </p:cNvPr>
          <p:cNvSpPr txBox="1"/>
          <p:nvPr/>
        </p:nvSpPr>
        <p:spPr>
          <a:xfrm>
            <a:off x="8528685" y="4818294"/>
            <a:ext cx="11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Any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8F743-7B46-8C82-90FB-BA024CA3EDED}"/>
              </a:ext>
            </a:extLst>
          </p:cNvPr>
          <p:cNvSpPr txBox="1"/>
          <p:nvPr/>
        </p:nvSpPr>
        <p:spPr>
          <a:xfrm>
            <a:off x="10663521" y="2087418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Private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42EAA-FC08-35B0-BC0B-D5578FB1FE82}"/>
              </a:ext>
            </a:extLst>
          </p:cNvPr>
          <p:cNvSpPr txBox="1"/>
          <p:nvPr/>
        </p:nvSpPr>
        <p:spPr>
          <a:xfrm>
            <a:off x="10663521" y="294794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No-modifier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701DB-9608-0A5C-81A7-62D23E008768}"/>
              </a:ext>
            </a:extLst>
          </p:cNvPr>
          <p:cNvSpPr txBox="1"/>
          <p:nvPr/>
        </p:nvSpPr>
        <p:spPr>
          <a:xfrm>
            <a:off x="10663521" y="3816628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06676-FDE7-412B-749E-F244A5B323A3}"/>
              </a:ext>
            </a:extLst>
          </p:cNvPr>
          <p:cNvSpPr txBox="1"/>
          <p:nvPr/>
        </p:nvSpPr>
        <p:spPr>
          <a:xfrm>
            <a:off x="10726808" y="4841865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Public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94B7E-0B51-3E03-7ECA-91C692CBDAB0}"/>
              </a:ext>
            </a:extLst>
          </p:cNvPr>
          <p:cNvSpPr txBox="1"/>
          <p:nvPr/>
        </p:nvSpPr>
        <p:spPr>
          <a:xfrm>
            <a:off x="8414327" y="1394691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Class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2F31A-8646-41A9-E3E1-E304FBD1DFA1}"/>
              </a:ext>
            </a:extLst>
          </p:cNvPr>
          <p:cNvSpPr txBox="1"/>
          <p:nvPr/>
        </p:nvSpPr>
        <p:spPr>
          <a:xfrm rot="5400000">
            <a:off x="10008212" y="3288645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Visibility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902800-697A-8D16-FCC9-A5EEDD26C376}"/>
              </a:ext>
            </a:extLst>
          </p:cNvPr>
          <p:cNvCxnSpPr>
            <a:cxnSpLocks/>
          </p:cNvCxnSpPr>
          <p:nvPr/>
        </p:nvCxnSpPr>
        <p:spPr>
          <a:xfrm>
            <a:off x="10327661" y="2272084"/>
            <a:ext cx="0" cy="29928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CCE76A-D611-CB44-5C66-06A9CB0387CA}"/>
              </a:ext>
            </a:extLst>
          </p:cNvPr>
          <p:cNvSpPr txBox="1"/>
          <p:nvPr/>
        </p:nvSpPr>
        <p:spPr>
          <a:xfrm>
            <a:off x="10426757" y="1394691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/>
              <a:t>Encapsulation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99D852-DAF8-8946-A5E1-3A26A98DF34D}"/>
              </a:ext>
            </a:extLst>
          </p:cNvPr>
          <p:cNvCxnSpPr>
            <a:stCxn id="5" idx="3"/>
          </p:cNvCxnSpPr>
          <p:nvPr/>
        </p:nvCxnSpPr>
        <p:spPr>
          <a:xfrm>
            <a:off x="9793002" y="2272084"/>
            <a:ext cx="534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909C4C-5A24-C57A-9093-67E924E7D698}"/>
              </a:ext>
            </a:extLst>
          </p:cNvPr>
          <p:cNvCxnSpPr/>
          <p:nvPr/>
        </p:nvCxnSpPr>
        <p:spPr>
          <a:xfrm>
            <a:off x="9793002" y="3132610"/>
            <a:ext cx="534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04528E-0FD7-18C7-9817-2028390DB9D9}"/>
              </a:ext>
            </a:extLst>
          </p:cNvPr>
          <p:cNvCxnSpPr/>
          <p:nvPr/>
        </p:nvCxnSpPr>
        <p:spPr>
          <a:xfrm>
            <a:off x="9793002" y="4001294"/>
            <a:ext cx="534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299806-A816-89F7-04D8-0B21746D582D}"/>
              </a:ext>
            </a:extLst>
          </p:cNvPr>
          <p:cNvCxnSpPr/>
          <p:nvPr/>
        </p:nvCxnSpPr>
        <p:spPr>
          <a:xfrm>
            <a:off x="9793002" y="5026531"/>
            <a:ext cx="534659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545-AD28-EA2A-43E4-F90CCDA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311-FAFC-499D-471C-2289A504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Inheritance vs. Polymorphism</a:t>
            </a:r>
          </a:p>
          <a:p>
            <a:endParaRPr lang="en-JP" dirty="0"/>
          </a:p>
          <a:p>
            <a:r>
              <a:rPr lang="en-JP" dirty="0"/>
              <a:t>Mechanics of Polymorphism</a:t>
            </a:r>
          </a:p>
          <a:p>
            <a:pPr lvl="1"/>
            <a:r>
              <a:rPr lang="en-JP" dirty="0"/>
              <a:t>abstract classes and methods</a:t>
            </a:r>
          </a:p>
          <a:p>
            <a:pPr lvl="1"/>
            <a:r>
              <a:rPr lang="en-JP" dirty="0"/>
              <a:t>private and static methods</a:t>
            </a:r>
          </a:p>
          <a:p>
            <a:pPr lvl="1"/>
            <a:endParaRPr lang="en-JP" dirty="0"/>
          </a:p>
          <a:p>
            <a:r>
              <a:rPr lang="en-JP" dirty="0"/>
              <a:t>Other Topics</a:t>
            </a:r>
          </a:p>
          <a:p>
            <a:pPr lvl="1"/>
            <a:r>
              <a:rPr lang="en-JP" dirty="0"/>
              <a:t>Regular expressions</a:t>
            </a:r>
          </a:p>
          <a:p>
            <a:pPr lvl="1"/>
            <a:r>
              <a:rPr lang="en-JP" dirty="0"/>
              <a:t>Lambda functions</a:t>
            </a:r>
          </a:p>
          <a:p>
            <a:pPr lvl="1"/>
            <a:r>
              <a:rPr lang="en-JP" dirty="0"/>
              <a:t>Calculating the memory consumption</a:t>
            </a:r>
          </a:p>
          <a:p>
            <a:pPr lvl="1"/>
            <a:r>
              <a:rPr lang="en-JP" dirty="0"/>
              <a:t>Runtime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EDB4-3A80-09E4-998C-3A36EF8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4428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0CC3-F94E-6DF4-4F17-7BB26009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3: Private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711C7-4184-EB97-3E45-D34ACB8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20</a:t>
            </a:fld>
            <a:endParaRPr lang="en-JP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B3DEB64-1BB9-54B4-DABA-56F8C942C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54" y="1704717"/>
            <a:ext cx="470032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public class </a:t>
            </a:r>
            <a:r>
              <a:rPr lang="en-US" altLang="en-US" sz="2000" dirty="0" err="1"/>
              <a:t>PrivateOverride</a:t>
            </a:r>
            <a:r>
              <a:rPr lang="en-US" altLang="en-US" sz="20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private void f()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("private f()");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PrivateOverride</a:t>
            </a:r>
            <a:r>
              <a:rPr lang="en-US" altLang="en-US" sz="2000" dirty="0"/>
              <a:t> po = </a:t>
            </a:r>
            <a:r>
              <a:rPr lang="en-US" altLang="en-US" sz="2000" b="1" u="sng" dirty="0"/>
              <a:t>new Derived();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po.f</a:t>
            </a:r>
            <a:r>
              <a:rPr lang="en-US" altLang="en-US" sz="2000" dirty="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class Derived extends </a:t>
            </a:r>
            <a:r>
              <a:rPr lang="en-US" altLang="en-US" sz="2000" dirty="0" err="1"/>
              <a:t>PrivateOverride</a:t>
            </a:r>
            <a:r>
              <a:rPr lang="en-US" altLang="en-US" sz="20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public void f()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("public f()");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42122-F596-953F-5D7F-AD85109A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582" y="217560"/>
            <a:ext cx="2363354" cy="2537306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9EED4AC-FC60-3F1B-5367-CD1EEB6F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0356" y="3061494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</a:rPr>
              <a:t>Output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6"/>
                </a:solidFill>
              </a:rPr>
              <a:t>private f()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78E875C-21FC-E1B5-4C7B-5890E2F45701}"/>
              </a:ext>
            </a:extLst>
          </p:cNvPr>
          <p:cNvSpPr/>
          <p:nvPr/>
        </p:nvSpPr>
        <p:spPr>
          <a:xfrm>
            <a:off x="5809673" y="2087418"/>
            <a:ext cx="286327" cy="7481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9C091-A459-5322-357A-49D7A3BF2945}"/>
              </a:ext>
            </a:extLst>
          </p:cNvPr>
          <p:cNvSpPr txBox="1"/>
          <p:nvPr/>
        </p:nvSpPr>
        <p:spPr>
          <a:xfrm>
            <a:off x="6096000" y="1999826"/>
            <a:ext cx="2879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this method is final and </a:t>
            </a:r>
          </a:p>
          <a:p>
            <a:r>
              <a:rPr lang="en-JP" dirty="0">
                <a:solidFill>
                  <a:srgbClr val="FF0000"/>
                </a:solidFill>
              </a:rPr>
              <a:t>cannot be overloaded by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90836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DE4B57-17C8-40FC-8865-7E2100BF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8D6663-4DF1-6F4E-B216-7C4C94909C9C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983D6645-1626-63C5-7E56-D4C44FFFF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491" y="-873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Note: Static Methods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544450E-6CA9-A7B8-97C9-C15BD8A64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4291" y="2851150"/>
            <a:ext cx="39624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If a method is </a:t>
            </a:r>
            <a:r>
              <a:rPr lang="en-US" altLang="en-US" i="1" dirty="0">
                <a:solidFill>
                  <a:srgbClr val="0000FF"/>
                </a:solidFill>
              </a:rPr>
              <a:t>static</a:t>
            </a:r>
            <a:r>
              <a:rPr lang="en-US" altLang="en-US" dirty="0"/>
              <a:t>, it does not behave polymorphically.</a:t>
            </a:r>
          </a:p>
          <a:p>
            <a:pPr eaLnBrk="1" hangingPunct="1"/>
            <a:r>
              <a:rPr lang="en-US" altLang="en-US" i="1" dirty="0">
                <a:solidFill>
                  <a:srgbClr val="0000FF"/>
                </a:solidFill>
              </a:rPr>
              <a:t>Static</a:t>
            </a:r>
            <a:r>
              <a:rPr lang="en-US" altLang="en-US" dirty="0"/>
              <a:t> methods are associated with the class and not the individual objects.</a:t>
            </a: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8D552F64-BE4F-55ED-C3BF-424E40B9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19200"/>
            <a:ext cx="457835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class Mother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public static String staticGet()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  {	return "Mother staticGet()";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public String dynamicGet()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   {	return "Mother dynamicGet()";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class Child extends Mother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public static String staticGet()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{ return "Child staticGet()";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public String dynamicGet()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   { return "Child dynamicGet()";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class StaticPolymorphism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public static void main(String[] args)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Mother child = new Child();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System.out.println(child.staticGet());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 System.out.println(child.dynamicGet());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31751" name="Text Box 5">
            <a:extLst>
              <a:ext uri="{FF2B5EF4-FFF2-40B4-BE49-F238E27FC236}">
                <a16:creationId xmlns:a16="http://schemas.microsoft.com/office/drawing/2014/main" id="{9FA28E54-9DBA-29B5-2DC2-F71ADF73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779" y="1372430"/>
            <a:ext cx="215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Mother </a:t>
            </a:r>
            <a:r>
              <a:rPr lang="en-US" altLang="en-US" sz="1800" dirty="0" err="1"/>
              <a:t>staticGet</a:t>
            </a:r>
            <a:r>
              <a:rPr lang="en-US" altLang="en-US" sz="1800" dirty="0"/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Child </a:t>
            </a:r>
            <a:r>
              <a:rPr lang="en-US" altLang="en-US" sz="1800" dirty="0" err="1"/>
              <a:t>dynamicGet</a:t>
            </a:r>
            <a:r>
              <a:rPr lang="en-US" altLang="en-US" sz="1800" dirty="0"/>
              <a:t>()</a:t>
            </a:r>
          </a:p>
        </p:txBody>
      </p:sp>
      <p:sp>
        <p:nvSpPr>
          <p:cNvPr id="31752" name="Line 6">
            <a:extLst>
              <a:ext uri="{FF2B5EF4-FFF2-40B4-BE49-F238E27FC236}">
                <a16:creationId xmlns:a16="http://schemas.microsoft.com/office/drawing/2014/main" id="{9A7A5898-2A2F-311D-389A-DA49BCDF9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63" y="1316831"/>
            <a:ext cx="0" cy="495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CDB5CE4-BCC1-49EE-A912-F4253B82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0EFE1-98EF-234F-98DA-9EE6AD8A5C16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B2960C22-8C8C-9CB2-FA03-1F21C6ADD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51" y="-5888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Order of Constructor Calls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8B2C3393-B7B2-762E-6966-FC7D1AF5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255714"/>
            <a:ext cx="47402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Meal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Meal()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("Meal()");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Bread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Bread()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("Bread()");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Cheese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Cheese()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("Cheese()");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Lettuce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Lettuce()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("Lettuce()");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Lunch extends Meal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Lunch()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("Lunch()");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 extends Lunch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()");}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BEDE2AFB-9C5F-809E-BBEA-CE2700A4B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954087"/>
            <a:ext cx="4108817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public class Sandwich extends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Bread b = new Bread();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Cheese c = new Cheese();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Lettuce l = new Lettuce();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public Sandwich()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("Sandwich()");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public static void main(String[]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new Sandwich();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Print the Output?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9C3C1A61-3F12-044E-55EB-F9D7E6FB5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219200"/>
            <a:ext cx="0" cy="518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2A16-AACC-5C13-D6DD-C1EB6E709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5EDA8AC-8A19-93CE-D1F0-BB35675F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0EFE1-98EF-234F-98DA-9EE6AD8A5C16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1832485E-D58B-15D3-FDB1-6C0E0FC49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551" y="-5888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Order of Constructor Calls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F48D04D9-82DD-4598-0BFC-AC873D89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255714"/>
            <a:ext cx="4740275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Meal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Meal()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("Meal()");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Bread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Bread()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("Bread()");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Cheese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Cheese()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("Cheese()");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Lettuce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Lettuce()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("Lettuce()");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Lunch extends Meal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Lunch() {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("Lunch()");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class 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 extends Lunch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() 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()");}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95E4AAAE-F080-905C-6856-ABB0DAE6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954087"/>
            <a:ext cx="40703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public class Sandwich extends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		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Bread b = new Bread();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Cheese c = new Cheese();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private Lettuce l = new Lettuce();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public Sandwich()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</a:t>
            </a:r>
            <a:r>
              <a:rPr lang="en-US" altLang="en-US" sz="1800" dirty="0" err="1"/>
              <a:t>System.out.println</a:t>
            </a:r>
            <a:r>
              <a:rPr lang="en-US" altLang="en-US" sz="1800" dirty="0"/>
              <a:t>("Sandwich()");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public static void main(String[] 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new Sandwich();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Output: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Meal()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Lunch()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</a:t>
            </a:r>
            <a:r>
              <a:rPr lang="en-US" altLang="en-US" sz="1800" dirty="0" err="1"/>
              <a:t>PortableLunch</a:t>
            </a:r>
            <a:r>
              <a:rPr lang="en-US" altLang="en-US" sz="1800" dirty="0"/>
              <a:t>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Bread()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Cheese()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Lettuce()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     Sandwich()</a:t>
            </a:r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5F6D61B9-29F8-6140-2CF1-DE39ECC89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219200"/>
            <a:ext cx="0" cy="5181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230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84CE-E1F0-F23B-4869-3A5C686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question</a:t>
            </a:r>
            <a:endParaRPr lang="en-JP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D0005-B51D-CB16-F075-A9D3367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24</a:t>
            </a:fld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CDA61-0F27-0D25-DD6C-DC8813240032}"/>
              </a:ext>
            </a:extLst>
          </p:cNvPr>
          <p:cNvSpPr txBox="1"/>
          <p:nvPr/>
        </p:nvSpPr>
        <p:spPr>
          <a:xfrm>
            <a:off x="1813791" y="3075057"/>
            <a:ext cx="8305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ＭＳ Ｐゴシック"/>
                <a:cs typeface="+mj-cs"/>
              </a:rPr>
              <a:t>Designing Classes: HAS-A vs. IS-A</a:t>
            </a:r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36FB2-7339-08AE-346E-806FC66926C7}"/>
              </a:ext>
            </a:extLst>
          </p:cNvPr>
          <p:cNvSpPr txBox="1"/>
          <p:nvPr/>
        </p:nvSpPr>
        <p:spPr>
          <a:xfrm>
            <a:off x="1813791" y="2189018"/>
            <a:ext cx="2835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b="1" dirty="0">
                <a:solidFill>
                  <a:srgbClr val="FF0000"/>
                </a:solidFill>
              </a:rPr>
              <a:t>Which is first?</a:t>
            </a:r>
          </a:p>
        </p:txBody>
      </p:sp>
      <p:pic>
        <p:nvPicPr>
          <p:cNvPr id="8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0323EE7A-F1D4-86F0-F5EA-063079BE4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69" b="44982"/>
          <a:stretch/>
        </p:blipFill>
        <p:spPr bwMode="auto">
          <a:xfrm>
            <a:off x="696190" y="4584104"/>
            <a:ext cx="2235201" cy="18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4F96A6A9-E716-F02D-34AC-14CAE5C07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12" b="47038"/>
          <a:stretch/>
        </p:blipFill>
        <p:spPr bwMode="auto">
          <a:xfrm>
            <a:off x="4072783" y="4757660"/>
            <a:ext cx="2023217" cy="168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701C0072-8A50-8D1A-2CD1-B0B5E8F60924}"/>
              </a:ext>
            </a:extLst>
          </p:cNvPr>
          <p:cNvSpPr/>
          <p:nvPr/>
        </p:nvSpPr>
        <p:spPr>
          <a:xfrm>
            <a:off x="2169391" y="4049774"/>
            <a:ext cx="1524000" cy="707886"/>
          </a:xfrm>
          <a:prstGeom prst="wedgeRectCallout">
            <a:avLst>
              <a:gd name="adj1" fmla="val -62045"/>
              <a:gd name="adj2" fmla="val 507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HAS-A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90B71BA-1832-6AF7-3207-EA9F73590D5B}"/>
              </a:ext>
            </a:extLst>
          </p:cNvPr>
          <p:cNvSpPr/>
          <p:nvPr/>
        </p:nvSpPr>
        <p:spPr>
          <a:xfrm>
            <a:off x="5138317" y="4049774"/>
            <a:ext cx="1524000" cy="707886"/>
          </a:xfrm>
          <a:prstGeom prst="wedgeRectCallout">
            <a:avLst>
              <a:gd name="adj1" fmla="val -62045"/>
              <a:gd name="adj2" fmla="val 507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IS-A</a:t>
            </a:r>
          </a:p>
        </p:txBody>
      </p:sp>
      <p:pic>
        <p:nvPicPr>
          <p:cNvPr id="12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697C8258-710E-37A2-CD35-97484AE87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74" y="5290378"/>
            <a:ext cx="1057812" cy="133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C74748A2-66A5-4102-B289-D4FAEC3276EF}"/>
              </a:ext>
            </a:extLst>
          </p:cNvPr>
          <p:cNvSpPr/>
          <p:nvPr/>
        </p:nvSpPr>
        <p:spPr>
          <a:xfrm>
            <a:off x="9256879" y="4049813"/>
            <a:ext cx="2023217" cy="1107485"/>
          </a:xfrm>
          <a:prstGeom prst="wedgeRectCallout">
            <a:avLst>
              <a:gd name="adj1" fmla="val -37189"/>
              <a:gd name="adj2" fmla="val 741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70B4C-106B-85A5-5692-60233482D1F3}"/>
              </a:ext>
            </a:extLst>
          </p:cNvPr>
          <p:cNvSpPr txBox="1"/>
          <p:nvPr/>
        </p:nvSpPr>
        <p:spPr>
          <a:xfrm>
            <a:off x="9256879" y="4115336"/>
            <a:ext cx="2055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No correct answer.</a:t>
            </a:r>
          </a:p>
          <a:p>
            <a:r>
              <a:rPr lang="en-JP" dirty="0">
                <a:solidFill>
                  <a:schemeClr val="bg1"/>
                </a:solidFill>
              </a:rPr>
              <a:t>Reality is complex</a:t>
            </a:r>
          </a:p>
          <a:p>
            <a:r>
              <a:rPr lang="en-JP" dirty="0">
                <a:solidFill>
                  <a:schemeClr val="bg1"/>
                </a:solidFill>
              </a:rPr>
              <a:t>Use ur knowledge</a:t>
            </a:r>
          </a:p>
        </p:txBody>
      </p:sp>
    </p:spTree>
    <p:extLst>
      <p:ext uri="{BB962C8B-B14F-4D97-AF65-F5344CB8AC3E}">
        <p14:creationId xmlns:p14="http://schemas.microsoft.com/office/powerpoint/2010/main" val="13559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545-AD28-EA2A-43E4-F90CCDA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311-FAFC-499D-471C-2289A504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Inheritance vs. Polymorphism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Mechanics of Polymorphism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abstract classes and methods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private and static methods</a:t>
            </a:r>
          </a:p>
          <a:p>
            <a:pPr lvl="1"/>
            <a:endParaRPr lang="en-JP" dirty="0"/>
          </a:p>
          <a:p>
            <a:r>
              <a:rPr lang="en-JP" b="1" dirty="0"/>
              <a:t>Other Topics</a:t>
            </a:r>
          </a:p>
          <a:p>
            <a:pPr lvl="1"/>
            <a:r>
              <a:rPr lang="en-JP" b="1" dirty="0"/>
              <a:t>Regular expressions</a:t>
            </a:r>
          </a:p>
          <a:p>
            <a:pPr lvl="1"/>
            <a:r>
              <a:rPr lang="en-JP" b="1" dirty="0"/>
              <a:t>Lambda functions</a:t>
            </a:r>
          </a:p>
          <a:p>
            <a:pPr lvl="1"/>
            <a:r>
              <a:rPr lang="en-JP" b="1" dirty="0"/>
              <a:t>Calculating the memory consumption</a:t>
            </a:r>
          </a:p>
          <a:p>
            <a:pPr lvl="1"/>
            <a:r>
              <a:rPr lang="en-JP" b="1" dirty="0"/>
              <a:t>Runtime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EDB4-3A80-09E4-998C-3A36EF8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25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000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3C7C-714B-2043-14B3-6C7BEFA6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Regular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86FA56-C189-4996-FE21-EBE98D2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26</a:t>
            </a:fld>
            <a:endParaRPr lang="en-JP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249684-97A9-11FD-9C79-5530B63B0A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regular expression is a sequence of characters that forms a search pattern.</a:t>
            </a:r>
          </a:p>
          <a:p>
            <a:endParaRPr lang="en-JP" dirty="0"/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regular expression can be a single character, or a more complicated pattern.</a:t>
            </a:r>
            <a:endParaRPr lang="en-JP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JP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Regular expressions can be used to perform all types of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text search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text replace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operations.</a:t>
            </a:r>
          </a:p>
          <a:p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C757B-A53C-2CA0-0E01-485C98DF3AAF}"/>
              </a:ext>
            </a:extLst>
          </p:cNvPr>
          <p:cNvSpPr txBox="1"/>
          <p:nvPr/>
        </p:nvSpPr>
        <p:spPr>
          <a:xfrm>
            <a:off x="1006764" y="6356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https://www.javatpoint.com/java-regex</a:t>
            </a:r>
          </a:p>
        </p:txBody>
      </p:sp>
    </p:spTree>
    <p:extLst>
      <p:ext uri="{BB962C8B-B14F-4D97-AF65-F5344CB8AC3E}">
        <p14:creationId xmlns:p14="http://schemas.microsoft.com/office/powerpoint/2010/main" val="56941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63FC-95C3-046F-567E-49AAB873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Types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7A38-B580-D378-59A5-C45886EF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does not have a built-in Regular Expression class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we can import the </a:t>
            </a:r>
            <a:r>
              <a:rPr lang="en-US" dirty="0" err="1"/>
              <a:t>java.util.regex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package to work with regular expressions.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Types of classes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 Class - Defines a pattern (to be used in a search)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Matcher Class - Used to search for the pattern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PatternSyntaxException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- Indicates syntax error in a regular expression pattern</a:t>
            </a:r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70409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6677-E56F-38C4-3E6C-730908E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70726-E350-934B-EAF5-E7FFABE3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5" y="1610461"/>
            <a:ext cx="9352594" cy="4882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B2B61-817A-65EF-97B8-FA0537669124}"/>
              </a:ext>
            </a:extLst>
          </p:cNvPr>
          <p:cNvSpPr txBox="1"/>
          <p:nvPr/>
        </p:nvSpPr>
        <p:spPr>
          <a:xfrm>
            <a:off x="8513379" y="2522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Flags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2E7B1-CA53-1434-A327-7E4345DDA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839200" y="2891815"/>
            <a:ext cx="551" cy="3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>
            <a:extLst>
              <a:ext uri="{FF2B5EF4-FFF2-40B4-BE49-F238E27FC236}">
                <a16:creationId xmlns:a16="http://schemas.microsoft.com/office/drawing/2014/main" id="{9F01B56F-ADFD-9EFE-0558-8A02068334E8}"/>
              </a:ext>
            </a:extLst>
          </p:cNvPr>
          <p:cNvSpPr/>
          <p:nvPr/>
        </p:nvSpPr>
        <p:spPr>
          <a:xfrm>
            <a:off x="8708922" y="1471448"/>
            <a:ext cx="2711582" cy="1022498"/>
          </a:xfrm>
          <a:prstGeom prst="wedgeEllipseCallout">
            <a:avLst>
              <a:gd name="adj1" fmla="val -38275"/>
              <a:gd name="adj2" fmla="val 56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define the search method</a:t>
            </a:r>
          </a:p>
        </p:txBody>
      </p:sp>
    </p:spTree>
    <p:extLst>
      <p:ext uri="{BB962C8B-B14F-4D97-AF65-F5344CB8AC3E}">
        <p14:creationId xmlns:p14="http://schemas.microsoft.com/office/powerpoint/2010/main" val="150537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B25-85AD-9EC6-AD2A-3A5F3778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3FD3-ADA2-2BCA-DCC1-F20137E9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Flags in the </a:t>
            </a:r>
            <a:r>
              <a:rPr lang="en-US" dirty="0"/>
              <a:t>compile()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change how the search is performed. Here are a few of them: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Pattern.CASE_INSENSITIVE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The case of letters will be ignored when performing a search.</a:t>
            </a: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Pattern.LITERAL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Special characters in the pattern will not have any special meaning and will be treated as ordinary characters when performing a search.</a:t>
            </a: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Pattern.UNICODE_CASE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Use it together with the CASE_INSENSITIVE flag to also ignore the case of letters outside of the English alphabet</a:t>
            </a:r>
          </a:p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82819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7545-AD28-EA2A-43E4-F90CCDA4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9B311-FAFC-499D-471C-2289A504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b="1" dirty="0"/>
              <a:t>Inheritance vs. Polymorphism</a:t>
            </a:r>
          </a:p>
          <a:p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Mechanics of Polymorphism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abstract classes and methods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private and static methods</a:t>
            </a:r>
          </a:p>
          <a:p>
            <a:pPr lvl="1"/>
            <a:endParaRPr lang="en-JP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Other Topics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Regular expressions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Lambda functions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Calculating the memory consumption</a:t>
            </a:r>
          </a:p>
          <a:p>
            <a:pPr lvl="1"/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Runtime measurement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EDB4-3A80-09E4-998C-3A36EF8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1272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6E9B-2861-15D2-3987-5D5C1F48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Brackets in Patterns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54767-D634-B389-97F9-C825347C75B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50314"/>
          <a:ext cx="10515600" cy="150196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2729366417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1680183450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Expression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9582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[abc]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one character from the options between the brackets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44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[^abc]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one character NOT between the brackets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6027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[0-9]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 one character from the range 0 to 9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3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48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068A-4C65-8F04-A508-6064ED52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Metacharacters in a Pattern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5658B5-BCF3-6332-1675-0C9177CC1F2A}"/>
              </a:ext>
            </a:extLst>
          </p:cNvPr>
          <p:cNvGraphicFramePr>
            <a:graphicFrameLocks noGrp="1"/>
          </p:cNvGraphicFramePr>
          <p:nvPr/>
        </p:nvGraphicFramePr>
        <p:xfrm>
          <a:off x="418070" y="2436804"/>
          <a:ext cx="10515600" cy="362325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180012010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3469320587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Metacharacter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0891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|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match for any one of the patterns separated by | as in: cat|dog|fish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96563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.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just one instance of any character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50584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^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 match as the beginning of a string as in: ^Hello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85020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$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 match at the end of the string as in: World$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20579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\d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digit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842207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\s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whitespace character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58821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\b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match at the beginning of a word like this: \bWORD, or at the end of a word like this: WORD\b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10585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\uxxxx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sz="1600" dirty="0" err="1">
                          <a:effectLst/>
                        </a:rPr>
                        <a:t>xxxx</a:t>
                      </a:r>
                      <a:endParaRPr lang="en-US" sz="1600" dirty="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403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0060DA-62F6-4C05-A8FC-BEF18BCF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70" y="1863691"/>
            <a:ext cx="6393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Metacharacters are characters with a special meaning:</a:t>
            </a:r>
            <a:endParaRPr kumimoji="0" lang="en-JP" altLang="en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2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B2E-90B1-C805-AC1D-B77E0C5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Quantifiers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6EEF-4B64-B3AC-240D-642BFE92D637}"/>
              </a:ext>
            </a:extLst>
          </p:cNvPr>
          <p:cNvSpPr txBox="1"/>
          <p:nvPr/>
        </p:nvSpPr>
        <p:spPr>
          <a:xfrm>
            <a:off x="1187669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Quantifiers define quantities:</a:t>
            </a:r>
            <a:endParaRPr lang="en-JP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D0679C-7F90-8134-6C4F-EFC17772CC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7079"/>
          <a:ext cx="10515600" cy="262843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3061463597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3911362657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Quantifier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5644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n+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at least one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773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n*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zero or more occurrences of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1072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n?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zero or one occurrences of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38830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 sequence of </a:t>
                      </a:r>
                      <a:r>
                        <a:rPr lang="en-US" sz="1600" i="1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8875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n{x,y}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 sequence of X to Y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77591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n{x,}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Matches any string that contains a sequence of at least X 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310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53750B2-A5F1-67A8-BAD9-65A89198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87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JP" altLang="en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0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536-CE74-EAF8-E334-709776DE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Lambda Expressions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F7E5-9EC4-968B-DBFD-B3C8B8E7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expression is a short block of code which takes in parameters and returns a value.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expressions are similar to methods, but they do not need a name and they can be implemented right in the body of a method.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236947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B0CA-9E8E-C3C7-E492-7A1208A1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9C5E0-C0AB-CAF8-190E-07CA9A85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" y="1519882"/>
            <a:ext cx="11999754" cy="53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3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319E-59B3-9413-1FB6-468434F3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2233D-8045-258E-4A3F-E2D04CB8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5" y="1636541"/>
            <a:ext cx="9574407" cy="48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6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E94C-4054-CB18-A80F-4EA6B8E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FFA92-4646-D131-DFFB-D7C69FEB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86" y="2409906"/>
            <a:ext cx="8528221" cy="4480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45869-CAD2-3646-AA0F-59F13404F06E}"/>
              </a:ext>
            </a:extLst>
          </p:cNvPr>
          <p:cNvSpPr txBox="1"/>
          <p:nvPr/>
        </p:nvSpPr>
        <p:spPr>
          <a:xfrm>
            <a:off x="838200" y="1690688"/>
            <a:ext cx="548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Lambda example can be stored in a variable and be used</a:t>
            </a:r>
          </a:p>
        </p:txBody>
      </p:sp>
    </p:spTree>
    <p:extLst>
      <p:ext uri="{BB962C8B-B14F-4D97-AF65-F5344CB8AC3E}">
        <p14:creationId xmlns:p14="http://schemas.microsoft.com/office/powerpoint/2010/main" val="3512315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33B-D821-229B-DA58-2B1C3AB8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Memory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7705-A70F-739E-DBB5-044E4C6B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07" y="1565771"/>
            <a:ext cx="6942437" cy="50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7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874-F39B-67D3-0A43-69C9B02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Runtime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44FD-6F9C-E1DD-8FA0-53F0332B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C6BB9-AB2F-56F5-8A45-500D3F0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51" y="2406714"/>
            <a:ext cx="7772400" cy="3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BBAD-A64E-3A51-CDFA-EC6DBB80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Work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F9267-BAD4-3FD5-9213-135B38B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39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0E287-8ECB-C2A1-3E60-0E813AA1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29" y="1327727"/>
            <a:ext cx="41910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B60FC-37EB-92DE-A598-5D872E35504E}"/>
              </a:ext>
            </a:extLst>
          </p:cNvPr>
          <p:cNvSpPr txBox="1"/>
          <p:nvPr/>
        </p:nvSpPr>
        <p:spPr>
          <a:xfrm>
            <a:off x="216252" y="171522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Cosine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65B33-EEE0-1F7E-87FB-DD101A34A1C2}"/>
              </a:ext>
            </a:extLst>
          </p:cNvPr>
          <p:cNvSpPr txBox="1"/>
          <p:nvPr/>
        </p:nvSpPr>
        <p:spPr>
          <a:xfrm>
            <a:off x="216252" y="3126942"/>
            <a:ext cx="280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Euclidean distance = ED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87952-0F00-C31B-99DD-21BA5D773DB9}"/>
                  </a:ext>
                </a:extLst>
              </p:cNvPr>
              <p:cNvSpPr txBox="1"/>
              <p:nvPr/>
            </p:nvSpPr>
            <p:spPr>
              <a:xfrm>
                <a:off x="2876009" y="2712027"/>
                <a:ext cx="1281120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87952-0F00-C31B-99DD-21BA5D77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09" y="2712027"/>
                <a:ext cx="1281120" cy="1077603"/>
              </a:xfrm>
              <a:prstGeom prst="rect">
                <a:avLst/>
              </a:prstGeom>
              <a:blipFill>
                <a:blip r:embed="rId3"/>
                <a:stretch>
                  <a:fillRect l="-50980" t="-66279" r="-980" b="-11162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2AAD43-1A63-0EC2-F1ED-052303B67742}"/>
              </a:ext>
            </a:extLst>
          </p:cNvPr>
          <p:cNvSpPr txBox="1"/>
          <p:nvPr/>
        </p:nvSpPr>
        <p:spPr>
          <a:xfrm>
            <a:off x="216252" y="4879022"/>
            <a:ext cx="4164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abstract class similarity{</a:t>
            </a:r>
          </a:p>
          <a:p>
            <a:endParaRPr lang="en-JP" dirty="0"/>
          </a:p>
          <a:p>
            <a:r>
              <a:rPr lang="en-JP" dirty="0"/>
              <a:t>	abstract double getSimilarity();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9C69C-E29D-D363-7C0E-22E834E697FA}"/>
              </a:ext>
            </a:extLst>
          </p:cNvPr>
          <p:cNvSpPr txBox="1"/>
          <p:nvPr/>
        </p:nvSpPr>
        <p:spPr>
          <a:xfrm>
            <a:off x="7096991" y="2899064"/>
            <a:ext cx="5174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Task:</a:t>
            </a:r>
          </a:p>
          <a:p>
            <a:endParaRPr lang="en-JP" dirty="0"/>
          </a:p>
          <a:p>
            <a:r>
              <a:rPr lang="en-JP" b="1" dirty="0">
                <a:solidFill>
                  <a:schemeClr val="accent6"/>
                </a:solidFill>
              </a:rPr>
              <a:t>1) Write two different class files for each measure using similarity class</a:t>
            </a:r>
          </a:p>
          <a:p>
            <a:endParaRPr lang="en-JP" b="1" dirty="0">
              <a:solidFill>
                <a:schemeClr val="accent6"/>
              </a:solidFill>
            </a:endParaRPr>
          </a:p>
          <a:p>
            <a:r>
              <a:rPr lang="en-JP" b="1" dirty="0">
                <a:solidFill>
                  <a:schemeClr val="accent6"/>
                </a:solidFill>
              </a:rPr>
              <a:t>2) Try to write the  code as optimally as possible.</a:t>
            </a:r>
          </a:p>
          <a:p>
            <a:r>
              <a:rPr lang="en-JP" b="1" dirty="0">
                <a:solidFill>
                  <a:schemeClr val="accent6"/>
                </a:solidFill>
              </a:rPr>
              <a:t>	</a:t>
            </a:r>
          </a:p>
          <a:p>
            <a:r>
              <a:rPr lang="en-JP" b="1" dirty="0">
                <a:solidFill>
                  <a:schemeClr val="accent6"/>
                </a:solidFill>
              </a:rPr>
              <a:t>3) Calculate the memory consumed for each class</a:t>
            </a:r>
          </a:p>
          <a:p>
            <a:endParaRPr lang="en-JP" b="1" dirty="0">
              <a:solidFill>
                <a:schemeClr val="accent6"/>
              </a:solidFill>
            </a:endParaRPr>
          </a:p>
          <a:p>
            <a:endParaRPr lang="en-JP" b="1" dirty="0">
              <a:solidFill>
                <a:schemeClr val="accent6"/>
              </a:solidFill>
            </a:endParaRPr>
          </a:p>
          <a:p>
            <a:r>
              <a:rPr lang="en-JP" b="1" dirty="0">
                <a:solidFill>
                  <a:schemeClr val="accent6"/>
                </a:solidFill>
              </a:rPr>
              <a:t>4) Development time: 10 minutes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5A6BB3-E97D-5C18-8CDC-1F5A36DE65C7}"/>
              </a:ext>
            </a:extLst>
          </p:cNvPr>
          <p:cNvCxnSpPr>
            <a:cxnSpLocks/>
          </p:cNvCxnSpPr>
          <p:nvPr/>
        </p:nvCxnSpPr>
        <p:spPr>
          <a:xfrm>
            <a:off x="374073" y="4239491"/>
            <a:ext cx="5611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A852-E043-D5B2-6211-34418203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Inheritance?</a:t>
            </a:r>
          </a:p>
        </p:txBody>
      </p:sp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8B75F5C7-9CB0-8791-83E3-6889EA0D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E58C6635-24FE-6A4B-36AB-8F2DE285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500D-E86C-A6DA-33DD-300742AF5493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FF68E-F5C0-4927-132B-B338464FAC4E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AFF24-19EE-C5E0-8711-B57D288EAB93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6A206-F34D-5F14-786D-AC4F5C7D7FE0}"/>
              </a:ext>
            </a:extLst>
          </p:cNvPr>
          <p:cNvCxnSpPr>
            <a:cxnSpLocks/>
          </p:cNvCxnSpPr>
          <p:nvPr/>
        </p:nvCxnSpPr>
        <p:spPr>
          <a:xfrm flipV="1">
            <a:off x="4759907" y="4307821"/>
            <a:ext cx="2406000" cy="1961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236AF0-743A-FB37-D0AB-1F7A9E2C332D}"/>
              </a:ext>
            </a:extLst>
          </p:cNvPr>
          <p:cNvSpPr txBox="1"/>
          <p:nvPr/>
        </p:nvSpPr>
        <p:spPr>
          <a:xfrm>
            <a:off x="5565687" y="30284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inherit</a:t>
            </a:r>
          </a:p>
        </p:txBody>
      </p:sp>
      <p:pic>
        <p:nvPicPr>
          <p:cNvPr id="11" name="Picture 2" descr="Dna GIF">
            <a:extLst>
              <a:ext uri="{FF2B5EF4-FFF2-40B4-BE49-F238E27FC236}">
                <a16:creationId xmlns:a16="http://schemas.microsoft.com/office/drawing/2014/main" id="{8D3D464A-834B-FD68-9256-E8C382F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3" y="3407617"/>
            <a:ext cx="520565" cy="9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5E42C-DE61-74F0-ECED-438DC1AA116C}"/>
              </a:ext>
            </a:extLst>
          </p:cNvPr>
          <p:cNvSpPr txBox="1"/>
          <p:nvPr/>
        </p:nvSpPr>
        <p:spPr>
          <a:xfrm>
            <a:off x="5539068" y="4512218"/>
            <a:ext cx="1394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variables &amp;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74A1A-E529-37C5-244A-4980A2F2F36B}"/>
              </a:ext>
            </a:extLst>
          </p:cNvPr>
          <p:cNvSpPr txBox="1"/>
          <p:nvPr/>
        </p:nvSpPr>
        <p:spPr>
          <a:xfrm>
            <a:off x="5190584" y="4331843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Public and no-modifier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72CB49C-4736-C521-8E77-5BCB6D1F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6678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BBAD-A64E-3A51-CDFA-EC6DBB80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Work - 1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F9267-BAD4-3FD5-9213-135B38B2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40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0E287-8ECB-C2A1-3E60-0E813AA1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29" y="1327727"/>
            <a:ext cx="4191000" cy="138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B60FC-37EB-92DE-A598-5D872E35504E}"/>
              </a:ext>
            </a:extLst>
          </p:cNvPr>
          <p:cNvSpPr txBox="1"/>
          <p:nvPr/>
        </p:nvSpPr>
        <p:spPr>
          <a:xfrm>
            <a:off x="216252" y="1715229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Cosine similarity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65B33-EEE0-1F7E-87FB-DD101A34A1C2}"/>
              </a:ext>
            </a:extLst>
          </p:cNvPr>
          <p:cNvSpPr txBox="1"/>
          <p:nvPr/>
        </p:nvSpPr>
        <p:spPr>
          <a:xfrm>
            <a:off x="216252" y="3126942"/>
            <a:ext cx="280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Euclidean distance = ED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87952-0F00-C31B-99DD-21BA5D773DB9}"/>
                  </a:ext>
                </a:extLst>
              </p:cNvPr>
              <p:cNvSpPr txBox="1"/>
              <p:nvPr/>
            </p:nvSpPr>
            <p:spPr>
              <a:xfrm>
                <a:off x="2876009" y="2712027"/>
                <a:ext cx="1281120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A87952-0F00-C31B-99DD-21BA5D77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09" y="2712027"/>
                <a:ext cx="1281120" cy="1077603"/>
              </a:xfrm>
              <a:prstGeom prst="rect">
                <a:avLst/>
              </a:prstGeom>
              <a:blipFill>
                <a:blip r:embed="rId3"/>
                <a:stretch>
                  <a:fillRect l="-50980" t="-66279" r="-980" b="-11162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2AAD43-1A63-0EC2-F1ED-052303B67742}"/>
              </a:ext>
            </a:extLst>
          </p:cNvPr>
          <p:cNvSpPr txBox="1"/>
          <p:nvPr/>
        </p:nvSpPr>
        <p:spPr>
          <a:xfrm>
            <a:off x="320743" y="5015547"/>
            <a:ext cx="4164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abstract class similarity{</a:t>
            </a:r>
          </a:p>
          <a:p>
            <a:endParaRPr lang="en-JP" dirty="0"/>
          </a:p>
          <a:p>
            <a:r>
              <a:rPr lang="en-JP" dirty="0"/>
              <a:t>	abstract double getSimilarity();</a:t>
            </a:r>
          </a:p>
          <a:p>
            <a:endParaRPr lang="en-JP" dirty="0"/>
          </a:p>
          <a:p>
            <a:r>
              <a:rPr lang="en-JP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8361E-3ACC-4C0E-7FB0-C2034535FF1F}"/>
              </a:ext>
            </a:extLst>
          </p:cNvPr>
          <p:cNvSpPr txBox="1"/>
          <p:nvPr/>
        </p:nvSpPr>
        <p:spPr>
          <a:xfrm>
            <a:off x="5955495" y="197346"/>
            <a:ext cx="60202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public class cosine extend similarity{</a:t>
            </a:r>
          </a:p>
          <a:p>
            <a:endParaRPr lang="en-JP" dirty="0"/>
          </a:p>
          <a:p>
            <a:r>
              <a:rPr lang="en-JP" dirty="0"/>
              <a:t>	double[] A, B;</a:t>
            </a:r>
          </a:p>
          <a:p>
            <a:endParaRPr lang="en-JP" dirty="0"/>
          </a:p>
          <a:p>
            <a:r>
              <a:rPr lang="en-JP" dirty="0"/>
              <a:t>	cosine(double[] x, double[] y){</a:t>
            </a:r>
          </a:p>
          <a:p>
            <a:r>
              <a:rPr lang="en-JP" dirty="0"/>
              <a:t>		A = x;</a:t>
            </a:r>
          </a:p>
          <a:p>
            <a:r>
              <a:rPr lang="en-JP" dirty="0"/>
              <a:t>		B = y;</a:t>
            </a:r>
          </a:p>
          <a:p>
            <a:r>
              <a:rPr lang="en-JP" dirty="0"/>
              <a:t>	}</a:t>
            </a:r>
          </a:p>
          <a:p>
            <a:endParaRPr lang="en-JP" dirty="0"/>
          </a:p>
          <a:p>
            <a:r>
              <a:rPr lang="en-JP" dirty="0"/>
              <a:t>	public double getSimilarity(){</a:t>
            </a:r>
          </a:p>
          <a:p>
            <a:r>
              <a:rPr lang="en-JP" dirty="0"/>
              <a:t>		int num = 0;</a:t>
            </a:r>
          </a:p>
          <a:p>
            <a:r>
              <a:rPr lang="en-JP" dirty="0"/>
              <a:t>		int den1 = 1;</a:t>
            </a:r>
          </a:p>
          <a:p>
            <a:r>
              <a:rPr lang="en-JP" dirty="0"/>
              <a:t>		int den2 = 1;</a:t>
            </a:r>
          </a:p>
          <a:p>
            <a:r>
              <a:rPr lang="en-JP" dirty="0"/>
              <a:t>	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A.length</a:t>
            </a:r>
            <a:r>
              <a:rPr lang="en-US" dirty="0"/>
              <a:t>;++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			num+=(A[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	den1 *= (A[</a:t>
            </a:r>
            <a:r>
              <a:rPr lang="en-US" dirty="0" err="1"/>
              <a:t>i</a:t>
            </a:r>
            <a:r>
              <a:rPr lang="en-US" dirty="0"/>
              <a:t>]*A[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	den2 *=(B[</a:t>
            </a:r>
            <a:r>
              <a:rPr lang="en-US" dirty="0" err="1"/>
              <a:t>i</a:t>
            </a:r>
            <a:r>
              <a:rPr lang="en-US" dirty="0"/>
              <a:t>] * B[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(double) num/(</a:t>
            </a:r>
            <a:r>
              <a:rPr lang="en-US" dirty="0" err="1"/>
              <a:t>Math.sqrt</a:t>
            </a:r>
            <a:r>
              <a:rPr lang="en-US" dirty="0"/>
              <a:t>(den1)*</a:t>
            </a:r>
            <a:r>
              <a:rPr lang="en-US" dirty="0" err="1"/>
              <a:t>Math.sqrt</a:t>
            </a:r>
            <a:r>
              <a:rPr lang="en-US" dirty="0"/>
              <a:t>(den2)</a:t>
            </a:r>
            <a:endParaRPr lang="en-JP" dirty="0"/>
          </a:p>
          <a:p>
            <a:r>
              <a:rPr lang="en-JP" dirty="0"/>
              <a:t>	}</a:t>
            </a:r>
          </a:p>
          <a:p>
            <a:r>
              <a:rPr lang="en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00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A852-E043-D5B2-6211-34418203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Importance of Inheritance?</a:t>
            </a:r>
          </a:p>
        </p:txBody>
      </p:sp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8B75F5C7-9CB0-8791-83E3-6889EA0D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E58C6635-24FE-6A4B-36AB-8F2DE285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5500D-E86C-A6DA-33DD-300742AF5493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FF68E-F5C0-4927-132B-B338464FAC4E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1AFF24-19EE-C5E0-8711-B57D288EAB93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6A206-F34D-5F14-786D-AC4F5C7D7FE0}"/>
              </a:ext>
            </a:extLst>
          </p:cNvPr>
          <p:cNvCxnSpPr>
            <a:cxnSpLocks/>
          </p:cNvCxnSpPr>
          <p:nvPr/>
        </p:nvCxnSpPr>
        <p:spPr>
          <a:xfrm flipV="1">
            <a:off x="4759907" y="4307821"/>
            <a:ext cx="2406000" cy="1961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236AF0-743A-FB37-D0AB-1F7A9E2C332D}"/>
              </a:ext>
            </a:extLst>
          </p:cNvPr>
          <p:cNvSpPr txBox="1"/>
          <p:nvPr/>
        </p:nvSpPr>
        <p:spPr>
          <a:xfrm>
            <a:off x="5565687" y="30284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inherit</a:t>
            </a:r>
          </a:p>
        </p:txBody>
      </p:sp>
      <p:pic>
        <p:nvPicPr>
          <p:cNvPr id="11" name="Picture 2" descr="Dna GIF">
            <a:extLst>
              <a:ext uri="{FF2B5EF4-FFF2-40B4-BE49-F238E27FC236}">
                <a16:creationId xmlns:a16="http://schemas.microsoft.com/office/drawing/2014/main" id="{8D3D464A-834B-FD68-9256-E8C382FC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3" y="3407617"/>
            <a:ext cx="520565" cy="9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5E42C-DE61-74F0-ECED-438DC1AA116C}"/>
              </a:ext>
            </a:extLst>
          </p:cNvPr>
          <p:cNvSpPr txBox="1"/>
          <p:nvPr/>
        </p:nvSpPr>
        <p:spPr>
          <a:xfrm>
            <a:off x="5539068" y="4512218"/>
            <a:ext cx="1394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variables &amp;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74A1A-E529-37C5-244A-4980A2F2F36B}"/>
              </a:ext>
            </a:extLst>
          </p:cNvPr>
          <p:cNvSpPr txBox="1"/>
          <p:nvPr/>
        </p:nvSpPr>
        <p:spPr>
          <a:xfrm>
            <a:off x="5190584" y="4331843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Public and no-modifier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8A6D7C-3F49-74B5-1205-56D983F9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817" y="3429000"/>
            <a:ext cx="2164430" cy="3059668"/>
          </a:xfrm>
          <a:prstGeom prst="rect">
            <a:avLst/>
          </a:prstGeom>
        </p:spPr>
      </p:pic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B25B894-310E-8ED1-72A7-771E2ED02A5F}"/>
              </a:ext>
            </a:extLst>
          </p:cNvPr>
          <p:cNvSpPr/>
          <p:nvPr/>
        </p:nvSpPr>
        <p:spPr>
          <a:xfrm>
            <a:off x="8046847" y="2318327"/>
            <a:ext cx="2085444" cy="1194309"/>
          </a:xfrm>
          <a:prstGeom prst="wedgeRectCallout">
            <a:avLst>
              <a:gd name="adj1" fmla="val -32791"/>
              <a:gd name="adj2" fmla="val 748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Empowering  </a:t>
            </a:r>
          </a:p>
          <a:p>
            <a:pPr algn="ctr"/>
            <a:r>
              <a:rPr lang="en-JP" dirty="0"/>
              <a:t>sub class with code reusability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198D82-38E6-E7F3-7C8D-A5573362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9572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6058-6E59-83E3-5EFD-3A6375A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Polymorphism?</a:t>
            </a:r>
          </a:p>
        </p:txBody>
      </p:sp>
      <p:pic>
        <p:nvPicPr>
          <p:cNvPr id="45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366FC3F3-275B-D069-9418-16588BB2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BBF3B2F8-FAE1-3756-30B8-B1F619D0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FAF63FC-3E0D-8757-2CFB-63C9831CF922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7218B-2D0D-17ED-01A1-973183E8AE35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932E2E-27A0-BC0E-BA5E-0CDA2170440F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68535F-19D6-E24C-1129-C07F1E00FB90}"/>
              </a:ext>
            </a:extLst>
          </p:cNvPr>
          <p:cNvCxnSpPr>
            <a:cxnSpLocks/>
          </p:cNvCxnSpPr>
          <p:nvPr/>
        </p:nvCxnSpPr>
        <p:spPr>
          <a:xfrm flipV="1">
            <a:off x="4759907" y="4307821"/>
            <a:ext cx="2406000" cy="1961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C8C52B-49BA-1402-1288-F082F7D30FFF}"/>
              </a:ext>
            </a:extLst>
          </p:cNvPr>
          <p:cNvSpPr txBox="1"/>
          <p:nvPr/>
        </p:nvSpPr>
        <p:spPr>
          <a:xfrm>
            <a:off x="5565687" y="302847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 dirty="0"/>
              <a:t>inherit</a:t>
            </a:r>
          </a:p>
        </p:txBody>
      </p:sp>
      <p:pic>
        <p:nvPicPr>
          <p:cNvPr id="14" name="Picture 2" descr="Dna GIF">
            <a:extLst>
              <a:ext uri="{FF2B5EF4-FFF2-40B4-BE49-F238E27FC236}">
                <a16:creationId xmlns:a16="http://schemas.microsoft.com/office/drawing/2014/main" id="{53CBBB00-7B52-462A-4820-7ED0E8B2A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353" y="3407617"/>
            <a:ext cx="520565" cy="9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96945C-158F-6CBF-B28B-14A9ED336685}"/>
              </a:ext>
            </a:extLst>
          </p:cNvPr>
          <p:cNvSpPr txBox="1"/>
          <p:nvPr/>
        </p:nvSpPr>
        <p:spPr>
          <a:xfrm>
            <a:off x="5539068" y="4512218"/>
            <a:ext cx="1394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variables &amp;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00701-2B8E-A79A-CC4A-A365F21EECE4}"/>
              </a:ext>
            </a:extLst>
          </p:cNvPr>
          <p:cNvSpPr txBox="1"/>
          <p:nvPr/>
        </p:nvSpPr>
        <p:spPr>
          <a:xfrm>
            <a:off x="5190584" y="4331843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Public and no-modifier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60A7EC-65B3-66F0-D376-37DA53C7BD2F}"/>
              </a:ext>
            </a:extLst>
          </p:cNvPr>
          <p:cNvCxnSpPr>
            <a:cxnSpLocks/>
          </p:cNvCxnSpPr>
          <p:nvPr/>
        </p:nvCxnSpPr>
        <p:spPr>
          <a:xfrm>
            <a:off x="5482923" y="3273881"/>
            <a:ext cx="892571" cy="148433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F9ED8E-05FD-8CF7-D50B-CAD6D6452F59}"/>
              </a:ext>
            </a:extLst>
          </p:cNvPr>
          <p:cNvCxnSpPr>
            <a:cxnSpLocks/>
          </p:cNvCxnSpPr>
          <p:nvPr/>
        </p:nvCxnSpPr>
        <p:spPr>
          <a:xfrm flipV="1">
            <a:off x="5452876" y="3273881"/>
            <a:ext cx="984778" cy="146834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E1E1568-EDB2-ED05-82E3-81E18586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563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6058-6E59-83E3-5EFD-3A6375A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What is Polymorphism?</a:t>
            </a:r>
          </a:p>
        </p:txBody>
      </p:sp>
      <p:pic>
        <p:nvPicPr>
          <p:cNvPr id="45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366FC3F3-275B-D069-9418-16588BB2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63" y="3028479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BBF3B2F8-FAE1-3756-30B8-B1F619D0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821" y="3390978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FAF63FC-3E0D-8757-2CFB-63C9831CF922}"/>
              </a:ext>
            </a:extLst>
          </p:cNvPr>
          <p:cNvSpPr txBox="1"/>
          <p:nvPr/>
        </p:nvSpPr>
        <p:spPr>
          <a:xfrm>
            <a:off x="3230571" y="646350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class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7218B-2D0D-17ED-01A1-973183E8AE35}"/>
              </a:ext>
            </a:extLst>
          </p:cNvPr>
          <p:cNvSpPr txBox="1"/>
          <p:nvPr/>
        </p:nvSpPr>
        <p:spPr>
          <a:xfrm>
            <a:off x="7133432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class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932E2E-27A0-BC0E-BA5E-0CDA2170440F}"/>
              </a:ext>
            </a:extLst>
          </p:cNvPr>
          <p:cNvCxnSpPr>
            <a:cxnSpLocks/>
          </p:cNvCxnSpPr>
          <p:nvPr/>
        </p:nvCxnSpPr>
        <p:spPr>
          <a:xfrm>
            <a:off x="4498634" y="6673334"/>
            <a:ext cx="259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Naruto Uzumaki - Naruto Wiki - Neoseeker">
            <a:extLst>
              <a:ext uri="{FF2B5EF4-FFF2-40B4-BE49-F238E27FC236}">
                <a16:creationId xmlns:a16="http://schemas.microsoft.com/office/drawing/2014/main" id="{B355205D-3836-8FC7-2E73-DED4180D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059690"/>
            <a:ext cx="954688" cy="15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AFFE05-10C1-F48E-86F8-8AF78D8BA704}"/>
              </a:ext>
            </a:extLst>
          </p:cNvPr>
          <p:cNvCxnSpPr>
            <a:cxnSpLocks/>
          </p:cNvCxnSpPr>
          <p:nvPr/>
        </p:nvCxnSpPr>
        <p:spPr>
          <a:xfrm flipV="1">
            <a:off x="7638473" y="2706255"/>
            <a:ext cx="0" cy="666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BF34EB-C427-5C6B-AE6A-CBD94367757A}"/>
              </a:ext>
            </a:extLst>
          </p:cNvPr>
          <p:cNvSpPr txBox="1"/>
          <p:nvPr/>
        </p:nvSpPr>
        <p:spPr>
          <a:xfrm>
            <a:off x="7620001" y="2942331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create an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0B657-3933-A3B9-E470-40BEDD9E42B0}"/>
              </a:ext>
            </a:extLst>
          </p:cNvPr>
          <p:cNvSpPr txBox="1"/>
          <p:nvPr/>
        </p:nvSpPr>
        <p:spPr>
          <a:xfrm rot="19047309">
            <a:off x="4744273" y="1189395"/>
            <a:ext cx="182133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39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1AA98-4B55-E2A1-DC16-EEB8E53D24AC}"/>
              </a:ext>
            </a:extLst>
          </p:cNvPr>
          <p:cNvSpPr txBox="1"/>
          <p:nvPr/>
        </p:nvSpPr>
        <p:spPr>
          <a:xfrm rot="18990791">
            <a:off x="4815324" y="24934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assign</a:t>
            </a:r>
          </a:p>
        </p:txBody>
      </p:sp>
      <p:pic>
        <p:nvPicPr>
          <p:cNvPr id="9" name="Picture 2" descr="Naruto Uzumaki - Naruto Wiki - Neoseeker">
            <a:extLst>
              <a:ext uri="{FF2B5EF4-FFF2-40B4-BE49-F238E27FC236}">
                <a16:creationId xmlns:a16="http://schemas.microsoft.com/office/drawing/2014/main" id="{745847CC-210B-C68A-CBFF-C5249725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47" y="3025199"/>
            <a:ext cx="1925827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72E457-564F-FE62-B12F-D80057FE4F00}"/>
              </a:ext>
            </a:extLst>
          </p:cNvPr>
          <p:cNvSpPr txBox="1"/>
          <p:nvPr/>
        </p:nvSpPr>
        <p:spPr>
          <a:xfrm>
            <a:off x="1059790" y="4253971"/>
            <a:ext cx="217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super class mimics the functionality of sub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68A09-EFD7-B7E1-E9D8-4022DDEA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55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166A-CDAE-B310-B755-32E6C44F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of 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0219D-D8BA-48CD-175A-469844E87F23}"/>
              </a:ext>
            </a:extLst>
          </p:cNvPr>
          <p:cNvSpPr txBox="1"/>
          <p:nvPr/>
        </p:nvSpPr>
        <p:spPr>
          <a:xfrm>
            <a:off x="277091" y="1510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class Minato {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hairColor = “Yellow”;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wife = “Kushina”;</a:t>
            </a:r>
          </a:p>
          <a:p>
            <a:endParaRPr lang="en-JP" dirty="0">
              <a:solidFill>
                <a:schemeClr val="accent6"/>
              </a:solidFill>
            </a:endParaRP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     return “Rasengan”;</a:t>
            </a:r>
          </a:p>
          <a:p>
            <a:r>
              <a:rPr lang="en-JP" dirty="0">
                <a:solidFill>
                  <a:schemeClr val="accent6"/>
                </a:solidFill>
              </a:rPr>
              <a:t>}</a:t>
            </a:r>
          </a:p>
        </p:txBody>
      </p:sp>
      <p:pic>
        <p:nvPicPr>
          <p:cNvPr id="7172" name="Picture 4" descr="Minato teaches Naruto the Rasengan!!! [Full Video HD Quality] - Video  Dailymotion">
            <a:extLst>
              <a:ext uri="{FF2B5EF4-FFF2-40B4-BE49-F238E27FC236}">
                <a16:creationId xmlns:a16="http://schemas.microsoft.com/office/drawing/2014/main" id="{77A7C15D-A979-5C37-7FD4-00F48DBE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81" y="1628440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79ABC-CC06-DBDD-0B26-9B3716457CF1}"/>
              </a:ext>
            </a:extLst>
          </p:cNvPr>
          <p:cNvSpPr txBox="1"/>
          <p:nvPr/>
        </p:nvSpPr>
        <p:spPr>
          <a:xfrm>
            <a:off x="277091" y="39026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5"/>
                </a:solidFill>
              </a:rPr>
              <a:t>class Naruto extends Minato {</a:t>
            </a:r>
          </a:p>
          <a:p>
            <a:r>
              <a:rPr lang="en-JP" dirty="0">
                <a:solidFill>
                  <a:schemeClr val="accent5"/>
                </a:solidFill>
              </a:rPr>
              <a:t>            String wife = “Hinata”;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     return “Big Ball Rasengan”;</a:t>
            </a:r>
          </a:p>
          <a:p>
            <a:r>
              <a:rPr lang="en-JP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913E-BFD7-D1C2-A66B-3ABA9718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08" y="4114173"/>
            <a:ext cx="1838037" cy="27251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228FE-DC2C-BE18-DE08-EA1BE756DD65}"/>
              </a:ext>
            </a:extLst>
          </p:cNvPr>
          <p:cNvCxnSpPr/>
          <p:nvPr/>
        </p:nvCxnSpPr>
        <p:spPr>
          <a:xfrm flipV="1">
            <a:off x="5052288" y="2954003"/>
            <a:ext cx="0" cy="116017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A9A3D1-5E63-38D6-5F3A-E3F01014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093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166A-CDAE-B310-B755-32E6C44F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of 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0219D-D8BA-48CD-175A-469844E87F23}"/>
              </a:ext>
            </a:extLst>
          </p:cNvPr>
          <p:cNvSpPr txBox="1"/>
          <p:nvPr/>
        </p:nvSpPr>
        <p:spPr>
          <a:xfrm>
            <a:off x="277091" y="1510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6"/>
                </a:solidFill>
              </a:rPr>
              <a:t>class Minato {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hairColor = “Yellow”;</a:t>
            </a:r>
          </a:p>
          <a:p>
            <a:r>
              <a:rPr lang="en-JP" dirty="0">
                <a:solidFill>
                  <a:schemeClr val="accent6"/>
                </a:solidFill>
              </a:rPr>
              <a:t>            String wife = “Kushina”;</a:t>
            </a:r>
          </a:p>
          <a:p>
            <a:endParaRPr lang="en-JP" dirty="0">
              <a:solidFill>
                <a:schemeClr val="accent6"/>
              </a:solidFill>
            </a:endParaRP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6"/>
                </a:solidFill>
              </a:rPr>
              <a:t>       return “Rasengan”;</a:t>
            </a:r>
          </a:p>
          <a:p>
            <a:r>
              <a:rPr lang="en-JP" dirty="0">
                <a:solidFill>
                  <a:schemeClr val="accent6"/>
                </a:solidFill>
              </a:rPr>
              <a:t>}</a:t>
            </a:r>
          </a:p>
        </p:txBody>
      </p:sp>
      <p:pic>
        <p:nvPicPr>
          <p:cNvPr id="7172" name="Picture 4" descr="Minato teaches Naruto the Rasengan!!! [Full Video HD Quality] - Video  Dailymotion">
            <a:extLst>
              <a:ext uri="{FF2B5EF4-FFF2-40B4-BE49-F238E27FC236}">
                <a16:creationId xmlns:a16="http://schemas.microsoft.com/office/drawing/2014/main" id="{77A7C15D-A979-5C37-7FD4-00F48DBE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81" y="1628440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79ABC-CC06-DBDD-0B26-9B3716457CF1}"/>
              </a:ext>
            </a:extLst>
          </p:cNvPr>
          <p:cNvSpPr txBox="1"/>
          <p:nvPr/>
        </p:nvSpPr>
        <p:spPr>
          <a:xfrm>
            <a:off x="277091" y="39026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5"/>
                </a:solidFill>
              </a:rPr>
              <a:t>class Naruto extends Minato {</a:t>
            </a:r>
          </a:p>
          <a:p>
            <a:r>
              <a:rPr lang="en-JP" dirty="0">
                <a:solidFill>
                  <a:schemeClr val="accent5"/>
                </a:solidFill>
              </a:rPr>
              <a:t>            String wife = “Hinata”;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public String ability() </a:t>
            </a:r>
          </a:p>
          <a:p>
            <a:pPr lvl="1"/>
            <a:r>
              <a:rPr lang="en-JP" dirty="0">
                <a:solidFill>
                  <a:schemeClr val="accent5"/>
                </a:solidFill>
              </a:rPr>
              <a:t>       return “Big Ball Rasengan”;</a:t>
            </a:r>
          </a:p>
          <a:p>
            <a:r>
              <a:rPr lang="en-JP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5913E-BFD7-D1C2-A66B-3ABA9718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08" y="4114173"/>
            <a:ext cx="1838037" cy="27251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228FE-DC2C-BE18-DE08-EA1BE756DD65}"/>
              </a:ext>
            </a:extLst>
          </p:cNvPr>
          <p:cNvCxnSpPr/>
          <p:nvPr/>
        </p:nvCxnSpPr>
        <p:spPr>
          <a:xfrm flipV="1">
            <a:off x="5052288" y="2954003"/>
            <a:ext cx="0" cy="116017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226047-E9A8-9DBD-2D10-58AFE43A2A1E}"/>
              </a:ext>
            </a:extLst>
          </p:cNvPr>
          <p:cNvSpPr txBox="1"/>
          <p:nvPr/>
        </p:nvSpPr>
        <p:spPr>
          <a:xfrm>
            <a:off x="7416798" y="151039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accent5"/>
                </a:solidFill>
              </a:rPr>
              <a:t>class Demo {</a:t>
            </a:r>
          </a:p>
          <a:p>
            <a:r>
              <a:rPr lang="en-JP" dirty="0">
                <a:solidFill>
                  <a:schemeClr val="accent5"/>
                </a:solidFill>
              </a:rPr>
              <a:t>            public static void main(String[] args){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r>
              <a:rPr lang="en-JP" dirty="0">
                <a:solidFill>
                  <a:schemeClr val="accent5"/>
                </a:solidFill>
              </a:rPr>
              <a:t>	Minato obj = new Naruto():</a:t>
            </a:r>
          </a:p>
          <a:p>
            <a:endParaRPr lang="en-JP" dirty="0">
              <a:solidFill>
                <a:schemeClr val="accent5"/>
              </a:solidFill>
            </a:endParaRPr>
          </a:p>
          <a:p>
            <a:endParaRPr lang="en-JP" dirty="0">
              <a:solidFill>
                <a:schemeClr val="accent5"/>
              </a:solidFill>
            </a:endParaRPr>
          </a:p>
          <a:p>
            <a:r>
              <a:rPr lang="en-JP" dirty="0">
                <a:solidFill>
                  <a:schemeClr val="accent5"/>
                </a:solidFill>
              </a:rPr>
              <a:t>           }</a:t>
            </a:r>
          </a:p>
          <a:p>
            <a:r>
              <a:rPr lang="en-JP" dirty="0">
                <a:solidFill>
                  <a:schemeClr val="accent5"/>
                </a:solidFill>
              </a:rPr>
              <a:t>}</a:t>
            </a:r>
          </a:p>
        </p:txBody>
      </p:sp>
      <p:pic>
        <p:nvPicPr>
          <p:cNvPr id="4" name="Picture 2" descr="Naruto Uzumaki - Naruto Wiki - Neoseeker">
            <a:extLst>
              <a:ext uri="{FF2B5EF4-FFF2-40B4-BE49-F238E27FC236}">
                <a16:creationId xmlns:a16="http://schemas.microsoft.com/office/drawing/2014/main" id="{F9B84064-E56C-92EA-D156-A866BD4A0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798" y="4645603"/>
            <a:ext cx="954688" cy="15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76861A-336C-E888-3932-A9973B176CAA}"/>
              </a:ext>
            </a:extLst>
          </p:cNvPr>
          <p:cNvCxnSpPr>
            <a:cxnSpLocks/>
          </p:cNvCxnSpPr>
          <p:nvPr/>
        </p:nvCxnSpPr>
        <p:spPr>
          <a:xfrm>
            <a:off x="6096000" y="5656934"/>
            <a:ext cx="1025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5832F-431E-1254-E672-A4CFB32FFB5C}"/>
              </a:ext>
            </a:extLst>
          </p:cNvPr>
          <p:cNvSpPr txBox="1"/>
          <p:nvPr/>
        </p:nvSpPr>
        <p:spPr>
          <a:xfrm>
            <a:off x="6096000" y="5010603"/>
            <a:ext cx="148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create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6D19A-B142-1589-F58D-E2277721CD04}"/>
              </a:ext>
            </a:extLst>
          </p:cNvPr>
          <p:cNvSpPr txBox="1"/>
          <p:nvPr/>
        </p:nvSpPr>
        <p:spPr>
          <a:xfrm>
            <a:off x="6609613" y="3827610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cast the child class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B1AD4B-FE6B-3C3F-6874-3950C4705B8B}"/>
              </a:ext>
            </a:extLst>
          </p:cNvPr>
          <p:cNvCxnSpPr>
            <a:cxnSpLocks/>
          </p:cNvCxnSpPr>
          <p:nvPr/>
        </p:nvCxnSpPr>
        <p:spPr>
          <a:xfrm flipH="1" flipV="1">
            <a:off x="5957450" y="3159576"/>
            <a:ext cx="1413164" cy="178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2ADFDCD-82C9-B69C-8242-69073C7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4694-D058-464E-964D-7B50EAB5184D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802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3148 L -0.22461 -0.448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2649</Words>
  <Application>Microsoft Macintosh PowerPoint</Application>
  <PresentationFormat>Widescreen</PresentationFormat>
  <Paragraphs>585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굴림</vt:lpstr>
      <vt:lpstr>ＭＳ Ｐゴシック</vt:lpstr>
      <vt:lpstr>Aptos</vt:lpstr>
      <vt:lpstr>Aptos Display</vt:lpstr>
      <vt:lpstr>Arial</vt:lpstr>
      <vt:lpstr>Cambria Math</vt:lpstr>
      <vt:lpstr>Segoe UI</vt:lpstr>
      <vt:lpstr>Tahoma</vt:lpstr>
      <vt:lpstr>Times New Roman</vt:lpstr>
      <vt:lpstr>Verdana</vt:lpstr>
      <vt:lpstr>Office Theme</vt:lpstr>
      <vt:lpstr>Polymorphism (Part 2)  &amp;  Other Topics</vt:lpstr>
      <vt:lpstr>Outline</vt:lpstr>
      <vt:lpstr>Outline</vt:lpstr>
      <vt:lpstr>What is Inheritance?</vt:lpstr>
      <vt:lpstr>Importance of Inheritance?</vt:lpstr>
      <vt:lpstr>What is Polymorphism?</vt:lpstr>
      <vt:lpstr>What is Polymorphism?</vt:lpstr>
      <vt:lpstr>Example of Polymorphism</vt:lpstr>
      <vt:lpstr>Example of Polymorphism</vt:lpstr>
      <vt:lpstr>Example of Polymorphism</vt:lpstr>
      <vt:lpstr>Importance of Polymorphism?</vt:lpstr>
      <vt:lpstr>Inheritance vs. Polymorphism</vt:lpstr>
      <vt:lpstr>A Good Programmer</vt:lpstr>
      <vt:lpstr>Outline</vt:lpstr>
      <vt:lpstr>Mechanics of Polymorphism: Abstract classes</vt:lpstr>
      <vt:lpstr>Example:1</vt:lpstr>
      <vt:lpstr>Example:1</vt:lpstr>
      <vt:lpstr>Example:2</vt:lpstr>
      <vt:lpstr>Behavior of the Encapsulation</vt:lpstr>
      <vt:lpstr>Example 3: Private Method</vt:lpstr>
      <vt:lpstr>Note: Static Methods</vt:lpstr>
      <vt:lpstr>Order of Constructor Calls</vt:lpstr>
      <vt:lpstr>Order of Constructor Calls</vt:lpstr>
      <vt:lpstr>Philosophical question</vt:lpstr>
      <vt:lpstr>Outline</vt:lpstr>
      <vt:lpstr>Regular Expressions</vt:lpstr>
      <vt:lpstr>Class Types of Regular Expressions</vt:lpstr>
      <vt:lpstr>Example</vt:lpstr>
      <vt:lpstr>Flags</vt:lpstr>
      <vt:lpstr>Brackets in Patterns</vt:lpstr>
      <vt:lpstr>Metacharacters in a Pattern</vt:lpstr>
      <vt:lpstr>Quantifiers</vt:lpstr>
      <vt:lpstr>Lambda Expressions</vt:lpstr>
      <vt:lpstr>Syntax</vt:lpstr>
      <vt:lpstr>Example 1</vt:lpstr>
      <vt:lpstr>Example 2</vt:lpstr>
      <vt:lpstr>Memory Consumption</vt:lpstr>
      <vt:lpstr>Runtime measurement</vt:lpstr>
      <vt:lpstr>Class Work - 1</vt:lpstr>
      <vt:lpstr>Class Work - 1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(Part 2)  &amp;  Beyond</dc:title>
  <dc:creator>Uday Kiran Rage</dc:creator>
  <cp:lastModifiedBy>Uday Kiran Rage</cp:lastModifiedBy>
  <cp:revision>1</cp:revision>
  <dcterms:created xsi:type="dcterms:W3CDTF">2024-05-03T02:38:20Z</dcterms:created>
  <dcterms:modified xsi:type="dcterms:W3CDTF">2025-05-09T02:16:57Z</dcterms:modified>
</cp:coreProperties>
</file>