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266" r:id="rId4"/>
    <p:sldId id="265" r:id="rId5"/>
    <p:sldId id="257" r:id="rId6"/>
    <p:sldId id="258" r:id="rId7"/>
    <p:sldId id="259" r:id="rId8"/>
    <p:sldId id="260" r:id="rId9"/>
    <p:sldId id="278" r:id="rId10"/>
    <p:sldId id="279" r:id="rId11"/>
    <p:sldId id="280" r:id="rId12"/>
    <p:sldId id="281" r:id="rId13"/>
    <p:sldId id="284" r:id="rId14"/>
    <p:sldId id="282" r:id="rId15"/>
    <p:sldId id="267" r:id="rId16"/>
    <p:sldId id="268" r:id="rId17"/>
    <p:sldId id="285" r:id="rId18"/>
    <p:sldId id="286" r:id="rId19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7766E-08AD-D848-A619-872CB48E3293}" v="24" dt="2023-05-30T02:40:05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115"/>
  </p:normalViewPr>
  <p:slideViewPr>
    <p:cSldViewPr snapToGrid="0">
      <p:cViewPr>
        <p:scale>
          <a:sx n="116" d="100"/>
          <a:sy n="116" d="100"/>
        </p:scale>
        <p:origin x="5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4T01:38:07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12994 3599 256 0,'-1'0'-54'0,"0"1"24"0,-1 0-11 16,0 0-7-16,1-1 26 0,-6 3-5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1B6AE-DE9A-B344-B811-0E87654B4E6E}" type="datetimeFigureOut">
              <a:rPr lang="en-JP" smtClean="0"/>
              <a:t>2023/05/30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EA5C0-4D2C-D54B-B2C4-BD31722D654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4273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FD837-22F5-6E49-9399-1DD8DBF13D7D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0970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bfr = floor(B/R)</a:t>
            </a:r>
          </a:p>
          <a:p>
            <a:endParaRPr lang="en-JP" dirty="0"/>
          </a:p>
          <a:p>
            <a:r>
              <a:rPr lang="en-JP" dirty="0"/>
              <a:t>b= ceil(r/bfr)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FD837-22F5-6E49-9399-1DD8DBF13D7D}" type="slidenum">
              <a:rPr lang="en-JP" smtClean="0"/>
              <a:t>14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9712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C377-1A3E-9C65-DCD7-E9F4F6DDF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22ADB-A432-16AA-C874-ACB6E072D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B91C-6930-402B-D092-A62E6AC4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EDC-AECE-6147-B5A3-4163F5FFC739}" type="datetimeFigureOut">
              <a:rPr lang="en-JP" smtClean="0"/>
              <a:t>2023/05/30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84075-ED25-5934-538D-F8998D06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9E14F-3619-68A8-19B6-30F4BFC4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E90B-59C6-5046-8F2B-F0E72AA8BD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688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36F7-57EC-D789-2D28-F4804DB5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359E4-F0C0-EADC-F7CC-05D9FBA2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993B-6394-CE47-99A8-11E59C4F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EDC-AECE-6147-B5A3-4163F5FFC739}" type="datetimeFigureOut">
              <a:rPr lang="en-JP" smtClean="0"/>
              <a:t>2023/05/30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72D7-EE03-E394-D9DF-861217FC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55CEE-F806-D2E3-261E-65FE693D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E90B-59C6-5046-8F2B-F0E72AA8BD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9206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0D899-8B93-4F58-3D66-F0423BAAC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703B0-40C8-295B-8EC5-6337905F5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FC2C3-338D-129D-9B88-0F718FD1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EDC-AECE-6147-B5A3-4163F5FFC739}" type="datetimeFigureOut">
              <a:rPr lang="en-JP" smtClean="0"/>
              <a:t>2023/05/30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9D84A-7CF8-E905-9187-A014866E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DAEA-FE82-31C3-3111-B3D7B187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E90B-59C6-5046-8F2B-F0E72AA8BD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473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8F7F-2677-D727-EB60-7AD7F442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98FB-16DC-F165-F309-CC18B1B9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7800E-9657-FB11-6357-30F7A19C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EDC-AECE-6147-B5A3-4163F5FFC739}" type="datetimeFigureOut">
              <a:rPr lang="en-JP" smtClean="0"/>
              <a:t>2023/05/30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DF68-C3E3-4B42-18D2-71A30C5E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7163-7560-0CF8-7A8D-C6E4BB37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E90B-59C6-5046-8F2B-F0E72AA8BD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6292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6440-E885-A204-AF2E-53B714FB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F1460-5A9B-66EC-1E97-8E2AD4B2B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4464B-FA7D-115F-15B5-7D02DFE7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EDC-AECE-6147-B5A3-4163F5FFC739}" type="datetimeFigureOut">
              <a:rPr lang="en-JP" smtClean="0"/>
              <a:t>2023/05/30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F58D5-212C-4BD4-761F-6336427B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AFCF-350A-29CB-9633-599473A1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E90B-59C6-5046-8F2B-F0E72AA8BD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339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4C71-322A-6687-3902-523D0801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8CB0-F95C-51BE-CBF4-5D6DE783D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73D31-2215-4E9D-C5C7-1274AA51A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83ED7-090B-3D20-FAAC-78BF0773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EDC-AECE-6147-B5A3-4163F5FFC739}" type="datetimeFigureOut">
              <a:rPr lang="en-JP" smtClean="0"/>
              <a:t>2023/05/30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1A2A1-805E-0702-7807-4B7349E4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90D1E-2768-3F79-7EE2-ADB6F410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E90B-59C6-5046-8F2B-F0E72AA8BD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672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A10E-E6E9-EFBC-1D59-ED973C8A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7D797-6994-59BC-5ACF-55994437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668FE-EF67-422D-AA7F-304E89238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2DB45-76C5-FF86-B01E-E01A8937D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AB801-9374-DCD9-AE36-7FF4E61DE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FCD74-FFBB-F60C-6E3E-87E6B9AD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EDC-AECE-6147-B5A3-4163F5FFC739}" type="datetimeFigureOut">
              <a:rPr lang="en-JP" smtClean="0"/>
              <a:t>2023/05/30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193F2-A3B8-3935-FE86-0C9BD3B4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D5267-3D88-43F3-E447-6DDE2C40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E90B-59C6-5046-8F2B-F0E72AA8BD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5392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34EB-E77B-414F-0A9C-217A96FA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B0C34-0A86-FB2E-5C0C-72042311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EDC-AECE-6147-B5A3-4163F5FFC739}" type="datetimeFigureOut">
              <a:rPr lang="en-JP" smtClean="0"/>
              <a:t>2023/05/30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38295-70DE-577E-6049-6F6BCD03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25A20-3F39-D88D-8F5D-6F7D49BD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E90B-59C6-5046-8F2B-F0E72AA8BD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994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5F13C-EDB3-B23B-1113-9567C25C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EDC-AECE-6147-B5A3-4163F5FFC739}" type="datetimeFigureOut">
              <a:rPr lang="en-JP" smtClean="0"/>
              <a:t>2023/05/30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9FB73-892D-5111-876C-25190FE5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47980-89F0-C163-B6AB-370938C5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E90B-59C6-5046-8F2B-F0E72AA8BD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54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E7C8-6B46-C7B4-42F5-8836AD37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57D8-236F-CA64-3634-89A224B4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7FEFD-34A1-0CE9-8672-AD8FA511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0C9C3-18A0-EB07-2CB0-B650C6F0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EDC-AECE-6147-B5A3-4163F5FFC739}" type="datetimeFigureOut">
              <a:rPr lang="en-JP" smtClean="0"/>
              <a:t>2023/05/30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A48B4-E2BB-346E-498D-9039BBA0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E74B8-0BBE-4BFE-C709-381C2B24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E90B-59C6-5046-8F2B-F0E72AA8BD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4784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EAA2-E9F7-D516-989B-CE6F8AB2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50A1B-329E-8B9A-340B-4C6A0D8B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2A03A-58F5-11E8-7C68-9E1EAE7E1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3F056-4E0B-2895-11D2-62FFC0A7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EDC-AECE-6147-B5A3-4163F5FFC739}" type="datetimeFigureOut">
              <a:rPr lang="en-JP" smtClean="0"/>
              <a:t>2023/05/30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FC14D-D084-3C41-E53A-16C6CA31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EF996-5ED6-66C2-3725-E5F885E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E90B-59C6-5046-8F2B-F0E72AA8BD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6400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AF94B-30D5-2470-62F1-F6F879AA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BD38B-FFC5-C20A-E0A4-60D04DDEF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2761F-4165-22FC-F4A0-95B9D0FDA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DEDC-AECE-6147-B5A3-4163F5FFC739}" type="datetimeFigureOut">
              <a:rPr lang="en-JP" smtClean="0"/>
              <a:t>2023/05/30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73206-F79D-4130-9920-E17A5F485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828-ECF4-CDAF-6391-223505FA7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E90B-59C6-5046-8F2B-F0E72AA8BD5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859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10AF-0922-7CA3-4173-4C9B7C307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Files and File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5A7E1-D2EF-C85D-84E9-C276B04E96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by</a:t>
            </a:r>
          </a:p>
          <a:p>
            <a:r>
              <a:rPr lang="en-JP" dirty="0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113540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CBDDEB9-BA9E-6943-990E-713363F53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93" y="234462"/>
            <a:ext cx="10647323" cy="453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F187562-38F0-BE4E-949C-97293A9F2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674" y="5220576"/>
            <a:ext cx="67437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AB160B-5874-5241-B89F-73047C3E4B05}"/>
              </a:ext>
            </a:extLst>
          </p:cNvPr>
          <p:cNvSpPr txBox="1"/>
          <p:nvPr/>
        </p:nvSpPr>
        <p:spPr>
          <a:xfrm>
            <a:off x="3396812" y="6341927"/>
            <a:ext cx="412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 file is an ordered collection of disk block</a:t>
            </a:r>
          </a:p>
        </p:txBody>
      </p:sp>
    </p:spTree>
    <p:extLst>
      <p:ext uri="{BB962C8B-B14F-4D97-AF65-F5344CB8AC3E}">
        <p14:creationId xmlns:p14="http://schemas.microsoft.com/office/powerpoint/2010/main" val="3319408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: locating blocks/records Slideshow: Prelude problem 1:  Priority of data blocks in memory over data blocks on disk When a disk block  is read into memory (for operation), the memory copy has precedence over  the disk copy: First problem created ...">
            <a:extLst>
              <a:ext uri="{FF2B5EF4-FFF2-40B4-BE49-F238E27FC236}">
                <a16:creationId xmlns:a16="http://schemas.microsoft.com/office/drawing/2014/main" id="{1D3E67CD-ABDF-FE41-BC79-D9532DA05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26" y="1690688"/>
            <a:ext cx="90238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28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F0B3-4390-1C4F-87B3-491BDEAB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3" y="-143922"/>
            <a:ext cx="10515600" cy="1325563"/>
          </a:xfrm>
        </p:spPr>
        <p:txBody>
          <a:bodyPr/>
          <a:lstStyle/>
          <a:p>
            <a:r>
              <a:rPr lang="en-JP" dirty="0"/>
              <a:t>Analyzing search</a:t>
            </a:r>
          </a:p>
        </p:txBody>
      </p:sp>
      <p:pic>
        <p:nvPicPr>
          <p:cNvPr id="1028" name="Picture 4" descr="Empty Open Fridge With Shelves, Refrigerator. Stock Photo, Picture And  Royalty Free Image. Image 60802946.">
            <a:extLst>
              <a:ext uri="{FF2B5EF4-FFF2-40B4-BE49-F238E27FC236}">
                <a16:creationId xmlns:a16="http://schemas.microsoft.com/office/drawing/2014/main" id="{C7EBF6E3-FB1D-C04A-B50E-D01ED2CF4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3" y="1221536"/>
            <a:ext cx="2975057" cy="441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53A0C4-1AF0-2D4B-BDC5-D02201329C8A}"/>
              </a:ext>
            </a:extLst>
          </p:cNvPr>
          <p:cNvSpPr txBox="1"/>
          <p:nvPr/>
        </p:nvSpPr>
        <p:spPr>
          <a:xfrm>
            <a:off x="791852" y="5854046"/>
            <a:ext cx="13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Refrigerator</a:t>
            </a:r>
          </a:p>
        </p:txBody>
      </p:sp>
      <p:pic>
        <p:nvPicPr>
          <p:cNvPr id="1030" name="Picture 6" descr="Apples On a Tray HD Stock Images | Shutterstock">
            <a:extLst>
              <a:ext uri="{FF2B5EF4-FFF2-40B4-BE49-F238E27FC236}">
                <a16:creationId xmlns:a16="http://schemas.microsoft.com/office/drawing/2014/main" id="{1F9AEB35-F964-2947-99A3-30F5091D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244" y="2426558"/>
            <a:ext cx="2481485" cy="17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shion Serving Tray Bamboo Wooden Tray with Handles Great for Dinner Trays,  Tea Tray, Bar Tray, Breakfast Tray, or Any Food|Storage Trays| - AliExpress">
            <a:extLst>
              <a:ext uri="{FF2B5EF4-FFF2-40B4-BE49-F238E27FC236}">
                <a16:creationId xmlns:a16="http://schemas.microsoft.com/office/drawing/2014/main" id="{97D5DCAD-F037-724B-B292-435ECDD96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550" y="2332415"/>
            <a:ext cx="2189964" cy="21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A3CF0F-CA43-C443-AE4C-AC046FBDCE89}"/>
              </a:ext>
            </a:extLst>
          </p:cNvPr>
          <p:cNvSpPr txBox="1"/>
          <p:nvPr/>
        </p:nvSpPr>
        <p:spPr>
          <a:xfrm>
            <a:off x="4640004" y="5854046"/>
            <a:ext cx="54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EB2D7-319B-394D-9540-6B690DC68842}"/>
              </a:ext>
            </a:extLst>
          </p:cNvPr>
          <p:cNvSpPr txBox="1"/>
          <p:nvPr/>
        </p:nvSpPr>
        <p:spPr>
          <a:xfrm>
            <a:off x="8505626" y="585404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apples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A642E0-8154-1B47-8178-5844D2FC83D4}"/>
              </a:ext>
            </a:extLst>
          </p:cNvPr>
          <p:cNvCxnSpPr>
            <a:cxnSpLocks/>
            <a:endCxn id="1032" idx="1"/>
          </p:cNvCxnSpPr>
          <p:nvPr/>
        </p:nvCxnSpPr>
        <p:spPr>
          <a:xfrm flipV="1">
            <a:off x="3214540" y="3427397"/>
            <a:ext cx="1080010" cy="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A72499-2D7B-034D-889B-AD6B9DA2D057}"/>
              </a:ext>
            </a:extLst>
          </p:cNvPr>
          <p:cNvSpPr txBox="1"/>
          <p:nvPr/>
        </p:nvSpPr>
        <p:spPr>
          <a:xfrm>
            <a:off x="3379186" y="3058065"/>
            <a:ext cx="7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DF1353-47F6-2943-9B52-3C4DAFED6E29}"/>
              </a:ext>
            </a:extLst>
          </p:cNvPr>
          <p:cNvCxnSpPr>
            <a:cxnSpLocks/>
          </p:cNvCxnSpPr>
          <p:nvPr/>
        </p:nvCxnSpPr>
        <p:spPr>
          <a:xfrm flipV="1">
            <a:off x="6602234" y="3427397"/>
            <a:ext cx="1080010" cy="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2B2406-4895-8847-A1A6-7B2DA06A08DD}"/>
              </a:ext>
            </a:extLst>
          </p:cNvPr>
          <p:cNvSpPr txBox="1"/>
          <p:nvPr/>
        </p:nvSpPr>
        <p:spPr>
          <a:xfrm>
            <a:off x="6597733" y="3061845"/>
            <a:ext cx="97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contains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C69DD-74BE-4A44-9906-C3EFD0B996E6}"/>
              </a:ext>
            </a:extLst>
          </p:cNvPr>
          <p:cNvSpPr txBox="1"/>
          <p:nvPr/>
        </p:nvSpPr>
        <p:spPr>
          <a:xfrm>
            <a:off x="4810454" y="778248"/>
            <a:ext cx="6920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If a refrigerator can store 20 trays and each tray can store 6 apples, then</a:t>
            </a:r>
          </a:p>
          <a:p>
            <a:endParaRPr lang="en-JP" dirty="0"/>
          </a:p>
          <a:p>
            <a:r>
              <a:rPr lang="en-JP" b="1" dirty="0"/>
              <a:t>How many apples you can store in a refrigerator?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CDAAB-EE2F-FF42-80DB-F14A7BCDFDB6}"/>
              </a:ext>
            </a:extLst>
          </p:cNvPr>
          <p:cNvSpPr txBox="1"/>
          <p:nvPr/>
        </p:nvSpPr>
        <p:spPr>
          <a:xfrm>
            <a:off x="980388" y="64886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(Disk)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DB4ADA-9E5F-A044-BB59-BE13EC35D579}"/>
              </a:ext>
            </a:extLst>
          </p:cNvPr>
          <p:cNvSpPr txBox="1"/>
          <p:nvPr/>
        </p:nvSpPr>
        <p:spPr>
          <a:xfrm>
            <a:off x="4562061" y="6488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(Block)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8C8251-67A0-1A4F-9D26-878FA0BF0033}"/>
              </a:ext>
            </a:extLst>
          </p:cNvPr>
          <p:cNvSpPr txBox="1"/>
          <p:nvPr/>
        </p:nvSpPr>
        <p:spPr>
          <a:xfrm>
            <a:off x="7886625" y="6488668"/>
            <a:ext cx="257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(Record/transaction/row)</a:t>
            </a:r>
          </a:p>
        </p:txBody>
      </p:sp>
    </p:spTree>
    <p:extLst>
      <p:ext uri="{BB962C8B-B14F-4D97-AF65-F5344CB8AC3E}">
        <p14:creationId xmlns:p14="http://schemas.microsoft.com/office/powerpoint/2010/main" val="310191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E119-D1DC-3683-3DE9-C794FC8B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1D8B-EF9A-9530-CFB8-A82491CD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91" y="3931826"/>
            <a:ext cx="10515600" cy="4351338"/>
          </a:xfrm>
        </p:spPr>
        <p:txBody>
          <a:bodyPr/>
          <a:lstStyle/>
          <a:p>
            <a:r>
              <a:rPr lang="en-JP" dirty="0"/>
              <a:t>1000 MB = 1 GB</a:t>
            </a:r>
          </a:p>
          <a:p>
            <a:endParaRPr lang="en-JP" dirty="0"/>
          </a:p>
          <a:p>
            <a:r>
              <a:rPr lang="en-JP" dirty="0"/>
              <a:t>1 GB * 10 days = 10 GB</a:t>
            </a:r>
          </a:p>
          <a:p>
            <a:endParaRPr lang="en-JP" dirty="0"/>
          </a:p>
          <a:p>
            <a:r>
              <a:rPr lang="en-JP" dirty="0"/>
              <a:t>So I need 10 Blocks </a:t>
            </a:r>
          </a:p>
          <a:p>
            <a:endParaRPr lang="en-JP" dirty="0"/>
          </a:p>
          <a:p>
            <a:r>
              <a:rPr lang="en-JP" dirty="0"/>
              <a:t>10 GB/ 1000 GB. =</a:t>
            </a:r>
          </a:p>
          <a:p>
            <a:endParaRPr lang="en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9BC1D-81E0-BADE-A3F9-0188BF8C7036}"/>
              </a:ext>
            </a:extLst>
          </p:cNvPr>
          <p:cNvSpPr txBox="1"/>
          <p:nvPr/>
        </p:nvSpPr>
        <p:spPr>
          <a:xfrm>
            <a:off x="4762106" y="1590902"/>
            <a:ext cx="58525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avg file size/per = 1000 MB</a:t>
            </a:r>
          </a:p>
          <a:p>
            <a:r>
              <a:rPr lang="en-JP" b="1" dirty="0">
                <a:solidFill>
                  <a:srgbClr val="FF0000"/>
                </a:solidFill>
              </a:rPr>
              <a:t>block size	           = 1 GB</a:t>
            </a:r>
          </a:p>
          <a:p>
            <a:endParaRPr lang="en-JP" b="1" dirty="0">
              <a:solidFill>
                <a:srgbClr val="FF0000"/>
              </a:solidFill>
            </a:endParaRPr>
          </a:p>
          <a:p>
            <a:r>
              <a:rPr lang="en-JP" b="1" dirty="0">
                <a:solidFill>
                  <a:srgbClr val="FF0000"/>
                </a:solidFill>
              </a:rPr>
              <a:t>Refrigerator       = 1 TB</a:t>
            </a:r>
          </a:p>
          <a:p>
            <a:endParaRPr lang="en-JP" b="1" dirty="0">
              <a:solidFill>
                <a:srgbClr val="FF0000"/>
              </a:solidFill>
            </a:endParaRPr>
          </a:p>
          <a:p>
            <a:r>
              <a:rPr lang="en-JP" b="1" dirty="0">
                <a:solidFill>
                  <a:srgbClr val="FF0000"/>
                </a:solidFill>
              </a:rPr>
              <a:t>After 10 days, how  GB h portion of refrigerator gets fulled?</a:t>
            </a:r>
          </a:p>
          <a:p>
            <a:endParaRPr lang="en-JP" b="1" dirty="0">
              <a:solidFill>
                <a:srgbClr val="FF0000"/>
              </a:solidFill>
            </a:endParaRPr>
          </a:p>
          <a:p>
            <a:r>
              <a:rPr lang="en-JP" b="1" dirty="0">
                <a:solidFill>
                  <a:srgbClr val="FF0000"/>
                </a:solidFill>
              </a:rPr>
              <a:t>how many days are needed to fill up the disk </a:t>
            </a:r>
          </a:p>
        </p:txBody>
      </p:sp>
    </p:spTree>
    <p:extLst>
      <p:ext uri="{BB962C8B-B14F-4D97-AF65-F5344CB8AC3E}">
        <p14:creationId xmlns:p14="http://schemas.microsoft.com/office/powerpoint/2010/main" val="182728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F5D9-5DBD-6A40-8A2E-0BEF2A35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Blocking factor (bfr) – no. of lines in a block</a:t>
            </a:r>
          </a:p>
        </p:txBody>
      </p:sp>
      <p:pic>
        <p:nvPicPr>
          <p:cNvPr id="2050" name="Picture 2" descr="Apple – Ezsai">
            <a:extLst>
              <a:ext uri="{FF2B5EF4-FFF2-40B4-BE49-F238E27FC236}">
                <a16:creationId xmlns:a16="http://schemas.microsoft.com/office/drawing/2014/main" id="{D46E7358-8811-5841-AA5E-D6711A4F0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6" y="1989055"/>
            <a:ext cx="1059199" cy="10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pple – Ezsai">
            <a:extLst>
              <a:ext uri="{FF2B5EF4-FFF2-40B4-BE49-F238E27FC236}">
                <a16:creationId xmlns:a16="http://schemas.microsoft.com/office/drawing/2014/main" id="{24F2B863-2D25-9C41-ABD6-A791FDE62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48" y="1989055"/>
            <a:ext cx="1059199" cy="10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pple – Ezsai">
            <a:extLst>
              <a:ext uri="{FF2B5EF4-FFF2-40B4-BE49-F238E27FC236}">
                <a16:creationId xmlns:a16="http://schemas.microsoft.com/office/drawing/2014/main" id="{C8E164C5-31B8-554F-B083-7C03B02F9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040" y="1989055"/>
            <a:ext cx="1059199" cy="10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pple – Ezsai">
            <a:extLst>
              <a:ext uri="{FF2B5EF4-FFF2-40B4-BE49-F238E27FC236}">
                <a16:creationId xmlns:a16="http://schemas.microsoft.com/office/drawing/2014/main" id="{387CFE30-D9FF-A646-9C2A-4AF95792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32" y="1989055"/>
            <a:ext cx="1059199" cy="10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pple – Ezsai">
            <a:extLst>
              <a:ext uri="{FF2B5EF4-FFF2-40B4-BE49-F238E27FC236}">
                <a16:creationId xmlns:a16="http://schemas.microsoft.com/office/drawing/2014/main" id="{DF1A2811-39FD-374A-BB28-881847363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224" y="1989055"/>
            <a:ext cx="1059199" cy="10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pple – Ezsai">
            <a:extLst>
              <a:ext uri="{FF2B5EF4-FFF2-40B4-BE49-F238E27FC236}">
                <a16:creationId xmlns:a16="http://schemas.microsoft.com/office/drawing/2014/main" id="{F0E8AC94-DDE2-EB45-AD7E-68DFEDD46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816" y="1989055"/>
            <a:ext cx="1059199" cy="10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972115-4792-1A46-B63B-92EE8044E9B6}"/>
              </a:ext>
            </a:extLst>
          </p:cNvPr>
          <p:cNvSpPr txBox="1"/>
          <p:nvPr/>
        </p:nvSpPr>
        <p:spPr>
          <a:xfrm>
            <a:off x="9167749" y="1690688"/>
            <a:ext cx="822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7200" dirty="0"/>
              <a:t>…</a:t>
            </a:r>
          </a:p>
        </p:txBody>
      </p:sp>
      <p:pic>
        <p:nvPicPr>
          <p:cNvPr id="11" name="Picture 2" descr="Apple – Ezsai">
            <a:extLst>
              <a:ext uri="{FF2B5EF4-FFF2-40B4-BE49-F238E27FC236}">
                <a16:creationId xmlns:a16="http://schemas.microsoft.com/office/drawing/2014/main" id="{4537A354-6EB3-2A41-9750-1964494A4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01" y="1989055"/>
            <a:ext cx="1059199" cy="10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724DCC-1B84-B745-9FBB-DE9D4A1B3162}"/>
              </a:ext>
            </a:extLst>
          </p:cNvPr>
          <p:cNvSpPr txBox="1"/>
          <p:nvPr/>
        </p:nvSpPr>
        <p:spPr>
          <a:xfrm>
            <a:off x="5184742" y="3666709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r=30000 apples</a:t>
            </a:r>
          </a:p>
          <a:p>
            <a:r>
              <a:rPr lang="en-JP" dirty="0"/>
              <a:t>number of apples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9103449-30D0-B048-A9FE-F807BDA46ED4}"/>
              </a:ext>
            </a:extLst>
          </p:cNvPr>
          <p:cNvSpPr/>
          <p:nvPr/>
        </p:nvSpPr>
        <p:spPr>
          <a:xfrm rot="5400000">
            <a:off x="5884158" y="-1601042"/>
            <a:ext cx="301547" cy="10233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14" name="Picture 2" descr="Apple – Ezsai">
            <a:extLst>
              <a:ext uri="{FF2B5EF4-FFF2-40B4-BE49-F238E27FC236}">
                <a16:creationId xmlns:a16="http://schemas.microsoft.com/office/drawing/2014/main" id="{1184A49A-47EC-6E41-88FF-93D041CDB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5" y="4474440"/>
            <a:ext cx="1059199" cy="10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6FBD38-FFB7-114B-AF97-CF21C921FED8}"/>
              </a:ext>
            </a:extLst>
          </p:cNvPr>
          <p:cNvCxnSpPr/>
          <p:nvPr/>
        </p:nvCxnSpPr>
        <p:spPr>
          <a:xfrm>
            <a:off x="917955" y="4983225"/>
            <a:ext cx="0" cy="98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475583-BC27-3545-99D1-04CAAB870DAE}"/>
              </a:ext>
            </a:extLst>
          </p:cNvPr>
          <p:cNvCxnSpPr/>
          <p:nvPr/>
        </p:nvCxnSpPr>
        <p:spPr>
          <a:xfrm>
            <a:off x="1664244" y="5001817"/>
            <a:ext cx="0" cy="98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43F3E8-EF1C-D04C-98C6-31333704936F}"/>
              </a:ext>
            </a:extLst>
          </p:cNvPr>
          <p:cNvSpPr txBox="1"/>
          <p:nvPr/>
        </p:nvSpPr>
        <p:spPr>
          <a:xfrm>
            <a:off x="865872" y="55942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R=9 cm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E1073D-1C2A-E44E-8BCF-A7A39519CA75}"/>
              </a:ext>
            </a:extLst>
          </p:cNvPr>
          <p:cNvCxnSpPr>
            <a:cxnSpLocks/>
          </p:cNvCxnSpPr>
          <p:nvPr/>
        </p:nvCxnSpPr>
        <p:spPr>
          <a:xfrm flipH="1">
            <a:off x="1664244" y="5797538"/>
            <a:ext cx="332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342518-B673-1E45-A76D-0FD7B4BE7CD0}"/>
              </a:ext>
            </a:extLst>
          </p:cNvPr>
          <p:cNvCxnSpPr>
            <a:cxnSpLocks/>
          </p:cNvCxnSpPr>
          <p:nvPr/>
        </p:nvCxnSpPr>
        <p:spPr>
          <a:xfrm>
            <a:off x="452572" y="5797538"/>
            <a:ext cx="465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989CC7-1741-A840-9224-C2612C3B5B74}"/>
              </a:ext>
            </a:extLst>
          </p:cNvPr>
          <p:cNvSpPr txBox="1"/>
          <p:nvPr/>
        </p:nvSpPr>
        <p:spPr>
          <a:xfrm>
            <a:off x="80287" y="6274748"/>
            <a:ext cx="30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each apple is of 9 cm diameter</a:t>
            </a:r>
          </a:p>
        </p:txBody>
      </p:sp>
      <p:pic>
        <p:nvPicPr>
          <p:cNvPr id="24" name="Picture 8" descr="Fashion Serving Tray Bamboo Wooden Tray with Handles Great for Dinner Trays,  Tea Tray, Bar Tray, Breakfast Tray, or Any Food|Storage Trays| - AliExpress">
            <a:extLst>
              <a:ext uri="{FF2B5EF4-FFF2-40B4-BE49-F238E27FC236}">
                <a16:creationId xmlns:a16="http://schemas.microsoft.com/office/drawing/2014/main" id="{EF7CA439-9C1B-E34E-98B4-832EBF56C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32" y="4251810"/>
            <a:ext cx="2189964" cy="21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F32692-7CDE-1248-9B99-91855E7726AA}"/>
              </a:ext>
            </a:extLst>
          </p:cNvPr>
          <p:cNvCxnSpPr/>
          <p:nvPr/>
        </p:nvCxnSpPr>
        <p:spPr>
          <a:xfrm>
            <a:off x="5105014" y="6114179"/>
            <a:ext cx="284526" cy="16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732313-F969-D14F-8F7A-4FB054EA0F19}"/>
              </a:ext>
            </a:extLst>
          </p:cNvPr>
          <p:cNvCxnSpPr/>
          <p:nvPr/>
        </p:nvCxnSpPr>
        <p:spPr>
          <a:xfrm>
            <a:off x="6185080" y="5180613"/>
            <a:ext cx="284526" cy="16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0B04E1-D7A5-E942-BE4A-2AA1E9BD8695}"/>
              </a:ext>
            </a:extLst>
          </p:cNvPr>
          <p:cNvCxnSpPr>
            <a:cxnSpLocks/>
          </p:cNvCxnSpPr>
          <p:nvPr/>
        </p:nvCxnSpPr>
        <p:spPr>
          <a:xfrm flipH="1">
            <a:off x="5330677" y="5904020"/>
            <a:ext cx="303936" cy="30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7694BD-9D57-FA40-9C3C-CE2F459A322D}"/>
              </a:ext>
            </a:extLst>
          </p:cNvPr>
          <p:cNvCxnSpPr>
            <a:cxnSpLocks/>
          </p:cNvCxnSpPr>
          <p:nvPr/>
        </p:nvCxnSpPr>
        <p:spPr>
          <a:xfrm flipV="1">
            <a:off x="6005329" y="5239945"/>
            <a:ext cx="317767" cy="31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C4AA2F-CB5E-3A4E-8FB1-B16BB2A41730}"/>
              </a:ext>
            </a:extLst>
          </p:cNvPr>
          <p:cNvSpPr txBox="1"/>
          <p:nvPr/>
        </p:nvSpPr>
        <p:spPr>
          <a:xfrm>
            <a:off x="5581069" y="559989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B=50 cm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37A8EB-AF4C-324E-A168-7D31CFBE0082}"/>
              </a:ext>
            </a:extLst>
          </p:cNvPr>
          <p:cNvSpPr txBox="1"/>
          <p:nvPr/>
        </p:nvSpPr>
        <p:spPr>
          <a:xfrm>
            <a:off x="3954532" y="6280358"/>
            <a:ext cx="246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Length of a tray is 50 cm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E0E7B8-4836-1D4F-8A17-ADC54D033681}"/>
              </a:ext>
            </a:extLst>
          </p:cNvPr>
          <p:cNvSpPr txBox="1"/>
          <p:nvPr/>
        </p:nvSpPr>
        <p:spPr>
          <a:xfrm>
            <a:off x="7771033" y="4295530"/>
            <a:ext cx="41965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How many apples can we put in a tray?</a:t>
            </a:r>
          </a:p>
          <a:p>
            <a:r>
              <a:rPr lang="en-JP" dirty="0">
                <a:solidFill>
                  <a:srgbClr val="FF0000"/>
                </a:solidFill>
              </a:rPr>
              <a:t>bfr = ?</a:t>
            </a:r>
          </a:p>
          <a:p>
            <a:endParaRPr lang="en-JP" dirty="0">
              <a:solidFill>
                <a:srgbClr val="FF0000"/>
              </a:solidFill>
            </a:endParaRPr>
          </a:p>
          <a:p>
            <a:endParaRPr lang="en-JP" dirty="0">
              <a:solidFill>
                <a:srgbClr val="FF0000"/>
              </a:solidFill>
            </a:endParaRPr>
          </a:p>
          <a:p>
            <a:r>
              <a:rPr lang="en-JP" dirty="0">
                <a:solidFill>
                  <a:srgbClr val="FF0000"/>
                </a:solidFill>
              </a:rPr>
              <a:t>Number of trays needs to store all applies?</a:t>
            </a:r>
          </a:p>
          <a:p>
            <a:endParaRPr lang="en-JP" dirty="0">
              <a:solidFill>
                <a:srgbClr val="FF0000"/>
              </a:solidFill>
            </a:endParaRPr>
          </a:p>
          <a:p>
            <a:r>
              <a:rPr lang="en-JP" dirty="0">
                <a:solidFill>
                  <a:srgbClr val="FF0000"/>
                </a:solidFill>
              </a:rPr>
              <a:t>b = ?</a:t>
            </a:r>
          </a:p>
        </p:txBody>
      </p:sp>
    </p:spTree>
    <p:extLst>
      <p:ext uri="{BB962C8B-B14F-4D97-AF65-F5344CB8AC3E}">
        <p14:creationId xmlns:p14="http://schemas.microsoft.com/office/powerpoint/2010/main" val="284208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pples On a Tray HD Stock Images | Shutterstock">
            <a:extLst>
              <a:ext uri="{FF2B5EF4-FFF2-40B4-BE49-F238E27FC236}">
                <a16:creationId xmlns:a16="http://schemas.microsoft.com/office/drawing/2014/main" id="{4358E07D-1071-4E4A-BFE4-BE042DEEB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7" y="32071"/>
            <a:ext cx="2481485" cy="17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pples On a Tray HD Stock Images | Shutterstock">
            <a:extLst>
              <a:ext uri="{FF2B5EF4-FFF2-40B4-BE49-F238E27FC236}">
                <a16:creationId xmlns:a16="http://schemas.microsoft.com/office/drawing/2014/main" id="{A097CB29-6573-074B-8762-2FAA895F0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7" y="1948877"/>
            <a:ext cx="2481485" cy="17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4CA169-4A9B-7C41-A8BE-835A0D361DC8}"/>
              </a:ext>
            </a:extLst>
          </p:cNvPr>
          <p:cNvSpPr txBox="1"/>
          <p:nvPr/>
        </p:nvSpPr>
        <p:spPr>
          <a:xfrm>
            <a:off x="1216142" y="4063159"/>
            <a:ext cx="2535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b="1" dirty="0"/>
              <a:t>.</a:t>
            </a:r>
          </a:p>
          <a:p>
            <a:r>
              <a:rPr lang="en-JP" sz="2000" b="1" dirty="0"/>
              <a:t>.</a:t>
            </a:r>
          </a:p>
          <a:p>
            <a:r>
              <a:rPr lang="en-JP" sz="2000" b="1" dirty="0"/>
              <a:t>.</a:t>
            </a:r>
          </a:p>
        </p:txBody>
      </p:sp>
      <p:pic>
        <p:nvPicPr>
          <p:cNvPr id="7" name="Picture 6" descr="Apples On a Tray HD Stock Images | Shutterstock">
            <a:extLst>
              <a:ext uri="{FF2B5EF4-FFF2-40B4-BE49-F238E27FC236}">
                <a16:creationId xmlns:a16="http://schemas.microsoft.com/office/drawing/2014/main" id="{1EC06B6D-E92F-CD42-8537-9CCDF6C8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7" y="5078822"/>
            <a:ext cx="2481485" cy="17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0E8C6B9E-2B2E-D442-AFF2-40BEF927BF27}"/>
              </a:ext>
            </a:extLst>
          </p:cNvPr>
          <p:cNvSpPr/>
          <p:nvPr/>
        </p:nvSpPr>
        <p:spPr>
          <a:xfrm>
            <a:off x="2578072" y="425003"/>
            <a:ext cx="253596" cy="63235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639F5-B253-8D44-A6BA-0109A10E1FA6}"/>
              </a:ext>
            </a:extLst>
          </p:cNvPr>
          <p:cNvSpPr txBox="1"/>
          <p:nvPr/>
        </p:nvSpPr>
        <p:spPr>
          <a:xfrm>
            <a:off x="2795073" y="3878493"/>
            <a:ext cx="115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7500 trays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6525AC-B523-A747-9DEC-FCC2E02AD504}"/>
              </a:ext>
            </a:extLst>
          </p:cNvPr>
          <p:cNvCxnSpPr>
            <a:cxnSpLocks/>
          </p:cNvCxnSpPr>
          <p:nvPr/>
        </p:nvCxnSpPr>
        <p:spPr>
          <a:xfrm>
            <a:off x="1337329" y="311869"/>
            <a:ext cx="4625589" cy="60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92EF4A-1A9A-BF4D-B744-A9EC04146ED8}"/>
              </a:ext>
            </a:extLst>
          </p:cNvPr>
          <p:cNvCxnSpPr>
            <a:cxnSpLocks/>
          </p:cNvCxnSpPr>
          <p:nvPr/>
        </p:nvCxnSpPr>
        <p:spPr>
          <a:xfrm flipV="1">
            <a:off x="1337329" y="1070503"/>
            <a:ext cx="5295291" cy="118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Fashion Serving Tray Bamboo Wooden Tray with Handles Great for Dinner Trays,  Tea Tray, Bar Tray, Breakfast Tray, or Any Food|Storage Trays| - AliExpress">
            <a:extLst>
              <a:ext uri="{FF2B5EF4-FFF2-40B4-BE49-F238E27FC236}">
                <a16:creationId xmlns:a16="http://schemas.microsoft.com/office/drawing/2014/main" id="{43C0A7BA-C6BD-6F48-BDBE-DC6143304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89" y="939715"/>
            <a:ext cx="2189964" cy="21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d Apple. Piece Isolated On White. With Clipping Path. Stock Photo,  Picture And Royalty Free Image. Image 94422328.">
            <a:extLst>
              <a:ext uri="{FF2B5EF4-FFF2-40B4-BE49-F238E27FC236}">
                <a16:creationId xmlns:a16="http://schemas.microsoft.com/office/drawing/2014/main" id="{5370180C-9736-3644-AC54-EE516A653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168" y="562695"/>
            <a:ext cx="645903" cy="6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Red Apple. Piece Isolated On White. With Clipping Path. Stock Photo,  Picture And Royalty Free Image. Image 94422328.">
            <a:extLst>
              <a:ext uri="{FF2B5EF4-FFF2-40B4-BE49-F238E27FC236}">
                <a16:creationId xmlns:a16="http://schemas.microsoft.com/office/drawing/2014/main" id="{1FC83BEB-5031-9248-B2CF-D1D20366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68" y="616764"/>
            <a:ext cx="645903" cy="6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d Apple. Piece Isolated On White. With Clipping Path. Stock Photo,  Picture And Royalty Free Image. Image 94422328.">
            <a:extLst>
              <a:ext uri="{FF2B5EF4-FFF2-40B4-BE49-F238E27FC236}">
                <a16:creationId xmlns:a16="http://schemas.microsoft.com/office/drawing/2014/main" id="{AB4BCB9A-6DF1-E344-9279-71F4375E9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474" y="887190"/>
            <a:ext cx="1989855" cy="198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038752-CC25-8246-99BA-B8B3F149AC5D}"/>
              </a:ext>
            </a:extLst>
          </p:cNvPr>
          <p:cNvSpPr txBox="1"/>
          <p:nvPr/>
        </p:nvSpPr>
        <p:spPr>
          <a:xfrm>
            <a:off x="10190474" y="269237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 cm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025A86-3E8D-7A4D-BBDE-F62AB80C6FEC}"/>
              </a:ext>
            </a:extLst>
          </p:cNvPr>
          <p:cNvCxnSpPr/>
          <p:nvPr/>
        </p:nvCxnSpPr>
        <p:spPr>
          <a:xfrm>
            <a:off x="8809149" y="1811249"/>
            <a:ext cx="1184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B8C010-FA77-EC41-AE12-24E661255B9B}"/>
              </a:ext>
            </a:extLst>
          </p:cNvPr>
          <p:cNvSpPr txBox="1"/>
          <p:nvPr/>
        </p:nvSpPr>
        <p:spPr>
          <a:xfrm>
            <a:off x="8890653" y="276034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1 mm</a:t>
            </a:r>
          </a:p>
        </p:txBody>
      </p:sp>
    </p:spTree>
    <p:extLst>
      <p:ext uri="{BB962C8B-B14F-4D97-AF65-F5344CB8AC3E}">
        <p14:creationId xmlns:p14="http://schemas.microsoft.com/office/powerpoint/2010/main" val="351856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50A3DB-F72F-A54F-B6D4-A3085B6C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17" y="16097"/>
            <a:ext cx="9499272" cy="64767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1D8A82-BF42-43B3-B45E-75ACB17E7A43}"/>
                  </a:ext>
                </a:extLst>
              </p14:cNvPr>
              <p14:cNvContentPartPr/>
              <p14:nvPr/>
            </p14:nvContentPartPr>
            <p14:xfrm>
              <a:off x="4672800" y="1295640"/>
              <a:ext cx="5400" cy="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1D8A82-BF42-43B3-B45E-75ACB17E7A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3440" y="1286280"/>
                <a:ext cx="24120" cy="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92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ple – Ezsai">
            <a:extLst>
              <a:ext uri="{FF2B5EF4-FFF2-40B4-BE49-F238E27FC236}">
                <a16:creationId xmlns:a16="http://schemas.microsoft.com/office/drawing/2014/main" id="{6BC77BB6-FDEB-AABB-C753-CB20CC711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5" y="457710"/>
            <a:ext cx="1059199" cy="10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F581EF-C036-E4CE-249E-75E1858B8E43}"/>
              </a:ext>
            </a:extLst>
          </p:cNvPr>
          <p:cNvSpPr txBox="1"/>
          <p:nvPr/>
        </p:nvSpPr>
        <p:spPr>
          <a:xfrm>
            <a:off x="1983036" y="966495"/>
            <a:ext cx="114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 100 bytes</a:t>
            </a:r>
          </a:p>
        </p:txBody>
      </p:sp>
      <p:pic>
        <p:nvPicPr>
          <p:cNvPr id="16" name="Picture 8" descr="Fashion Serving Tray Bamboo Wooden Tray with Handles Great for Dinner Trays,  Tea Tray, Bar Tray, Breakfast Tray, or Any Food|Storage Trays| - AliExpress">
            <a:extLst>
              <a:ext uri="{FF2B5EF4-FFF2-40B4-BE49-F238E27FC236}">
                <a16:creationId xmlns:a16="http://schemas.microsoft.com/office/drawing/2014/main" id="{FC078D61-E840-D912-3818-A00C74F95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8" y="2334018"/>
            <a:ext cx="2189964" cy="21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72B034-3478-2D6A-C0FD-B37ACAED1164}"/>
              </a:ext>
            </a:extLst>
          </p:cNvPr>
          <p:cNvSpPr txBox="1"/>
          <p:nvPr/>
        </p:nvSpPr>
        <p:spPr>
          <a:xfrm>
            <a:off x="553251" y="1465591"/>
            <a:ext cx="7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tweet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92E24F-8653-A797-93D5-E83C3CC475CC}"/>
              </a:ext>
            </a:extLst>
          </p:cNvPr>
          <p:cNvSpPr txBox="1"/>
          <p:nvPr/>
        </p:nvSpPr>
        <p:spPr>
          <a:xfrm>
            <a:off x="559771" y="415465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Block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18680-8A6E-3E8B-5EB0-E8570BC8FD73}"/>
              </a:ext>
            </a:extLst>
          </p:cNvPr>
          <p:cNvSpPr txBox="1"/>
          <p:nvPr/>
        </p:nvSpPr>
        <p:spPr>
          <a:xfrm>
            <a:off x="2796448" y="3059668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4096 bytes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3EF2A5-F66A-9927-3873-80172735400A}"/>
              </a:ext>
            </a:extLst>
          </p:cNvPr>
          <p:cNvSpPr txBox="1"/>
          <p:nvPr/>
        </p:nvSpPr>
        <p:spPr>
          <a:xfrm>
            <a:off x="5871990" y="1335827"/>
            <a:ext cx="45923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JP" dirty="0"/>
              <a:t>How many tweets can be stored in a block?</a:t>
            </a:r>
          </a:p>
          <a:p>
            <a:pPr marL="342900" indent="-342900">
              <a:buAutoNum type="arabicPeriod"/>
            </a:pPr>
            <a:endParaRPr lang="en-JP" dirty="0"/>
          </a:p>
          <a:p>
            <a:endParaRPr lang="en-JP" dirty="0"/>
          </a:p>
          <a:p>
            <a:r>
              <a:rPr lang="en-JP" dirty="0"/>
              <a:t>	Math.floor(4096/100)</a:t>
            </a:r>
          </a:p>
          <a:p>
            <a:endParaRPr lang="en-JP" dirty="0"/>
          </a:p>
          <a:p>
            <a:r>
              <a:rPr lang="en-JP" dirty="0"/>
              <a:t>	Math.floor(40.96)</a:t>
            </a:r>
          </a:p>
          <a:p>
            <a:r>
              <a:rPr lang="en-JP" dirty="0"/>
              <a:t>	</a:t>
            </a:r>
          </a:p>
          <a:p>
            <a:r>
              <a:rPr lang="en-JP" dirty="0"/>
              <a:t>	40</a:t>
            </a:r>
          </a:p>
          <a:p>
            <a:pPr marL="342900" indent="-342900">
              <a:buAutoNum type="arabicPeriod"/>
            </a:pP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83039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ple – Ezsai">
            <a:extLst>
              <a:ext uri="{FF2B5EF4-FFF2-40B4-BE49-F238E27FC236}">
                <a16:creationId xmlns:a16="http://schemas.microsoft.com/office/drawing/2014/main" id="{9EB876DC-34D1-C8D1-43B3-3B6B4A320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3" y="468727"/>
            <a:ext cx="1059199" cy="10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pple – Ezsai">
            <a:extLst>
              <a:ext uri="{FF2B5EF4-FFF2-40B4-BE49-F238E27FC236}">
                <a16:creationId xmlns:a16="http://schemas.microsoft.com/office/drawing/2014/main" id="{FFD4D590-32C4-5261-5B35-29EE76A21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195" y="468727"/>
            <a:ext cx="1059199" cy="10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pple – Ezsai">
            <a:extLst>
              <a:ext uri="{FF2B5EF4-FFF2-40B4-BE49-F238E27FC236}">
                <a16:creationId xmlns:a16="http://schemas.microsoft.com/office/drawing/2014/main" id="{12671921-4636-A64F-97C8-B1A17C920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787" y="468727"/>
            <a:ext cx="1059199" cy="10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pple – Ezsai">
            <a:extLst>
              <a:ext uri="{FF2B5EF4-FFF2-40B4-BE49-F238E27FC236}">
                <a16:creationId xmlns:a16="http://schemas.microsoft.com/office/drawing/2014/main" id="{09A9D53A-260C-4AA4-D6F1-52942DFE6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379" y="468727"/>
            <a:ext cx="1059199" cy="10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pple – Ezsai">
            <a:extLst>
              <a:ext uri="{FF2B5EF4-FFF2-40B4-BE49-F238E27FC236}">
                <a16:creationId xmlns:a16="http://schemas.microsoft.com/office/drawing/2014/main" id="{A4258672-6D7C-4C98-68D2-DC7960C69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971" y="468727"/>
            <a:ext cx="1059199" cy="10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pple – Ezsai">
            <a:extLst>
              <a:ext uri="{FF2B5EF4-FFF2-40B4-BE49-F238E27FC236}">
                <a16:creationId xmlns:a16="http://schemas.microsoft.com/office/drawing/2014/main" id="{13B7FA0F-4EDA-CC28-89AC-E73940C8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63" y="468727"/>
            <a:ext cx="1059199" cy="10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ple – Ezsai">
            <a:extLst>
              <a:ext uri="{FF2B5EF4-FFF2-40B4-BE49-F238E27FC236}">
                <a16:creationId xmlns:a16="http://schemas.microsoft.com/office/drawing/2014/main" id="{C222CCC1-5491-058C-D862-99B787893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348" y="468727"/>
            <a:ext cx="1059199" cy="10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9D4AA6-E77B-D8DE-EE5C-55DA47F9504C}"/>
              </a:ext>
            </a:extLst>
          </p:cNvPr>
          <p:cNvSpPr txBox="1"/>
          <p:nvPr/>
        </p:nvSpPr>
        <p:spPr>
          <a:xfrm>
            <a:off x="5019489" y="2146381"/>
            <a:ext cx="1829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r=300,000 tweets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C19A14E-170B-02BC-D6BB-B6B617E00B9D}"/>
              </a:ext>
            </a:extLst>
          </p:cNvPr>
          <p:cNvSpPr/>
          <p:nvPr/>
        </p:nvSpPr>
        <p:spPr>
          <a:xfrm rot="5400000">
            <a:off x="5718905" y="-3121370"/>
            <a:ext cx="301547" cy="102339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13" name="Picture 8" descr="Fashion Serving Tray Bamboo Wooden Tray with Handles Great for Dinner Trays,  Tea Tray, Bar Tray, Breakfast Tray, or Any Food|Storage Trays| - AliExpress">
            <a:extLst>
              <a:ext uri="{FF2B5EF4-FFF2-40B4-BE49-F238E27FC236}">
                <a16:creationId xmlns:a16="http://schemas.microsoft.com/office/drawing/2014/main" id="{BB6D5FE8-BEAE-47FE-A82B-7D365CE5A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9" y="2730626"/>
            <a:ext cx="2189964" cy="218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4522EA-947E-D071-1E8E-97B2CBD045D0}"/>
              </a:ext>
            </a:extLst>
          </p:cNvPr>
          <p:cNvCxnSpPr/>
          <p:nvPr/>
        </p:nvCxnSpPr>
        <p:spPr>
          <a:xfrm flipV="1">
            <a:off x="1520328" y="3825608"/>
            <a:ext cx="925417" cy="878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4E27F4-E3EC-059B-75EA-54333D356983}"/>
              </a:ext>
            </a:extLst>
          </p:cNvPr>
          <p:cNvSpPr txBox="1"/>
          <p:nvPr/>
        </p:nvSpPr>
        <p:spPr>
          <a:xfrm>
            <a:off x="2345143" y="4264905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40 tweets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968D5-97AA-E817-BF15-063611FD6972}"/>
              </a:ext>
            </a:extLst>
          </p:cNvPr>
          <p:cNvSpPr txBox="1"/>
          <p:nvPr/>
        </p:nvSpPr>
        <p:spPr>
          <a:xfrm>
            <a:off x="5662670" y="3825608"/>
            <a:ext cx="522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How many blocks are needed to store 300,000 tweets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BA16A-23C0-C019-0E15-1D1024DAF79B}"/>
              </a:ext>
            </a:extLst>
          </p:cNvPr>
          <p:cNvSpPr txBox="1"/>
          <p:nvPr/>
        </p:nvSpPr>
        <p:spPr>
          <a:xfrm>
            <a:off x="5934130" y="5133860"/>
            <a:ext cx="223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Math.ceil(300000/40)</a:t>
            </a:r>
          </a:p>
        </p:txBody>
      </p:sp>
    </p:spTree>
    <p:extLst>
      <p:ext uri="{BB962C8B-B14F-4D97-AF65-F5344CB8AC3E}">
        <p14:creationId xmlns:p14="http://schemas.microsoft.com/office/powerpoint/2010/main" val="215144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11A6-92D2-31F6-9931-DBC1FF33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67" y="2103437"/>
            <a:ext cx="10515600" cy="1325563"/>
          </a:xfrm>
        </p:spPr>
        <p:txBody>
          <a:bodyPr/>
          <a:lstStyle/>
          <a:p>
            <a:r>
              <a:rPr lang="en-JP" dirty="0"/>
              <a:t>Is it good to storage data in the RAM/Memory for few days, say for 10 days?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DC09A-5B12-11DB-25D2-E2273563E415}"/>
              </a:ext>
            </a:extLst>
          </p:cNvPr>
          <p:cNvSpPr txBox="1"/>
          <p:nvPr/>
        </p:nvSpPr>
        <p:spPr>
          <a:xfrm>
            <a:off x="5517223" y="4869950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Yes/No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95598-0084-0113-7E6D-DC1E3A9BDB02}"/>
              </a:ext>
            </a:extLst>
          </p:cNvPr>
          <p:cNvSpPr txBox="1"/>
          <p:nvPr/>
        </p:nvSpPr>
        <p:spPr>
          <a:xfrm>
            <a:off x="2434975" y="6164494"/>
            <a:ext cx="608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Storing in the memory. is called  ………………. in-memory storage</a:t>
            </a:r>
          </a:p>
        </p:txBody>
      </p:sp>
    </p:spTree>
    <p:extLst>
      <p:ext uri="{BB962C8B-B14F-4D97-AF65-F5344CB8AC3E}">
        <p14:creationId xmlns:p14="http://schemas.microsoft.com/office/powerpoint/2010/main" val="239266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e Matrix - Keanu Reeves - Neo - First movie - Character profile -  Writeups.org">
            <a:extLst>
              <a:ext uri="{FF2B5EF4-FFF2-40B4-BE49-F238E27FC236}">
                <a16:creationId xmlns:a16="http://schemas.microsoft.com/office/drawing/2014/main" id="{CBBF3970-B039-DB4C-842A-968E32D3C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517" y="914399"/>
            <a:ext cx="1980362" cy="52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53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Matrix Revolutions (2003) - IMDb">
            <a:extLst>
              <a:ext uri="{FF2B5EF4-FFF2-40B4-BE49-F238E27FC236}">
                <a16:creationId xmlns:a16="http://schemas.microsoft.com/office/drawing/2014/main" id="{14D218BA-C85F-B84C-B82B-296314EAF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17" y="352337"/>
            <a:ext cx="9757792" cy="627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5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8F57-9C49-F147-BDCF-A140FA9D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A7F8-28D5-7947-9B44-98207577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Storage devices</a:t>
            </a:r>
          </a:p>
          <a:p>
            <a:endParaRPr lang="en-JP" dirty="0"/>
          </a:p>
          <a:p>
            <a:r>
              <a:rPr lang="en-JP" dirty="0"/>
              <a:t>Accessing data efficiently using storage devices</a:t>
            </a:r>
          </a:p>
          <a:p>
            <a:endParaRPr lang="en-JP" dirty="0"/>
          </a:p>
          <a:p>
            <a:r>
              <a:rPr lang="en-JP" dirty="0"/>
              <a:t>Types of files</a:t>
            </a:r>
          </a:p>
          <a:p>
            <a:endParaRPr lang="en-JP" dirty="0"/>
          </a:p>
          <a:p>
            <a:r>
              <a:rPr lang="en-JP" dirty="0"/>
              <a:t>Storing data in files</a:t>
            </a:r>
          </a:p>
          <a:p>
            <a:endParaRPr lang="en-JP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2436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5319-7D80-684A-9B6E-ADC78FA3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Data Storage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784B-F29B-5348-A731-162D9C763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Primary storage: </a:t>
            </a:r>
            <a:r>
              <a:rPr lang="en-US" dirty="0"/>
              <a:t>Media that can be directly accessed by CPUs</a:t>
            </a:r>
          </a:p>
          <a:p>
            <a:pPr lvl="1"/>
            <a:r>
              <a:rPr lang="en-JP" dirty="0"/>
              <a:t>Example: RAM</a:t>
            </a:r>
          </a:p>
          <a:p>
            <a:pPr lvl="1"/>
            <a:endParaRPr lang="en-JP" dirty="0"/>
          </a:p>
          <a:p>
            <a:r>
              <a:rPr lang="en-JP" b="1" dirty="0"/>
              <a:t>Secondary storage: </a:t>
            </a:r>
            <a:r>
              <a:rPr lang="en-US" dirty="0"/>
              <a:t>The primary choice of storage medium for permanent data</a:t>
            </a:r>
          </a:p>
          <a:p>
            <a:pPr lvl="1"/>
            <a:r>
              <a:rPr lang="en-US" dirty="0"/>
              <a:t>Example: SDDs and HDDs</a:t>
            </a:r>
          </a:p>
          <a:p>
            <a:pPr lvl="1"/>
            <a:endParaRPr lang="en-US" dirty="0"/>
          </a:p>
          <a:p>
            <a:r>
              <a:rPr lang="en-US" b="1" dirty="0"/>
              <a:t>Tertiary storage: </a:t>
            </a:r>
            <a:r>
              <a:rPr lang="en-US" dirty="0"/>
              <a:t>Removable media used in today’s systems as offline storage for archiving databases and hence come under the category called tertiary storage</a:t>
            </a:r>
          </a:p>
          <a:p>
            <a:pPr lvl="1"/>
            <a:r>
              <a:rPr lang="en-US" dirty="0"/>
              <a:t>Example: Optical disks (CD-ROMs, DVDs, and other similar storage media) and tapes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9441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648B-3595-8D4E-A7DC-52F1019A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Organization of Databases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306A-56C1-9248-8593-F9897A95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 b="1" dirty="0"/>
              <a:t>Transient data:</a:t>
            </a:r>
            <a:r>
              <a:rPr lang="en-JP" dirty="0"/>
              <a:t> Data that persists only for a limited amount of time</a:t>
            </a:r>
          </a:p>
          <a:p>
            <a:endParaRPr lang="en-JP" dirty="0"/>
          </a:p>
          <a:p>
            <a:r>
              <a:rPr lang="en-JP" b="1" dirty="0"/>
              <a:t>Persistant data: </a:t>
            </a:r>
            <a:r>
              <a:rPr lang="en-JP" dirty="0"/>
              <a:t>Data that persists for longer periods of time</a:t>
            </a:r>
          </a:p>
          <a:p>
            <a:endParaRPr lang="en-JP" dirty="0"/>
          </a:p>
          <a:p>
            <a:r>
              <a:rPr lang="en-JP" dirty="0"/>
              <a:t>Data in databases always represent persistant data</a:t>
            </a:r>
          </a:p>
          <a:p>
            <a:endParaRPr lang="en-JP" dirty="0"/>
          </a:p>
          <a:p>
            <a:r>
              <a:rPr lang="en-JP" dirty="0"/>
              <a:t>Data in databases is often too large to fit in main memory.</a:t>
            </a:r>
          </a:p>
          <a:p>
            <a:endParaRPr lang="en-JP" dirty="0"/>
          </a:p>
          <a:p>
            <a:r>
              <a:rPr lang="en-JP" dirty="0"/>
              <a:t>Thus, databases primarily use secondary storage for storing data.</a:t>
            </a:r>
          </a:p>
        </p:txBody>
      </p:sp>
    </p:spTree>
    <p:extLst>
      <p:ext uri="{BB962C8B-B14F-4D97-AF65-F5344CB8AC3E}">
        <p14:creationId xmlns:p14="http://schemas.microsoft.com/office/powerpoint/2010/main" val="232767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3CCC-2EE2-3B45-A249-FD72468F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Secondary storage devices: HDDs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2D135-49F3-C141-8A3B-3DD476F2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14" y="1551709"/>
            <a:ext cx="5670550" cy="53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8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62947F-42CB-7F4D-9A46-897E3BCFCBB8}"/>
              </a:ext>
            </a:extLst>
          </p:cNvPr>
          <p:cNvSpPr/>
          <p:nvPr/>
        </p:nvSpPr>
        <p:spPr>
          <a:xfrm>
            <a:off x="5665075" y="6488668"/>
            <a:ext cx="8135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JP" dirty="0"/>
              <a:t>http://faculty.salina.k-state.edu/tim/ossg/File_sys/abstractions.html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B5DA79-91FF-4A47-8858-DE8901D4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15" y="465937"/>
            <a:ext cx="9625369" cy="602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0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489</Words>
  <Application>Microsoft Macintosh PowerPoint</Application>
  <PresentationFormat>Widescreen</PresentationFormat>
  <Paragraphs>105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Files and File Storage</vt:lpstr>
      <vt:lpstr>Is it good to storage data in the RAM/Memory for few days, say for 10 days?</vt:lpstr>
      <vt:lpstr>PowerPoint Presentation</vt:lpstr>
      <vt:lpstr>PowerPoint Presentation</vt:lpstr>
      <vt:lpstr>Outline</vt:lpstr>
      <vt:lpstr>Data Storage Hierarchy</vt:lpstr>
      <vt:lpstr>Storage Organization of Databases</vt:lpstr>
      <vt:lpstr>Secondary storage devices: HDDs</vt:lpstr>
      <vt:lpstr>PowerPoint Presentation</vt:lpstr>
      <vt:lpstr>PowerPoint Presentation</vt:lpstr>
      <vt:lpstr>PowerPoint Presentation</vt:lpstr>
      <vt:lpstr>Analyzing search</vt:lpstr>
      <vt:lpstr>PowerPoint Presentation</vt:lpstr>
      <vt:lpstr>Blocking factor (bfr) – no. of lines in a block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and File Storage</dc:title>
  <dc:creator>Uday Kiran Rage</dc:creator>
  <cp:lastModifiedBy>Uday Kiran Rage</cp:lastModifiedBy>
  <cp:revision>1</cp:revision>
  <dcterms:created xsi:type="dcterms:W3CDTF">2023-05-30T01:40:30Z</dcterms:created>
  <dcterms:modified xsi:type="dcterms:W3CDTF">2023-05-30T02:41:16Z</dcterms:modified>
</cp:coreProperties>
</file>