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J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03"/>
    <p:restoredTop sz="94719"/>
  </p:normalViewPr>
  <p:slideViewPr>
    <p:cSldViewPr snapToGrid="0">
      <p:cViewPr varScale="1">
        <p:scale>
          <a:sx n="152" d="100"/>
          <a:sy n="152" d="100"/>
        </p:scale>
        <p:origin x="85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day Kiran Rage" userId="8cfd044a105e3dbd" providerId="LiveId" clId="{28303B63-7F01-BA4D-999C-41471B7B0EEC}"/>
    <pc:docChg chg="modSld">
      <pc:chgData name="Uday Kiran Rage" userId="8cfd044a105e3dbd" providerId="LiveId" clId="{28303B63-7F01-BA4D-999C-41471B7B0EEC}" dt="2024-05-03T05:22:37.801" v="5" actId="20577"/>
      <pc:docMkLst>
        <pc:docMk/>
      </pc:docMkLst>
      <pc:sldChg chg="modSp mod">
        <pc:chgData name="Uday Kiran Rage" userId="8cfd044a105e3dbd" providerId="LiveId" clId="{28303B63-7F01-BA4D-999C-41471B7B0EEC}" dt="2024-05-03T05:22:37.801" v="5" actId="20577"/>
        <pc:sldMkLst>
          <pc:docMk/>
          <pc:sldMk cId="2770409219" sldId="258"/>
        </pc:sldMkLst>
        <pc:spChg chg="mod">
          <ac:chgData name="Uday Kiran Rage" userId="8cfd044a105e3dbd" providerId="LiveId" clId="{28303B63-7F01-BA4D-999C-41471B7B0EEC}" dt="2024-05-03T05:22:37.801" v="5" actId="20577"/>
          <ac:spMkLst>
            <pc:docMk/>
            <pc:sldMk cId="2770409219" sldId="258"/>
            <ac:spMk id="2" creationId="{65BE63FC-95C3-046F-567E-49AAB87352E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F4A56-D10E-9BBC-0A8C-52925781BD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2DB2E8-3618-C2C2-ADB7-0011A4C87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A45028-438D-2363-6498-CEEF7C52F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59AAC-28AE-8C45-B9BD-2DD5A818D31B}" type="datetimeFigureOut">
              <a:rPr lang="en-JP" smtClean="0"/>
              <a:t>2024/05/03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510DE1-91DA-B387-7B18-6828A6A35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29C29-FE91-8D94-4420-D291DCA36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14D84-C0A3-2546-BA3E-BC637BE9E7D0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934178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7D627-E053-F6D5-AC64-FDC00A55A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9CA3F3-BB74-F967-2B06-C43941FB16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7108F7-70A8-CCD5-026A-DF7B816F6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59AAC-28AE-8C45-B9BD-2DD5A818D31B}" type="datetimeFigureOut">
              <a:rPr lang="en-JP" smtClean="0"/>
              <a:t>2024/05/03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3F6CA9-2567-0A84-8C98-C66C14E0C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FBF061-2944-FBF9-AB1B-60E37D79B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14D84-C0A3-2546-BA3E-BC637BE9E7D0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77022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29CED0-7E02-49E0-F9F9-D41E0634E9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A42F8A-9F60-BB89-02D0-17F9FA5255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BCEE16-2375-59F0-9FAA-426D035BE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59AAC-28AE-8C45-B9BD-2DD5A818D31B}" type="datetimeFigureOut">
              <a:rPr lang="en-JP" smtClean="0"/>
              <a:t>2024/05/03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C7DA09-B5F0-E886-539B-70F7724EC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325CF8-5BAC-4038-C772-2009AF81A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14D84-C0A3-2546-BA3E-BC637BE9E7D0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758457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72053-677B-84F0-286D-E4FEEBECF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96E30-A309-BE96-0FC7-1911FC122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4507F4-6451-E70D-F7C9-FE0DB761A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59AAC-28AE-8C45-B9BD-2DD5A818D31B}" type="datetimeFigureOut">
              <a:rPr lang="en-JP" smtClean="0"/>
              <a:t>2024/05/03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C9A325-A8A4-B22F-52C8-1ECAA308E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1D7ED4-277B-EA71-398B-83863D19F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14D84-C0A3-2546-BA3E-BC637BE9E7D0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421107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EF2C3-B14D-6F18-B557-42C4070F9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9426A5-74E8-EB12-724A-D8DA78221F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B3F97D-AF5F-3E5A-A105-49CF32624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59AAC-28AE-8C45-B9BD-2DD5A818D31B}" type="datetimeFigureOut">
              <a:rPr lang="en-JP" smtClean="0"/>
              <a:t>2024/05/03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E85BB1-937A-E999-D090-CD8ED64AF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710C82-BECF-7BF7-180B-EFF242D30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14D84-C0A3-2546-BA3E-BC637BE9E7D0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433953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ECAB0-7F92-0018-F134-94A35A2E2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6DFBDC-290E-8BFC-1589-7C4447FD9A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8CF0FB-458F-F3E6-B14F-9D1ED33788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CD0DEB-EB1B-0AFD-4CB8-DE15D9D4A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59AAC-28AE-8C45-B9BD-2DD5A818D31B}" type="datetimeFigureOut">
              <a:rPr lang="en-JP" smtClean="0"/>
              <a:t>2024/05/03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AD0B6D-3979-9C2A-D780-9E19FDF1F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FC7CA2-14E0-D2F7-8F4D-4DB42CE64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14D84-C0A3-2546-BA3E-BC637BE9E7D0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686077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10283-4444-519A-9B64-51A91AF1F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2B5D9B-279A-02A4-E091-DD3BABBBA7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4DA060-2C58-50C6-1DA2-8FB07F30C9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577851-051C-29BD-D5ED-7C70127C40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9A3DCE-E2ED-CAF9-4B44-2229668F5F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9B276B-543C-65E7-347E-0937EF43A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59AAC-28AE-8C45-B9BD-2DD5A818D31B}" type="datetimeFigureOut">
              <a:rPr lang="en-JP" smtClean="0"/>
              <a:t>2024/05/03</a:t>
            </a:fld>
            <a:endParaRPr lang="en-JP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861CE3-19FC-03C3-C394-C54D9FD65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42DAF9-6EA8-907C-BB05-BFC49D557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14D84-C0A3-2546-BA3E-BC637BE9E7D0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789502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0B4DF-7E21-2B71-0BEC-ECB32258C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4E3BE8-5DA9-6653-0273-D0BAA4ADF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59AAC-28AE-8C45-B9BD-2DD5A818D31B}" type="datetimeFigureOut">
              <a:rPr lang="en-JP" smtClean="0"/>
              <a:t>2024/05/03</a:t>
            </a:fld>
            <a:endParaRPr lang="en-JP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2D74BC-D95F-35C3-370D-641A0A4F1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46A722-A36F-1820-3381-98CF4D21C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14D84-C0A3-2546-BA3E-BC637BE9E7D0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841128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8F52FF-ED1D-96E2-035C-62B14AB4E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59AAC-28AE-8C45-B9BD-2DD5A818D31B}" type="datetimeFigureOut">
              <a:rPr lang="en-JP" smtClean="0"/>
              <a:t>2024/05/03</a:t>
            </a:fld>
            <a:endParaRPr lang="en-JP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530154-C3B4-795F-4BC6-6B3753232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33245A-4D1E-10E0-8ED3-0A319BDA0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14D84-C0A3-2546-BA3E-BC637BE9E7D0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927189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CCAA4-53CE-977E-8888-503680798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B56400-E6C3-612C-43D6-1E2C06F4BB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08D744-73B3-CD46-431F-5EA1592FCA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B56986-F923-2F46-A545-6A34676EC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59AAC-28AE-8C45-B9BD-2DD5A818D31B}" type="datetimeFigureOut">
              <a:rPr lang="en-JP" smtClean="0"/>
              <a:t>2024/05/03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C69CFF-0A1E-6A25-D3C8-BE0AF8BDD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C1B825-1DC4-8BE5-32D2-C2CB9B893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14D84-C0A3-2546-BA3E-BC637BE9E7D0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4180369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25E50-D65A-0AC6-B6FC-A7FE7EB1A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1A21B4-2E31-9CAB-B9D0-07983B0579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DAFE18-D15C-0890-0FBA-4919928F09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BE2DE4-D1FB-FDF2-FCCD-E91FFD98B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59AAC-28AE-8C45-B9BD-2DD5A818D31B}" type="datetimeFigureOut">
              <a:rPr lang="en-JP" smtClean="0"/>
              <a:t>2024/05/03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39CDAA-45D4-8577-B00B-8ACD1DC93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A02167-38B5-CB5B-8CAD-C1A7DF47E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14D84-C0A3-2546-BA3E-BC637BE9E7D0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430408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0506FA-8704-0EA6-395A-B917F8620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4E69CB-50F5-4247-2995-8C9A980967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902EC8-51FF-599C-4515-EC56010AA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59AAC-28AE-8C45-B9BD-2DD5A818D31B}" type="datetimeFigureOut">
              <a:rPr lang="en-JP" smtClean="0"/>
              <a:t>2024/05/03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40E420-3BDE-AD39-49D8-8FB38ECDA8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762886-A6AD-805D-3294-96F308CE82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14D84-C0A3-2546-BA3E-BC637BE9E7D0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724096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JP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5FE8A-1E6F-B18A-260E-ED1AEFD433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JP" dirty="0"/>
              <a:t>Regular Expressions and Lambda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E9822C-E6CD-C809-CD99-0948AD8174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JP" dirty="0"/>
              <a:t>by</a:t>
            </a:r>
          </a:p>
          <a:p>
            <a:r>
              <a:rPr lang="en-JP" dirty="0"/>
              <a:t>RAGE Uday Kiran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A6FF40-F7D4-B1A7-77B3-841BD0FA9CD3}"/>
              </a:ext>
            </a:extLst>
          </p:cNvPr>
          <p:cNvSpPr txBox="1"/>
          <p:nvPr/>
        </p:nvSpPr>
        <p:spPr>
          <a:xfrm>
            <a:off x="9621425" y="6488668"/>
            <a:ext cx="2570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Referred from W3schools</a:t>
            </a:r>
          </a:p>
        </p:txBody>
      </p:sp>
    </p:spTree>
    <p:extLst>
      <p:ext uri="{BB962C8B-B14F-4D97-AF65-F5344CB8AC3E}">
        <p14:creationId xmlns:p14="http://schemas.microsoft.com/office/powerpoint/2010/main" val="35101651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3B0CA-9E8E-C3C7-E492-7A1208A1A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Syntax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AC9C5E0-C0AB-CAF8-190E-07CA9A8538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246" y="1519882"/>
            <a:ext cx="11999754" cy="5338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4036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C319E-59B3-9413-1FB6-468434F3C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Example 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32233D-8045-258E-4A3F-E2D04CB8A7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4465" y="1636541"/>
            <a:ext cx="9574407" cy="4856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1560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6E94C-4054-CB18-A80F-4EA6B8EDE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Example 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EFFA92-4646-D131-DFFB-D7C69FEB83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7886" y="2409906"/>
            <a:ext cx="8528221" cy="448001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8D45869-CAD2-3646-AA0F-59F13404F06E}"/>
              </a:ext>
            </a:extLst>
          </p:cNvPr>
          <p:cNvSpPr txBox="1"/>
          <p:nvPr/>
        </p:nvSpPr>
        <p:spPr>
          <a:xfrm>
            <a:off x="838200" y="1690688"/>
            <a:ext cx="5487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Lambda example can be stored in a variable and be used</a:t>
            </a:r>
          </a:p>
        </p:txBody>
      </p:sp>
    </p:spTree>
    <p:extLst>
      <p:ext uri="{BB962C8B-B14F-4D97-AF65-F5344CB8AC3E}">
        <p14:creationId xmlns:p14="http://schemas.microsoft.com/office/powerpoint/2010/main" val="35123157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8933B-D821-229B-DA58-2B1C3AB87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Memory Consumption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D87705-A70F-739E-DBB5-044E4C6B30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5307" y="1565771"/>
            <a:ext cx="6942437" cy="5057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7378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8E874-F39B-67D3-0A43-69C9B026C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Runtime measurement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B44FD-6F9C-E1DD-8FA0-53F0332BD2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JP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5C6BB9-AB2F-56F5-8A45-500D3F095D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7951" y="2406714"/>
            <a:ext cx="7772400" cy="3428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945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9AD40-3A61-FA9B-0417-2399DE88B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399892-1940-E59C-04BC-D6F5D7F8E0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 regular expression is a sequence of characters that forms a search pattern.</a:t>
            </a:r>
          </a:p>
          <a:p>
            <a:endParaRPr lang="en-JP" dirty="0"/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 regular expression can be a single character, or a more complicated pattern.</a:t>
            </a:r>
            <a:endParaRPr lang="en-JP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endParaRPr lang="en-JP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Regular expressions can be used to perform all types of </a:t>
            </a:r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text search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and </a:t>
            </a:r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text replace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operations.</a:t>
            </a:r>
          </a:p>
          <a:p>
            <a:endParaRPr lang="en-JP" dirty="0"/>
          </a:p>
        </p:txBody>
      </p:sp>
    </p:spTree>
    <p:extLst>
      <p:ext uri="{BB962C8B-B14F-4D97-AF65-F5344CB8AC3E}">
        <p14:creationId xmlns:p14="http://schemas.microsoft.com/office/powerpoint/2010/main" val="881486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E63FC-95C3-046F-567E-49AAB8735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Class Types of Regular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F57A38-B580-D378-59A5-C45886EFC1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Java does not have a built-in Regular Expression class</a:t>
            </a:r>
          </a:p>
          <a:p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However, we can import the </a:t>
            </a:r>
            <a:r>
              <a:rPr lang="en-US" dirty="0" err="1"/>
              <a:t>java.util.regex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package to work with regular expressions.</a:t>
            </a:r>
          </a:p>
          <a:p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Types of classes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Pattern Class - Defines a pattern (to be used in a search)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Matcher Class - Used to search for the pattern</a:t>
            </a:r>
          </a:p>
          <a:p>
            <a:pPr lvl="1"/>
            <a:r>
              <a:rPr lang="en-US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PatternSyntaxException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Class - Indicates syntax error in a regular expression pattern</a:t>
            </a:r>
          </a:p>
          <a:p>
            <a:pPr lvl="1"/>
            <a:endParaRPr lang="en-JP" dirty="0"/>
          </a:p>
        </p:txBody>
      </p:sp>
    </p:spTree>
    <p:extLst>
      <p:ext uri="{BB962C8B-B14F-4D97-AF65-F5344CB8AC3E}">
        <p14:creationId xmlns:p14="http://schemas.microsoft.com/office/powerpoint/2010/main" val="2770409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56677-E56F-38C4-3E6C-730908EFA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Example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170726-E350-934B-EAF5-E7FFABE352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3055" y="1610461"/>
            <a:ext cx="9352594" cy="488241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54B2B61-817A-65EF-97B8-FA0537669124}"/>
              </a:ext>
            </a:extLst>
          </p:cNvPr>
          <p:cNvSpPr txBox="1"/>
          <p:nvPr/>
        </p:nvSpPr>
        <p:spPr>
          <a:xfrm>
            <a:off x="8513379" y="2522483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Flags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1C2E7B1-CA53-1434-A327-7E4345DDAE29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8839200" y="2891815"/>
            <a:ext cx="551" cy="334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Callout 8">
            <a:extLst>
              <a:ext uri="{FF2B5EF4-FFF2-40B4-BE49-F238E27FC236}">
                <a16:creationId xmlns:a16="http://schemas.microsoft.com/office/drawing/2014/main" id="{9F01B56F-ADFD-9EFE-0558-8A02068334E8}"/>
              </a:ext>
            </a:extLst>
          </p:cNvPr>
          <p:cNvSpPr/>
          <p:nvPr/>
        </p:nvSpPr>
        <p:spPr>
          <a:xfrm>
            <a:off x="8708922" y="1471448"/>
            <a:ext cx="2711582" cy="1022498"/>
          </a:xfrm>
          <a:prstGeom prst="wedgeEllipseCallout">
            <a:avLst>
              <a:gd name="adj1" fmla="val -38275"/>
              <a:gd name="adj2" fmla="val 563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dirty="0"/>
              <a:t>define the search method</a:t>
            </a:r>
          </a:p>
        </p:txBody>
      </p:sp>
    </p:spTree>
    <p:extLst>
      <p:ext uri="{BB962C8B-B14F-4D97-AF65-F5344CB8AC3E}">
        <p14:creationId xmlns:p14="http://schemas.microsoft.com/office/powerpoint/2010/main" val="1505374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E8B25-85AD-9EC6-AD2A-3A5F37782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Flags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83FD3-ADA2-2BCA-DCC1-F20137E90E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Flags in the </a:t>
            </a:r>
            <a:r>
              <a:rPr lang="en-US" dirty="0"/>
              <a:t>compile()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method change how the search is performed. Here are a few of them: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lvl="1"/>
            <a:r>
              <a:rPr lang="en-US" sz="2000" b="1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Pattern.CASE_INSENSITIVE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- The case of letters will be ignored when performing a search.</a:t>
            </a:r>
          </a:p>
          <a:p>
            <a:pPr lvl="1"/>
            <a:r>
              <a:rPr lang="en-US" sz="2000" b="1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Pattern.LITERAL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- Special characters in the pattern will not have any special meaning and will be treated as ordinary characters when performing a search.</a:t>
            </a:r>
          </a:p>
          <a:p>
            <a:pPr lvl="1"/>
            <a:r>
              <a:rPr lang="en-US" sz="2000" b="1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Pattern.UNICODE_CASE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- Use it together with the CASE_INSENSITIVE flag to also ignore the case of letters outside of the English alphabet</a:t>
            </a:r>
          </a:p>
          <a:p>
            <a:pPr marL="0" indent="0">
              <a:buNone/>
            </a:pPr>
            <a:endParaRPr lang="en-JP" dirty="0"/>
          </a:p>
        </p:txBody>
      </p:sp>
    </p:spTree>
    <p:extLst>
      <p:ext uri="{BB962C8B-B14F-4D97-AF65-F5344CB8AC3E}">
        <p14:creationId xmlns:p14="http://schemas.microsoft.com/office/powerpoint/2010/main" val="1828198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86E9B-2861-15D2-3987-5D5C1F489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Brackets in Patterns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C254767-D634-B389-97F9-C825347C75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7171972"/>
              </p:ext>
            </p:extLst>
          </p:nvPr>
        </p:nvGraphicFramePr>
        <p:xfrm>
          <a:off x="838200" y="3250314"/>
          <a:ext cx="10515600" cy="1501960"/>
        </p:xfrm>
        <a:graphic>
          <a:graphicData uri="http://schemas.openxmlformats.org/drawingml/2006/table">
            <a:tbl>
              <a:tblPr/>
              <a:tblGrid>
                <a:gridCol w="2311605">
                  <a:extLst>
                    <a:ext uri="{9D8B030D-6E8A-4147-A177-3AD203B41FA5}">
                      <a16:colId xmlns:a16="http://schemas.microsoft.com/office/drawing/2014/main" val="2729366417"/>
                    </a:ext>
                  </a:extLst>
                </a:gridCol>
                <a:gridCol w="8203995">
                  <a:extLst>
                    <a:ext uri="{9D8B030D-6E8A-4147-A177-3AD203B41FA5}">
                      <a16:colId xmlns:a16="http://schemas.microsoft.com/office/drawing/2014/main" val="1680183450"/>
                    </a:ext>
                  </a:extLst>
                </a:gridCol>
              </a:tblGrid>
              <a:tr h="368622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>
                          <a:effectLst/>
                        </a:rPr>
                        <a:t>Expression</a:t>
                      </a:r>
                    </a:p>
                  </a:txBody>
                  <a:tcPr marL="131651" marR="65825" marT="65825" marB="658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</a:rPr>
                        <a:t>Description</a:t>
                      </a:r>
                    </a:p>
                  </a:txBody>
                  <a:tcPr marL="65825" marR="65825" marT="65825" marB="658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359582"/>
                  </a:ext>
                </a:extLst>
              </a:tr>
              <a:tr h="368622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[abc]</a:t>
                      </a:r>
                    </a:p>
                  </a:txBody>
                  <a:tcPr marL="131651" marR="65825" marT="65825" marB="658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Find one character from the options between the brackets</a:t>
                      </a:r>
                    </a:p>
                  </a:txBody>
                  <a:tcPr marL="65825" marR="65825" marT="65825" marB="658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7383448"/>
                  </a:ext>
                </a:extLst>
              </a:tr>
              <a:tr h="368622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[^abc]</a:t>
                      </a:r>
                    </a:p>
                  </a:txBody>
                  <a:tcPr marL="131651" marR="65825" marT="65825" marB="658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Find one character NOT between the brackets</a:t>
                      </a:r>
                    </a:p>
                  </a:txBody>
                  <a:tcPr marL="65825" marR="65825" marT="65825" marB="658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3660278"/>
                  </a:ext>
                </a:extLst>
              </a:tr>
              <a:tr h="368622">
                <a:tc>
                  <a:txBody>
                    <a:bodyPr/>
                    <a:lstStyle/>
                    <a:p>
                      <a:pPr algn="l" fontAlgn="t"/>
                      <a:r>
                        <a:rPr lang="en-JP" sz="1600">
                          <a:effectLst/>
                        </a:rPr>
                        <a:t>[0-9]</a:t>
                      </a:r>
                    </a:p>
                  </a:txBody>
                  <a:tcPr marL="131651" marR="65825" marT="65825" marB="658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Find one character from the range 0 to 9</a:t>
                      </a:r>
                    </a:p>
                  </a:txBody>
                  <a:tcPr marL="65825" marR="65825" marT="65825" marB="658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66318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6486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1068A-4C65-8F04-A508-6064ED52A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Metacharacters in a Pattern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45658B5-BCF3-6332-1675-0C9177CC1F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5394294"/>
              </p:ext>
            </p:extLst>
          </p:nvPr>
        </p:nvGraphicFramePr>
        <p:xfrm>
          <a:off x="418070" y="2436804"/>
          <a:ext cx="10515600" cy="3623250"/>
        </p:xfrm>
        <a:graphic>
          <a:graphicData uri="http://schemas.openxmlformats.org/drawingml/2006/table">
            <a:tbl>
              <a:tblPr/>
              <a:tblGrid>
                <a:gridCol w="2311605">
                  <a:extLst>
                    <a:ext uri="{9D8B030D-6E8A-4147-A177-3AD203B41FA5}">
                      <a16:colId xmlns:a16="http://schemas.microsoft.com/office/drawing/2014/main" val="180012010"/>
                    </a:ext>
                  </a:extLst>
                </a:gridCol>
                <a:gridCol w="8203995">
                  <a:extLst>
                    <a:ext uri="{9D8B030D-6E8A-4147-A177-3AD203B41FA5}">
                      <a16:colId xmlns:a16="http://schemas.microsoft.com/office/drawing/2014/main" val="3469320587"/>
                    </a:ext>
                  </a:extLst>
                </a:gridCol>
              </a:tblGrid>
              <a:tr h="368622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Metacharacter</a:t>
                      </a:r>
                    </a:p>
                  </a:txBody>
                  <a:tcPr marL="131651" marR="65825" marT="65825" marB="658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Description</a:t>
                      </a:r>
                    </a:p>
                  </a:txBody>
                  <a:tcPr marL="65825" marR="65825" marT="65825" marB="658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3808918"/>
                  </a:ext>
                </a:extLst>
              </a:tr>
              <a:tr h="368622">
                <a:tc>
                  <a:txBody>
                    <a:bodyPr/>
                    <a:lstStyle/>
                    <a:p>
                      <a:pPr algn="l" fontAlgn="t"/>
                      <a:r>
                        <a:rPr lang="en-JP" sz="1600">
                          <a:effectLst/>
                        </a:rPr>
                        <a:t>|</a:t>
                      </a:r>
                    </a:p>
                  </a:txBody>
                  <a:tcPr marL="131651" marR="65825" marT="65825" marB="658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Find a match for any one of the patterns separated by | as in: cat|dog|fish</a:t>
                      </a:r>
                    </a:p>
                  </a:txBody>
                  <a:tcPr marL="65825" marR="65825" marT="65825" marB="658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9296563"/>
                  </a:ext>
                </a:extLst>
              </a:tr>
              <a:tr h="368622">
                <a:tc>
                  <a:txBody>
                    <a:bodyPr/>
                    <a:lstStyle/>
                    <a:p>
                      <a:pPr algn="l" fontAlgn="t"/>
                      <a:r>
                        <a:rPr lang="en-JP" sz="1600">
                          <a:effectLst/>
                        </a:rPr>
                        <a:t>.</a:t>
                      </a:r>
                    </a:p>
                  </a:txBody>
                  <a:tcPr marL="131651" marR="65825" marT="65825" marB="658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Find just one instance of any character</a:t>
                      </a:r>
                    </a:p>
                  </a:txBody>
                  <a:tcPr marL="65825" marR="65825" marT="65825" marB="658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5450584"/>
                  </a:ext>
                </a:extLst>
              </a:tr>
              <a:tr h="368622">
                <a:tc>
                  <a:txBody>
                    <a:bodyPr/>
                    <a:lstStyle/>
                    <a:p>
                      <a:pPr algn="l" fontAlgn="t"/>
                      <a:r>
                        <a:rPr lang="en-JP" sz="1600">
                          <a:effectLst/>
                        </a:rPr>
                        <a:t>^</a:t>
                      </a:r>
                    </a:p>
                  </a:txBody>
                  <a:tcPr marL="131651" marR="65825" marT="65825" marB="658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Finds a match as the beginning of a string as in: ^Hello</a:t>
                      </a:r>
                    </a:p>
                  </a:txBody>
                  <a:tcPr marL="65825" marR="65825" marT="65825" marB="658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5685020"/>
                  </a:ext>
                </a:extLst>
              </a:tr>
              <a:tr h="368622">
                <a:tc>
                  <a:txBody>
                    <a:bodyPr/>
                    <a:lstStyle/>
                    <a:p>
                      <a:pPr algn="l" fontAlgn="t"/>
                      <a:r>
                        <a:rPr lang="en-JP" sz="1600">
                          <a:effectLst/>
                        </a:rPr>
                        <a:t>$</a:t>
                      </a:r>
                    </a:p>
                  </a:txBody>
                  <a:tcPr marL="131651" marR="65825" marT="65825" marB="658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Finds a match at the end of the string as in: World$</a:t>
                      </a:r>
                    </a:p>
                  </a:txBody>
                  <a:tcPr marL="65825" marR="65825" marT="65825" marB="658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8720579"/>
                  </a:ext>
                </a:extLst>
              </a:tr>
              <a:tr h="368622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\d</a:t>
                      </a:r>
                    </a:p>
                  </a:txBody>
                  <a:tcPr marL="131651" marR="65825" marT="65825" marB="658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Find a digit</a:t>
                      </a:r>
                    </a:p>
                  </a:txBody>
                  <a:tcPr marL="65825" marR="65825" marT="65825" marB="658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9842207"/>
                  </a:ext>
                </a:extLst>
              </a:tr>
              <a:tr h="368622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\s</a:t>
                      </a:r>
                    </a:p>
                  </a:txBody>
                  <a:tcPr marL="131651" marR="65825" marT="65825" marB="658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Find a whitespace character</a:t>
                      </a:r>
                    </a:p>
                  </a:txBody>
                  <a:tcPr marL="65825" marR="65825" marT="65825" marB="658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0958821"/>
                  </a:ext>
                </a:extLst>
              </a:tr>
              <a:tr h="368622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\b</a:t>
                      </a:r>
                    </a:p>
                  </a:txBody>
                  <a:tcPr marL="131651" marR="65825" marT="65825" marB="658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Find a match at the beginning of a word like this: \bWORD, or at the end of a word like this: WORD\b</a:t>
                      </a:r>
                    </a:p>
                  </a:txBody>
                  <a:tcPr marL="65825" marR="65825" marT="65825" marB="658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6210585"/>
                  </a:ext>
                </a:extLst>
              </a:tr>
              <a:tr h="368622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\uxxxx</a:t>
                      </a:r>
                    </a:p>
                  </a:txBody>
                  <a:tcPr marL="131651" marR="65825" marT="65825" marB="658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Find the Unicode character specified by the hexadecimal number </a:t>
                      </a:r>
                      <a:r>
                        <a:rPr lang="en-US" sz="1600" dirty="0" err="1">
                          <a:effectLst/>
                        </a:rPr>
                        <a:t>xxxx</a:t>
                      </a:r>
                      <a:endParaRPr lang="en-US" sz="1600" dirty="0">
                        <a:effectLst/>
                      </a:endParaRPr>
                    </a:p>
                  </a:txBody>
                  <a:tcPr marL="65825" marR="65825" marT="65825" marB="658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4340303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4F0060DA-62F6-4C05-A8FC-BEF18BCF7B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070" y="1863691"/>
            <a:ext cx="639309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JP" altLang="en-JP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Verdana" panose="020B0604030504040204" pitchFamily="34" charset="0"/>
              </a:rPr>
              <a:t>Metacharacters are characters with a special meaning:</a:t>
            </a:r>
            <a:endParaRPr kumimoji="0" lang="en-JP" altLang="en-JP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10521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45B2E-90B1-C805-AC1D-B77E0C5EA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Quantifiers</a:t>
            </a:r>
            <a:endParaRPr lang="en-JP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476EEF-4B64-B3AC-240D-642BFE92D637}"/>
              </a:ext>
            </a:extLst>
          </p:cNvPr>
          <p:cNvSpPr txBox="1"/>
          <p:nvPr/>
        </p:nvSpPr>
        <p:spPr>
          <a:xfrm>
            <a:off x="1187669" y="169068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Quantifiers define quantities:</a:t>
            </a:r>
            <a:endParaRPr lang="en-JP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FD0679C-7F90-8134-6C4F-EFC17772CC6D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2687079"/>
          <a:ext cx="10515600" cy="2628430"/>
        </p:xfrm>
        <a:graphic>
          <a:graphicData uri="http://schemas.openxmlformats.org/drawingml/2006/table">
            <a:tbl>
              <a:tblPr/>
              <a:tblGrid>
                <a:gridCol w="2311605">
                  <a:extLst>
                    <a:ext uri="{9D8B030D-6E8A-4147-A177-3AD203B41FA5}">
                      <a16:colId xmlns:a16="http://schemas.microsoft.com/office/drawing/2014/main" val="3061463597"/>
                    </a:ext>
                  </a:extLst>
                </a:gridCol>
                <a:gridCol w="8203995">
                  <a:extLst>
                    <a:ext uri="{9D8B030D-6E8A-4147-A177-3AD203B41FA5}">
                      <a16:colId xmlns:a16="http://schemas.microsoft.com/office/drawing/2014/main" val="3911362657"/>
                    </a:ext>
                  </a:extLst>
                </a:gridCol>
              </a:tblGrid>
              <a:tr h="368622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Quantifier</a:t>
                      </a:r>
                    </a:p>
                  </a:txBody>
                  <a:tcPr marL="131651" marR="65825" marT="65825" marB="658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Description</a:t>
                      </a:r>
                    </a:p>
                  </a:txBody>
                  <a:tcPr marL="65825" marR="65825" marT="65825" marB="658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3035644"/>
                  </a:ext>
                </a:extLst>
              </a:tr>
              <a:tr h="368622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n+</a:t>
                      </a:r>
                    </a:p>
                  </a:txBody>
                  <a:tcPr marL="131651" marR="65825" marT="65825" marB="658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Matches any string that contains at least one </a:t>
                      </a:r>
                      <a:r>
                        <a:rPr lang="en-US" sz="1600" i="1">
                          <a:effectLst/>
                        </a:rPr>
                        <a:t>n</a:t>
                      </a:r>
                      <a:endParaRPr lang="en-US" sz="1600">
                        <a:effectLst/>
                      </a:endParaRPr>
                    </a:p>
                  </a:txBody>
                  <a:tcPr marL="65825" marR="65825" marT="65825" marB="658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461773"/>
                  </a:ext>
                </a:extLst>
              </a:tr>
              <a:tr h="368622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n*</a:t>
                      </a:r>
                    </a:p>
                  </a:txBody>
                  <a:tcPr marL="131651" marR="65825" marT="65825" marB="658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Matches any string that contains zero or more occurrences of </a:t>
                      </a:r>
                      <a:r>
                        <a:rPr lang="en-US" sz="1600" i="1">
                          <a:effectLst/>
                        </a:rPr>
                        <a:t>n</a:t>
                      </a:r>
                      <a:endParaRPr lang="en-US" sz="1600">
                        <a:effectLst/>
                      </a:endParaRPr>
                    </a:p>
                  </a:txBody>
                  <a:tcPr marL="65825" marR="65825" marT="65825" marB="658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431072"/>
                  </a:ext>
                </a:extLst>
              </a:tr>
              <a:tr h="368622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n?</a:t>
                      </a:r>
                    </a:p>
                  </a:txBody>
                  <a:tcPr marL="131651" marR="65825" marT="65825" marB="658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Matches any string that contains zero or one occurrences of </a:t>
                      </a:r>
                      <a:r>
                        <a:rPr lang="en-US" sz="1600" i="1">
                          <a:effectLst/>
                        </a:rPr>
                        <a:t>n</a:t>
                      </a:r>
                      <a:endParaRPr lang="en-US" sz="1600">
                        <a:effectLst/>
                      </a:endParaRPr>
                    </a:p>
                  </a:txBody>
                  <a:tcPr marL="65825" marR="65825" marT="65825" marB="658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7638830"/>
                  </a:ext>
                </a:extLst>
              </a:tr>
              <a:tr h="368622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n{x}</a:t>
                      </a:r>
                    </a:p>
                  </a:txBody>
                  <a:tcPr marL="131651" marR="65825" marT="65825" marB="658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Matches any string that contains a sequence of </a:t>
                      </a:r>
                      <a:r>
                        <a:rPr lang="en-US" sz="1600" i="1">
                          <a:effectLst/>
                        </a:rPr>
                        <a:t>X</a:t>
                      </a:r>
                      <a:r>
                        <a:rPr lang="en-US" sz="1600">
                          <a:effectLst/>
                        </a:rPr>
                        <a:t> </a:t>
                      </a:r>
                      <a:r>
                        <a:rPr lang="en-US" sz="1600" i="1">
                          <a:effectLst/>
                        </a:rPr>
                        <a:t>n</a:t>
                      </a:r>
                      <a:r>
                        <a:rPr lang="en-US" sz="1600">
                          <a:effectLst/>
                        </a:rPr>
                        <a:t>'s</a:t>
                      </a:r>
                    </a:p>
                  </a:txBody>
                  <a:tcPr marL="65825" marR="65825" marT="65825" marB="658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1478875"/>
                  </a:ext>
                </a:extLst>
              </a:tr>
              <a:tr h="368622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n{x,y}</a:t>
                      </a:r>
                    </a:p>
                  </a:txBody>
                  <a:tcPr marL="131651" marR="65825" marT="65825" marB="658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Matches any string that contains a sequence of X to Y </a:t>
                      </a:r>
                      <a:r>
                        <a:rPr lang="en-US" sz="1600" i="1">
                          <a:effectLst/>
                        </a:rPr>
                        <a:t>n</a:t>
                      </a:r>
                      <a:r>
                        <a:rPr lang="en-US" sz="1600">
                          <a:effectLst/>
                        </a:rPr>
                        <a:t>'s</a:t>
                      </a:r>
                    </a:p>
                  </a:txBody>
                  <a:tcPr marL="65825" marR="65825" marT="65825" marB="658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5477591"/>
                  </a:ext>
                </a:extLst>
              </a:tr>
              <a:tr h="368622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n{x,}</a:t>
                      </a:r>
                    </a:p>
                  </a:txBody>
                  <a:tcPr marL="131651" marR="65825" marT="65825" marB="658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Matches any string that contains a sequence of at least X </a:t>
                      </a:r>
                      <a:r>
                        <a:rPr lang="en-US" sz="1600" i="1" dirty="0">
                          <a:effectLst/>
                        </a:rPr>
                        <a:t>n</a:t>
                      </a:r>
                      <a:r>
                        <a:rPr lang="en-US" sz="1600" dirty="0">
                          <a:effectLst/>
                        </a:rPr>
                        <a:t>'s</a:t>
                      </a:r>
                    </a:p>
                  </a:txBody>
                  <a:tcPr marL="65825" marR="65825" marT="65825" marB="658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513107"/>
                  </a:ext>
                </a:extLst>
              </a:tr>
            </a:tbl>
          </a:graphicData>
        </a:graphic>
      </p:graphicFrame>
      <p:sp>
        <p:nvSpPr>
          <p:cNvPr id="7" name="Rectangle 1">
            <a:extLst>
              <a:ext uri="{FF2B5EF4-FFF2-40B4-BE49-F238E27FC236}">
                <a16:creationId xmlns:a16="http://schemas.microsoft.com/office/drawing/2014/main" id="{E53750B2-A5F1-67A8-BAD9-65A89198F4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68763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JP" altLang="en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JP" altLang="en-JP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7103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29536-CE74-EAF8-E334-709776DEB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Lambda Expressions</a:t>
            </a:r>
            <a:endParaRPr lang="en-JP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01F7E5-9EC4-968B-DBFD-B3C8B8E704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 lambda expression is a short block of code which takes in parameters and returns a value.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Lambda expressions are similar to methods, but they do not need a name and they can be implemented right in the body of a method.</a:t>
            </a:r>
            <a:endParaRPr lang="en-JP" dirty="0"/>
          </a:p>
        </p:txBody>
      </p:sp>
    </p:spTree>
    <p:extLst>
      <p:ext uri="{BB962C8B-B14F-4D97-AF65-F5344CB8AC3E}">
        <p14:creationId xmlns:p14="http://schemas.microsoft.com/office/powerpoint/2010/main" val="42369472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551</Words>
  <Application>Microsoft Macintosh PowerPoint</Application>
  <PresentationFormat>Widescreen</PresentationFormat>
  <Paragraphs>83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Segoe UI</vt:lpstr>
      <vt:lpstr>Verdana</vt:lpstr>
      <vt:lpstr>Office Theme</vt:lpstr>
      <vt:lpstr>Regular Expressions and Lambda</vt:lpstr>
      <vt:lpstr>Introduction</vt:lpstr>
      <vt:lpstr>Class Types of Regular Expressions</vt:lpstr>
      <vt:lpstr>Example</vt:lpstr>
      <vt:lpstr>Flags</vt:lpstr>
      <vt:lpstr>Brackets in Patterns</vt:lpstr>
      <vt:lpstr>Metacharacters in a Pattern</vt:lpstr>
      <vt:lpstr>Quantifiers</vt:lpstr>
      <vt:lpstr>Lambda Expressions</vt:lpstr>
      <vt:lpstr>Syntax</vt:lpstr>
      <vt:lpstr>Example 1</vt:lpstr>
      <vt:lpstr>Example 2</vt:lpstr>
      <vt:lpstr>Memory Consumption</vt:lpstr>
      <vt:lpstr>Runtime measurement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Regular Expressions</dc:title>
  <dc:creator>Uday Kiran Rage</dc:creator>
  <cp:lastModifiedBy>Uday Kiran Rage</cp:lastModifiedBy>
  <cp:revision>1</cp:revision>
  <dcterms:created xsi:type="dcterms:W3CDTF">2023-05-12T01:25:37Z</dcterms:created>
  <dcterms:modified xsi:type="dcterms:W3CDTF">2024-05-03T05:22:46Z</dcterms:modified>
</cp:coreProperties>
</file>