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63" r:id="rId4"/>
    <p:sldId id="264" r:id="rId5"/>
    <p:sldId id="265" r:id="rId6"/>
    <p:sldId id="258" r:id="rId7"/>
    <p:sldId id="259" r:id="rId8"/>
    <p:sldId id="260" r:id="rId9"/>
    <p:sldId id="261" r:id="rId10"/>
    <p:sldId id="262" r:id="rId11"/>
    <p:sldId id="267" r:id="rId12"/>
    <p:sldId id="273" r:id="rId13"/>
    <p:sldId id="266" r:id="rId14"/>
    <p:sldId id="274" r:id="rId15"/>
    <p:sldId id="268" r:id="rId16"/>
    <p:sldId id="269" r:id="rId17"/>
    <p:sldId id="270" r:id="rId18"/>
    <p:sldId id="271" r:id="rId19"/>
    <p:sldId id="272" r:id="rId20"/>
  </p:sldIdLst>
  <p:sldSz cx="12192000" cy="6858000"/>
  <p:notesSz cx="6858000" cy="9144000"/>
  <p:defaultTextStyle>
    <a:defPPr>
      <a:defRPr lang="en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4580040-1621-7E43-B10C-A2BB7AFEC8D7}" v="63" dt="2024-05-28T03:10:44.0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8"/>
    <p:restoredTop sz="94726"/>
  </p:normalViewPr>
  <p:slideViewPr>
    <p:cSldViewPr snapToGrid="0">
      <p:cViewPr varScale="1">
        <p:scale>
          <a:sx n="122" d="100"/>
          <a:sy n="122" d="100"/>
        </p:scale>
        <p:origin x="224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JP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C27D5A-529C-7F4B-B86C-65968011CDD0}" type="datetimeFigureOut">
              <a:rPr lang="en-JP" smtClean="0"/>
              <a:t>2024/05/28</a:t>
            </a:fld>
            <a:endParaRPr lang="en-JP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JP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3EB59D-B83A-7743-A8AC-726EDA5D0F40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3195011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8F876-0837-D0B5-8ECC-76EC8647EB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BECFFB-795C-D0EA-062A-473C52231B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167C24-B5A5-D378-31DE-1ECFF16E4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BC409-C84C-7446-9E46-BA6F14E183FF}" type="datetime1">
              <a:rPr lang="en-US" smtClean="0"/>
              <a:t>5/28/24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7E85AB-1D7F-090B-3658-449F470E4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9D9334-C73E-671A-7B0A-A28BF862F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8170A-5A17-BC42-A5F6-41EF08032EF3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969948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83DD7-034D-D79F-7CC9-681B25443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DE48FB-D6D1-1B8D-2231-1D3601D84B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618D40-1030-0293-31C1-F98C1D2E5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7E4BE-08AA-EA43-BF52-574B5592957F}" type="datetime1">
              <a:rPr lang="en-US" smtClean="0"/>
              <a:t>5/28/24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AB2B34-B7CC-6613-E77F-16A377B8B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B1152-BA8B-C834-BDBB-68B76104A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8170A-5A17-BC42-A5F6-41EF08032EF3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163692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852209-7CBE-64F3-71D8-106B8C1445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AB4657-C058-DE10-2BC5-B6FA223E22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5DE2E7-3BB5-300C-256B-FB5467607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34C3D-1864-3741-B9C5-D4BC0BFA3171}" type="datetime1">
              <a:rPr lang="en-US" smtClean="0"/>
              <a:t>5/28/24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079962-1DD8-E3BD-C322-9420B9B6B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29771D-BB98-D653-47FD-2D908047F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8170A-5A17-BC42-A5F6-41EF08032EF3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816594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C205B-E60B-2784-EF5F-EC4654CAE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4A4B2-676C-E81B-BF3F-DBDFABCCBF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EFD7C4-D074-B17E-F424-375D8360A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C0C5C-783B-534C-B38D-79161F4BFB7F}" type="datetime1">
              <a:rPr lang="en-US" smtClean="0"/>
              <a:t>5/28/24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3ACA43-F046-705C-6864-51076AEEE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27CF7E-4318-3800-56A4-AC6749090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8170A-5A17-BC42-A5F6-41EF08032EF3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625265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2AE87-6460-6F48-E4A4-87D76558F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9A8CBA-15A8-7FFF-8AFD-24C15088BE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EB798D-EC38-2447-A8EF-5BD112279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EA954-99FA-1343-9476-AE16E87BEF73}" type="datetime1">
              <a:rPr lang="en-US" smtClean="0"/>
              <a:t>5/28/24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14E851-D754-75C2-D11C-93AFA9F5C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19159E-1E75-CE92-830E-AD232E95C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8170A-5A17-BC42-A5F6-41EF08032EF3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778403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0D2AD-05A4-1B7A-F651-86462E426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C9D2D-DF8C-4323-6AE6-4765142733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D08455-4D50-4A38-A4F7-0C3F6846DB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78A117-A523-B099-169A-AC48660F4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1E6E-E720-FC40-84AF-A8320508406F}" type="datetime1">
              <a:rPr lang="en-US" smtClean="0"/>
              <a:t>5/28/24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EB2636-EB0E-658A-083D-79119EE43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61635F-3E29-518E-B9F1-7CE4EB556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8170A-5A17-BC42-A5F6-41EF08032EF3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14820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A2FFA-6511-8419-8EC6-EB351DDBD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825404-3772-7A35-54F0-96A560BBCA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96B1F0-2CF3-2334-2F1E-A80992B253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6EC734-AD0A-DA78-0766-DA6698A3F6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D0A4EA-7D66-D919-FEBD-A5B6C06D18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C3E73C-9EAB-527C-C497-4EC6156E9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6A6BF-0011-DD45-91F7-A245AFBBC1A2}" type="datetime1">
              <a:rPr lang="en-US" smtClean="0"/>
              <a:t>5/28/24</a:t>
            </a:fld>
            <a:endParaRPr lang="en-JP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3C1406-77A2-E377-4D70-755DE2D70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AF5660-51DB-8122-0FC5-FFE73092E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8170A-5A17-BC42-A5F6-41EF08032EF3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928295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BFC9B-739C-84A8-E5BF-582101EB1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7281F7-2180-3DE2-CD62-50E033844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40357-A4B9-BC47-AD37-5F1F5D851015}" type="datetime1">
              <a:rPr lang="en-US" smtClean="0"/>
              <a:t>5/28/24</a:t>
            </a:fld>
            <a:endParaRPr lang="en-JP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BD3699-D21C-1429-2E03-22541E944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5AF003-78C2-4EB1-D2AE-232204998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8170A-5A17-BC42-A5F6-41EF08032EF3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681306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FE1D73-1705-E08E-C741-2875138AF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D133C-CD72-2249-AD20-470F886BE2B8}" type="datetime1">
              <a:rPr lang="en-US" smtClean="0"/>
              <a:t>5/28/24</a:t>
            </a:fld>
            <a:endParaRPr lang="en-JP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E19A1D-17D8-9596-BFDB-A961D082C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E84899-3FA9-7B11-8E8A-2AD194579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8170A-5A17-BC42-A5F6-41EF08032EF3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098262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50F20-0FFF-73EC-950A-014ADCEBB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50BD2-7A42-E1CE-D99F-BA10CBAC5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2790E2-B49E-4C2D-6D1D-C253127997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F92237-559C-538A-9BC7-39D4A4BAE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EC621-9D25-FA49-9DE5-DB3E711EF977}" type="datetime1">
              <a:rPr lang="en-US" smtClean="0"/>
              <a:t>5/28/24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B5D14F-CCB6-A199-1D11-AA65494AC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11477B-FF34-7B7D-B99F-CB9CA0BA8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8170A-5A17-BC42-A5F6-41EF08032EF3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843763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5D2C0-C13A-B18A-4414-AC2E36B20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7D62BD-0ABE-3655-DEED-0FED9DC54C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B30918-0821-9910-60C3-0FE1435288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49CC20-0655-A77D-C760-E3D78B16D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53BD1-7F73-0D46-851A-B972C495E267}" type="datetime1">
              <a:rPr lang="en-US" smtClean="0"/>
              <a:t>5/28/24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D47F28-477F-0D56-77CB-D71D4A268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57D933-8F6B-119B-716F-6FCC95BC5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8170A-5A17-BC42-A5F6-41EF08032EF3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370335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600D59-8F64-FB15-659F-3604E6BDB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BA98F9-4ED8-FB06-D212-2241C1CA96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36E567-D09B-2615-2146-775BE80999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C04555-FA7D-4B49-BC5C-62407C5F59AE}" type="datetime1">
              <a:rPr lang="en-US" smtClean="0"/>
              <a:t>5/28/24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8F1FA-FC02-F200-F416-A5F34E5018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1E8EF8-4D83-299D-BF3B-99A8DC6B30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668170A-5A17-BC42-A5F6-41EF08032EF3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669013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JP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9E24F-FB8C-7A13-91E5-0680B87FF6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JP" dirty="0"/>
              <a:t>Revising Java-1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C1776-E48D-01D0-4068-0CD78FD949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JP" dirty="0"/>
              <a:t>by</a:t>
            </a:r>
          </a:p>
          <a:p>
            <a:r>
              <a:rPr lang="en-JP" dirty="0"/>
              <a:t>RAGE Uday Kiran</a:t>
            </a:r>
          </a:p>
        </p:txBody>
      </p:sp>
    </p:spTree>
    <p:extLst>
      <p:ext uri="{BB962C8B-B14F-4D97-AF65-F5344CB8AC3E}">
        <p14:creationId xmlns:p14="http://schemas.microsoft.com/office/powerpoint/2010/main" val="10353948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B1B2E-9770-DFFF-753D-DD4D30DFB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Compiler Movement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A0560-AE14-A00F-B7DC-67F9017C78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18744" cy="4351338"/>
          </a:xfrm>
        </p:spPr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en-JP" dirty="0"/>
              <a:t>Constructors are the entry points for creating objects of a class</a:t>
            </a:r>
          </a:p>
          <a:p>
            <a:pPr lvl="1"/>
            <a:r>
              <a:rPr lang="en-JP" dirty="0"/>
              <a:t>can be called only once.</a:t>
            </a:r>
          </a:p>
          <a:p>
            <a:pPr lvl="1"/>
            <a:r>
              <a:rPr lang="en-JP" dirty="0"/>
              <a:t>purpose: initialization of variables</a:t>
            </a:r>
          </a:p>
          <a:p>
            <a:pPr marL="0" indent="0">
              <a:buNone/>
            </a:pPr>
            <a:endParaRPr lang="en-JP" dirty="0"/>
          </a:p>
        </p:txBody>
      </p:sp>
      <p:pic>
        <p:nvPicPr>
          <p:cNvPr id="3074" name="Picture 2" descr="object - How do you define a constructor in Java? - Stack Overflow">
            <a:extLst>
              <a:ext uri="{FF2B5EF4-FFF2-40B4-BE49-F238E27FC236}">
                <a16:creationId xmlns:a16="http://schemas.microsoft.com/office/drawing/2014/main" id="{FADEFFB5-1856-B2BF-05AE-BCE0830635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1" t="3097" r="19166" b="3973"/>
          <a:stretch/>
        </p:blipFill>
        <p:spPr bwMode="auto">
          <a:xfrm>
            <a:off x="8229600" y="2244150"/>
            <a:ext cx="3885870" cy="4424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BCCD672-F9DF-47D4-BA75-BC2D859F2EFB}"/>
              </a:ext>
            </a:extLst>
          </p:cNvPr>
          <p:cNvCxnSpPr>
            <a:cxnSpLocks/>
          </p:cNvCxnSpPr>
          <p:nvPr/>
        </p:nvCxnSpPr>
        <p:spPr>
          <a:xfrm flipH="1">
            <a:off x="9458036" y="1917988"/>
            <a:ext cx="1330037" cy="1274618"/>
          </a:xfrm>
          <a:prstGeom prst="straightConnector1">
            <a:avLst/>
          </a:prstGeom>
          <a:ln w="63500">
            <a:solidFill>
              <a:srgbClr val="92D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BADB7A43-BB12-5B5E-9643-816A7C5215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6031" y="183153"/>
            <a:ext cx="1227282" cy="1689505"/>
          </a:xfrm>
          <a:prstGeom prst="rect">
            <a:avLst/>
          </a:prstGeom>
        </p:spPr>
      </p:pic>
      <p:sp>
        <p:nvSpPr>
          <p:cNvPr id="8" name="Left Brace 7">
            <a:extLst>
              <a:ext uri="{FF2B5EF4-FFF2-40B4-BE49-F238E27FC236}">
                <a16:creationId xmlns:a16="http://schemas.microsoft.com/office/drawing/2014/main" id="{888BB0CF-7FC4-E240-DC9F-16E04115DF37}"/>
              </a:ext>
            </a:extLst>
          </p:cNvPr>
          <p:cNvSpPr/>
          <p:nvPr/>
        </p:nvSpPr>
        <p:spPr>
          <a:xfrm>
            <a:off x="8063345" y="2382982"/>
            <a:ext cx="166255" cy="701963"/>
          </a:xfrm>
          <a:prstGeom prst="leftBrac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E67A49-3B69-32EE-D9ED-2685CEACA9C6}"/>
              </a:ext>
            </a:extLst>
          </p:cNvPr>
          <p:cNvSpPr txBox="1"/>
          <p:nvPr/>
        </p:nvSpPr>
        <p:spPr>
          <a:xfrm>
            <a:off x="6800618" y="2512290"/>
            <a:ext cx="1315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>
                <a:solidFill>
                  <a:srgbClr val="FF0000"/>
                </a:solidFill>
              </a:rPr>
              <a:t>declaration</a:t>
            </a: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301FF6C9-0B19-3C39-A392-5A523F2FCA64}"/>
              </a:ext>
            </a:extLst>
          </p:cNvPr>
          <p:cNvSpPr/>
          <p:nvPr/>
        </p:nvSpPr>
        <p:spPr>
          <a:xfrm>
            <a:off x="8063345" y="3192606"/>
            <a:ext cx="166255" cy="701963"/>
          </a:xfrm>
          <a:prstGeom prst="leftBrac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CEBB71-D5E2-4FC9-494B-30571C8C8F37}"/>
              </a:ext>
            </a:extLst>
          </p:cNvPr>
          <p:cNvSpPr txBox="1"/>
          <p:nvPr/>
        </p:nvSpPr>
        <p:spPr>
          <a:xfrm>
            <a:off x="6800618" y="3321914"/>
            <a:ext cx="1341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Droid Serif"/>
              </a:rPr>
              <a:t>Initialization</a:t>
            </a:r>
            <a:endParaRPr lang="en-JP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43C444-BDDF-F57F-C462-40AD303C6561}"/>
              </a:ext>
            </a:extLst>
          </p:cNvPr>
          <p:cNvSpPr txBox="1"/>
          <p:nvPr/>
        </p:nvSpPr>
        <p:spPr>
          <a:xfrm>
            <a:off x="1764145" y="3435060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1" dirty="0">
                <a:solidFill>
                  <a:srgbClr val="374151"/>
                </a:solidFill>
                <a:effectLst/>
                <a:highlight>
                  <a:srgbClr val="FFFFFF"/>
                </a:highlight>
                <a:latin typeface="Droid Serif"/>
              </a:rPr>
              <a:t>Declaration</a:t>
            </a:r>
            <a:r>
              <a:rPr lang="en-US" b="0" i="0" dirty="0">
                <a:solidFill>
                  <a:srgbClr val="374151"/>
                </a:solidFill>
                <a:effectLst/>
                <a:highlight>
                  <a:srgbClr val="FFFFFF"/>
                </a:highlight>
                <a:latin typeface="Droid Serif"/>
              </a:rPr>
              <a:t> declares the creation of variables.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1" dirty="0">
                <a:solidFill>
                  <a:srgbClr val="374151"/>
                </a:solidFill>
                <a:effectLst/>
                <a:highlight>
                  <a:srgbClr val="FFFFFF"/>
                </a:highlight>
                <a:latin typeface="Droid Serif"/>
              </a:rPr>
              <a:t>Initialization</a:t>
            </a:r>
            <a:r>
              <a:rPr lang="en-US" b="0" i="0" dirty="0">
                <a:solidFill>
                  <a:srgbClr val="374151"/>
                </a:solidFill>
                <a:effectLst/>
                <a:highlight>
                  <a:srgbClr val="FFFFFF"/>
                </a:highlight>
                <a:latin typeface="Droid Serif"/>
              </a:rPr>
              <a:t> assigns initial values to variables.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1" dirty="0">
                <a:solidFill>
                  <a:srgbClr val="374151"/>
                </a:solidFill>
                <a:effectLst/>
                <a:highlight>
                  <a:srgbClr val="FFFFFF"/>
                </a:highlight>
                <a:latin typeface="Droid Serif"/>
              </a:rPr>
              <a:t>Invocation</a:t>
            </a:r>
            <a:r>
              <a:rPr lang="en-US" b="0" i="0" dirty="0">
                <a:solidFill>
                  <a:srgbClr val="374151"/>
                </a:solidFill>
                <a:effectLst/>
                <a:highlight>
                  <a:srgbClr val="FFFFFF"/>
                </a:highlight>
                <a:latin typeface="Droid Serif"/>
              </a:rPr>
              <a:t> executes a piece of code.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6F283411-9FDD-1493-94B7-AC9661187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8170A-5A17-BC42-A5F6-41EF08032EF3}" type="slidenum">
              <a:rPr lang="en-JP" smtClean="0"/>
              <a:t>10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255319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B1B2E-9770-DFFF-753D-DD4D30DFB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Compiler Movement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A0560-AE14-A00F-B7DC-67F9017C78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18744" cy="4351338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JP" dirty="0"/>
              <a:t>Constructors are the entry points for creating objects of a class</a:t>
            </a:r>
          </a:p>
          <a:p>
            <a:pPr lvl="1"/>
            <a:r>
              <a:rPr lang="en-JP" dirty="0"/>
              <a:t>can be called only once.</a:t>
            </a:r>
          </a:p>
          <a:p>
            <a:pPr lvl="1"/>
            <a:r>
              <a:rPr lang="en-JP" dirty="0"/>
              <a:t>purpose: initialization of variables</a:t>
            </a:r>
          </a:p>
          <a:p>
            <a:pPr lvl="1"/>
            <a:endParaRPr lang="en-JP" dirty="0"/>
          </a:p>
          <a:p>
            <a:pPr lvl="1"/>
            <a:endParaRPr lang="en-JP" dirty="0"/>
          </a:p>
          <a:p>
            <a:pPr lvl="1"/>
            <a:endParaRPr lang="en-JP" dirty="0"/>
          </a:p>
          <a:p>
            <a:pPr marL="514350" indent="-514350">
              <a:buFont typeface="+mj-lt"/>
              <a:buAutoNum type="arabicPeriod" startAt="5"/>
            </a:pPr>
            <a:r>
              <a:rPr lang="en-JP" dirty="0"/>
              <a:t>Scope/Life of an object/Variable</a:t>
            </a:r>
          </a:p>
          <a:p>
            <a:pPr lvl="1"/>
            <a:r>
              <a:rPr lang="en-JP" dirty="0"/>
              <a:t>braces define the scope</a:t>
            </a:r>
          </a:p>
          <a:p>
            <a:pPr lvl="1"/>
            <a:r>
              <a:rPr lang="en-JP" dirty="0"/>
              <a:t>Garbage collector only cleans after scope has ended</a:t>
            </a:r>
          </a:p>
          <a:p>
            <a:pPr marL="0" indent="0">
              <a:buNone/>
            </a:pPr>
            <a:endParaRPr lang="en-JP" dirty="0"/>
          </a:p>
        </p:txBody>
      </p:sp>
      <p:pic>
        <p:nvPicPr>
          <p:cNvPr id="3074" name="Picture 2" descr="object - How do you define a constructor in Java? - Stack Overflow">
            <a:extLst>
              <a:ext uri="{FF2B5EF4-FFF2-40B4-BE49-F238E27FC236}">
                <a16:creationId xmlns:a16="http://schemas.microsoft.com/office/drawing/2014/main" id="{FADEFFB5-1856-B2BF-05AE-BCE0830635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1" t="3097" r="19166" b="3973"/>
          <a:stretch/>
        </p:blipFill>
        <p:spPr bwMode="auto">
          <a:xfrm>
            <a:off x="8229600" y="2244150"/>
            <a:ext cx="3885870" cy="4424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BCCD672-F9DF-47D4-BA75-BC2D859F2EFB}"/>
              </a:ext>
            </a:extLst>
          </p:cNvPr>
          <p:cNvCxnSpPr>
            <a:cxnSpLocks/>
          </p:cNvCxnSpPr>
          <p:nvPr/>
        </p:nvCxnSpPr>
        <p:spPr>
          <a:xfrm flipH="1">
            <a:off x="9458036" y="1917988"/>
            <a:ext cx="1330037" cy="1274618"/>
          </a:xfrm>
          <a:prstGeom prst="straightConnector1">
            <a:avLst/>
          </a:prstGeom>
          <a:ln w="63500">
            <a:solidFill>
              <a:srgbClr val="92D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BADB7A43-BB12-5B5E-9643-816A7C5215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6031" y="183153"/>
            <a:ext cx="1227282" cy="1689505"/>
          </a:xfrm>
          <a:prstGeom prst="rect">
            <a:avLst/>
          </a:prstGeom>
        </p:spPr>
      </p:pic>
      <p:sp>
        <p:nvSpPr>
          <p:cNvPr id="8" name="Left Brace 7">
            <a:extLst>
              <a:ext uri="{FF2B5EF4-FFF2-40B4-BE49-F238E27FC236}">
                <a16:creationId xmlns:a16="http://schemas.microsoft.com/office/drawing/2014/main" id="{888BB0CF-7FC4-E240-DC9F-16E04115DF37}"/>
              </a:ext>
            </a:extLst>
          </p:cNvPr>
          <p:cNvSpPr/>
          <p:nvPr/>
        </p:nvSpPr>
        <p:spPr>
          <a:xfrm>
            <a:off x="8063345" y="2382982"/>
            <a:ext cx="166255" cy="701963"/>
          </a:xfrm>
          <a:prstGeom prst="leftBrac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E67A49-3B69-32EE-D9ED-2685CEACA9C6}"/>
              </a:ext>
            </a:extLst>
          </p:cNvPr>
          <p:cNvSpPr txBox="1"/>
          <p:nvPr/>
        </p:nvSpPr>
        <p:spPr>
          <a:xfrm>
            <a:off x="6800618" y="2512290"/>
            <a:ext cx="1315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>
                <a:solidFill>
                  <a:srgbClr val="FF0000"/>
                </a:solidFill>
              </a:rPr>
              <a:t>declaration</a:t>
            </a: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301FF6C9-0B19-3C39-A392-5A523F2FCA64}"/>
              </a:ext>
            </a:extLst>
          </p:cNvPr>
          <p:cNvSpPr/>
          <p:nvPr/>
        </p:nvSpPr>
        <p:spPr>
          <a:xfrm>
            <a:off x="8063345" y="3192606"/>
            <a:ext cx="166255" cy="701963"/>
          </a:xfrm>
          <a:prstGeom prst="leftBrac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CEBB71-D5E2-4FC9-494B-30571C8C8F37}"/>
              </a:ext>
            </a:extLst>
          </p:cNvPr>
          <p:cNvSpPr txBox="1"/>
          <p:nvPr/>
        </p:nvSpPr>
        <p:spPr>
          <a:xfrm>
            <a:off x="6800618" y="3321914"/>
            <a:ext cx="1341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Droid Serif"/>
              </a:rPr>
              <a:t>Initialization</a:t>
            </a:r>
            <a:endParaRPr lang="en-JP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43C444-BDDF-F57F-C462-40AD303C6561}"/>
              </a:ext>
            </a:extLst>
          </p:cNvPr>
          <p:cNvSpPr txBox="1"/>
          <p:nvPr/>
        </p:nvSpPr>
        <p:spPr>
          <a:xfrm>
            <a:off x="1764145" y="3435060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1" dirty="0">
                <a:solidFill>
                  <a:srgbClr val="374151"/>
                </a:solidFill>
                <a:effectLst/>
                <a:highlight>
                  <a:srgbClr val="FFFFFF"/>
                </a:highlight>
                <a:latin typeface="Droid Serif"/>
              </a:rPr>
              <a:t>Declaration</a:t>
            </a:r>
            <a:r>
              <a:rPr lang="en-US" b="0" i="0" dirty="0">
                <a:solidFill>
                  <a:srgbClr val="374151"/>
                </a:solidFill>
                <a:effectLst/>
                <a:highlight>
                  <a:srgbClr val="FFFFFF"/>
                </a:highlight>
                <a:latin typeface="Droid Serif"/>
              </a:rPr>
              <a:t> declares the creation of variables.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1" dirty="0">
                <a:solidFill>
                  <a:srgbClr val="374151"/>
                </a:solidFill>
                <a:effectLst/>
                <a:highlight>
                  <a:srgbClr val="FFFFFF"/>
                </a:highlight>
                <a:latin typeface="Droid Serif"/>
              </a:rPr>
              <a:t>Initialization</a:t>
            </a:r>
            <a:r>
              <a:rPr lang="en-US" b="0" i="0" dirty="0">
                <a:solidFill>
                  <a:srgbClr val="374151"/>
                </a:solidFill>
                <a:effectLst/>
                <a:highlight>
                  <a:srgbClr val="FFFFFF"/>
                </a:highlight>
                <a:latin typeface="Droid Serif"/>
              </a:rPr>
              <a:t> assigns initial values to variables.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1" dirty="0">
                <a:solidFill>
                  <a:srgbClr val="374151"/>
                </a:solidFill>
                <a:effectLst/>
                <a:highlight>
                  <a:srgbClr val="FFFFFF"/>
                </a:highlight>
                <a:latin typeface="Droid Serif"/>
              </a:rPr>
              <a:t>Invocation</a:t>
            </a:r>
            <a:r>
              <a:rPr lang="en-US" b="0" i="0" dirty="0">
                <a:solidFill>
                  <a:srgbClr val="374151"/>
                </a:solidFill>
                <a:effectLst/>
                <a:highlight>
                  <a:srgbClr val="FFFFFF"/>
                </a:highlight>
                <a:latin typeface="Droid Serif"/>
              </a:rPr>
              <a:t> executes a piece of code.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B2205C-1C53-12E4-8FEF-76C2FE17E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8170A-5A17-BC42-A5F6-41EF08032EF3}" type="slidenum">
              <a:rPr lang="en-JP" smtClean="0"/>
              <a:t>11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7724375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30292-CEA4-1D3E-6853-4D6CA773D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Compiler Movement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D0382-24CC-54FC-9140-D71C76F64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JP" dirty="0"/>
              <a:t>Compiler moves left to right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A5B356-CD43-960B-5627-3FF7687C1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8170A-5A17-BC42-A5F6-41EF08032EF3}" type="slidenum">
              <a:rPr lang="en-JP" smtClean="0"/>
              <a:t>12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8833084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A345B-F8DE-5F61-092F-295383DDD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Class Exercise: Learning Optimizations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926EB-C51E-9A7F-53E1-9720E2F02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704" y="1384190"/>
            <a:ext cx="10515600" cy="4351338"/>
          </a:xfrm>
        </p:spPr>
        <p:txBody>
          <a:bodyPr/>
          <a:lstStyle/>
          <a:p>
            <a:r>
              <a:rPr lang="en-JP" dirty="0"/>
              <a:t>Calculator app development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71D11A-C32A-BD10-8FA1-9B8534441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8170A-5A17-BC42-A5F6-41EF08032EF3}" type="slidenum">
              <a:rPr lang="en-JP" smtClean="0"/>
              <a:t>13</a:t>
            </a:fld>
            <a:endParaRPr lang="en-JP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B684D8-59BF-3C32-8BA1-611E7AA73408}"/>
              </a:ext>
            </a:extLst>
          </p:cNvPr>
          <p:cNvSpPr txBox="1"/>
          <p:nvPr/>
        </p:nvSpPr>
        <p:spPr>
          <a:xfrm>
            <a:off x="838200" y="2112579"/>
            <a:ext cx="1141254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public class Calculator{</a:t>
            </a:r>
          </a:p>
          <a:p>
            <a:endParaRPr lang="en-JP" dirty="0"/>
          </a:p>
          <a:p>
            <a:r>
              <a:rPr lang="en-JP" dirty="0"/>
              <a:t>	int a, b;</a:t>
            </a:r>
          </a:p>
          <a:p>
            <a:endParaRPr lang="en-JP" dirty="0"/>
          </a:p>
          <a:p>
            <a:r>
              <a:rPr lang="en-JP" dirty="0"/>
              <a:t>	Calculator(int x, int y){</a:t>
            </a:r>
          </a:p>
          <a:p>
            <a:r>
              <a:rPr lang="en-JP" dirty="0"/>
              <a:t>		this.a = x;</a:t>
            </a:r>
          </a:p>
          <a:p>
            <a:r>
              <a:rPr lang="en-JP" dirty="0"/>
              <a:t>		this.b =y;</a:t>
            </a:r>
          </a:p>
          <a:p>
            <a:r>
              <a:rPr lang="en-JP" dirty="0"/>
              <a:t>	}</a:t>
            </a:r>
          </a:p>
          <a:p>
            <a:endParaRPr lang="en-JP" dirty="0"/>
          </a:p>
          <a:p>
            <a:r>
              <a:rPr lang="en-JP" dirty="0"/>
              <a:t>	public int getSum()</a:t>
            </a:r>
          </a:p>
          <a:p>
            <a:r>
              <a:rPr lang="en-JP" dirty="0"/>
              <a:t>		return this.a + this.b;</a:t>
            </a:r>
          </a:p>
          <a:p>
            <a:endParaRPr lang="en-JP" dirty="0"/>
          </a:p>
          <a:p>
            <a:r>
              <a:rPr lang="en-JP" dirty="0"/>
              <a:t>	public static void main(String args[]){</a:t>
            </a:r>
          </a:p>
          <a:p>
            <a:r>
              <a:rPr lang="en-JP" dirty="0"/>
              <a:t>		System.out.println(new Calculator(Integer.parseInt(args[0]), Integer.parseInt(args[1])).getSum())</a:t>
            </a:r>
          </a:p>
          <a:p>
            <a:r>
              <a:rPr lang="en-JP" dirty="0"/>
              <a:t>	}</a:t>
            </a:r>
          </a:p>
          <a:p>
            <a:r>
              <a:rPr lang="en-JP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627421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BC5ACC-EAED-3930-D132-239F98CB4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8170A-5A17-BC42-A5F6-41EF08032EF3}" type="slidenum">
              <a:rPr lang="en-JP" smtClean="0"/>
              <a:t>14</a:t>
            </a:fld>
            <a:endParaRPr lang="en-JP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57E916-02BC-F22F-20BA-59C22F284740}"/>
              </a:ext>
            </a:extLst>
          </p:cNvPr>
          <p:cNvSpPr txBox="1"/>
          <p:nvPr/>
        </p:nvSpPr>
        <p:spPr>
          <a:xfrm>
            <a:off x="504497" y="830317"/>
            <a:ext cx="2178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Temperature Sensor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05624AF-4350-826A-837B-7A3263B130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8815313"/>
              </p:ext>
            </p:extLst>
          </p:nvPr>
        </p:nvGraphicFramePr>
        <p:xfrm>
          <a:off x="266262" y="1797833"/>
          <a:ext cx="4064000" cy="47410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81069128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353457490"/>
                    </a:ext>
                  </a:extLst>
                </a:gridCol>
              </a:tblGrid>
              <a:tr h="677297">
                <a:tc>
                  <a:txBody>
                    <a:bodyPr/>
                    <a:lstStyle/>
                    <a:p>
                      <a:r>
                        <a:rPr lang="en-JP" dirty="0"/>
                        <a:t>TimeStamp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Celcius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4638162"/>
                  </a:ext>
                </a:extLst>
              </a:tr>
              <a:tr h="677297">
                <a:tc>
                  <a:txBody>
                    <a:bodyPr/>
                    <a:lstStyle/>
                    <a:p>
                      <a:r>
                        <a:rPr lang="en-JP" dirty="0"/>
                        <a:t>00:00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9804701"/>
                  </a:ext>
                </a:extLst>
              </a:tr>
              <a:tr h="677297">
                <a:tc>
                  <a:txBody>
                    <a:bodyPr/>
                    <a:lstStyle/>
                    <a:p>
                      <a:r>
                        <a:rPr lang="en-JP" dirty="0"/>
                        <a:t>01:00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47612"/>
                  </a:ext>
                </a:extLst>
              </a:tr>
              <a:tr h="677297">
                <a:tc>
                  <a:txBody>
                    <a:bodyPr/>
                    <a:lstStyle/>
                    <a:p>
                      <a:r>
                        <a:rPr lang="en-JP" dirty="0"/>
                        <a:t>02:00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3744412"/>
                  </a:ext>
                </a:extLst>
              </a:tr>
              <a:tr h="677297">
                <a:tc>
                  <a:txBody>
                    <a:bodyPr/>
                    <a:lstStyle/>
                    <a:p>
                      <a:r>
                        <a:rPr lang="en-JP" dirty="0"/>
                        <a:t>03:00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8336506"/>
                  </a:ext>
                </a:extLst>
              </a:tr>
              <a:tr h="677297">
                <a:tc>
                  <a:txBody>
                    <a:bodyPr/>
                    <a:lstStyle/>
                    <a:p>
                      <a:r>
                        <a:rPr lang="en-JP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6261446"/>
                  </a:ext>
                </a:extLst>
              </a:tr>
              <a:tr h="677297">
                <a:tc>
                  <a:txBody>
                    <a:bodyPr/>
                    <a:lstStyle/>
                    <a:p>
                      <a:r>
                        <a:rPr lang="en-JP" dirty="0"/>
                        <a:t>23:00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250272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6E72BB5-1B20-03FC-E775-32AB1A2B33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9058854"/>
              </p:ext>
            </p:extLst>
          </p:nvPr>
        </p:nvGraphicFramePr>
        <p:xfrm>
          <a:off x="2298262" y="1744827"/>
          <a:ext cx="4064000" cy="4976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81069128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353457490"/>
                    </a:ext>
                  </a:extLst>
                </a:gridCol>
              </a:tblGrid>
              <a:tr h="675763">
                <a:tc>
                  <a:txBody>
                    <a:bodyPr/>
                    <a:lstStyle/>
                    <a:p>
                      <a:r>
                        <a:rPr lang="en-JP" dirty="0"/>
                        <a:t>Day/Night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Celcius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4638162"/>
                  </a:ext>
                </a:extLst>
              </a:tr>
              <a:tr h="677297">
                <a:tc>
                  <a:txBody>
                    <a:bodyPr/>
                    <a:lstStyle/>
                    <a:p>
                      <a:r>
                        <a:rPr lang="en-JP" dirty="0"/>
                        <a:t>Night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9804701"/>
                  </a:ext>
                </a:extLst>
              </a:tr>
              <a:tr h="677297">
                <a:tc>
                  <a:txBody>
                    <a:bodyPr/>
                    <a:lstStyle/>
                    <a:p>
                      <a:r>
                        <a:rPr lang="en-JP" dirty="0"/>
                        <a:t>Night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47612"/>
                  </a:ext>
                </a:extLst>
              </a:tr>
              <a:tr h="677297">
                <a:tc>
                  <a:txBody>
                    <a:bodyPr/>
                    <a:lstStyle/>
                    <a:p>
                      <a:r>
                        <a:rPr lang="en-JP" dirty="0"/>
                        <a:t>Night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3744412"/>
                  </a:ext>
                </a:extLst>
              </a:tr>
              <a:tr h="677297">
                <a:tc>
                  <a:txBody>
                    <a:bodyPr/>
                    <a:lstStyle/>
                    <a:p>
                      <a:r>
                        <a:rPr lang="en-JP" dirty="0"/>
                        <a:t>Night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8336506"/>
                  </a:ext>
                </a:extLst>
              </a:tr>
              <a:tr h="677297">
                <a:tc>
                  <a:txBody>
                    <a:bodyPr/>
                    <a:lstStyle/>
                    <a:p>
                      <a:r>
                        <a:rPr lang="en-JP" dirty="0"/>
                        <a:t>Night</a:t>
                      </a:r>
                    </a:p>
                    <a:p>
                      <a:r>
                        <a:rPr lang="en-JP" dirty="0"/>
                        <a:t>Day</a:t>
                      </a:r>
                    </a:p>
                    <a:p>
                      <a:r>
                        <a:rPr lang="en-JP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6261446"/>
                  </a:ext>
                </a:extLst>
              </a:tr>
              <a:tr h="677297">
                <a:tc>
                  <a:txBody>
                    <a:bodyPr/>
                    <a:lstStyle/>
                    <a:p>
                      <a:r>
                        <a:rPr lang="en-JP" dirty="0"/>
                        <a:t>Night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250272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78B256FE-0B86-AABA-AA3C-2A4A6632777C}"/>
              </a:ext>
            </a:extLst>
          </p:cNvPr>
          <p:cNvSpPr txBox="1"/>
          <p:nvPr/>
        </p:nvSpPr>
        <p:spPr>
          <a:xfrm>
            <a:off x="6806006" y="136525"/>
            <a:ext cx="28390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22:00 hours to 5:00  - Night</a:t>
            </a:r>
          </a:p>
          <a:p>
            <a:r>
              <a:rPr lang="en-JP" dirty="0"/>
              <a:t>6:00 hours to 21:00 - Day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455B5E-76C0-EC35-93E9-9E143980FCF9}"/>
              </a:ext>
            </a:extLst>
          </p:cNvPr>
          <p:cNvSpPr txBox="1"/>
          <p:nvPr/>
        </p:nvSpPr>
        <p:spPr>
          <a:xfrm>
            <a:off x="2615724" y="544498"/>
            <a:ext cx="37465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 if hours value lies inbetween 22 to 5</a:t>
            </a:r>
          </a:p>
          <a:p>
            <a:r>
              <a:rPr lang="en-JP" dirty="0"/>
              <a:t>	print(Night)</a:t>
            </a:r>
          </a:p>
          <a:p>
            <a:r>
              <a:rPr lang="en-JP" dirty="0"/>
              <a:t>else</a:t>
            </a:r>
          </a:p>
          <a:p>
            <a:r>
              <a:rPr lang="en-JP" dirty="0"/>
              <a:t>	print(day)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11D173A-B8F3-16B3-940F-335B258F84EF}"/>
              </a:ext>
            </a:extLst>
          </p:cNvPr>
          <p:cNvSpPr txBox="1"/>
          <p:nvPr/>
        </p:nvSpPr>
        <p:spPr>
          <a:xfrm>
            <a:off x="7087494" y="1634403"/>
            <a:ext cx="37465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 if hours value lies inbetween 6 to 21</a:t>
            </a:r>
          </a:p>
          <a:p>
            <a:r>
              <a:rPr lang="en-JP" dirty="0"/>
              <a:t>	print(Day)</a:t>
            </a:r>
          </a:p>
          <a:p>
            <a:r>
              <a:rPr lang="en-JP" dirty="0"/>
              <a:t>else</a:t>
            </a:r>
          </a:p>
          <a:p>
            <a:r>
              <a:rPr lang="en-JP" dirty="0"/>
              <a:t>	print(Night)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CAB3165-EA9C-4F7B-3CF2-A7640023590E}"/>
              </a:ext>
            </a:extLst>
          </p:cNvPr>
          <p:cNvSpPr txBox="1"/>
          <p:nvPr/>
        </p:nvSpPr>
        <p:spPr>
          <a:xfrm>
            <a:off x="6598325" y="3416297"/>
            <a:ext cx="378821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a = {2,3,4,5,6,7,8}</a:t>
            </a:r>
          </a:p>
          <a:p>
            <a:r>
              <a:rPr lang="en-JP" dirty="0"/>
              <a:t>b={5,6,10}</a:t>
            </a:r>
          </a:p>
          <a:p>
            <a:endParaRPr lang="en-JP" dirty="0"/>
          </a:p>
          <a:p>
            <a:r>
              <a:rPr lang="en-JP" dirty="0"/>
              <a:t>how do u do intersection?</a:t>
            </a:r>
          </a:p>
          <a:p>
            <a:endParaRPr lang="en-JP" dirty="0"/>
          </a:p>
          <a:p>
            <a:r>
              <a:rPr lang="en-JP" dirty="0"/>
              <a:t>for(every element in b){</a:t>
            </a:r>
          </a:p>
          <a:p>
            <a:r>
              <a:rPr lang="en-JP" dirty="0"/>
              <a:t>	for(every element in a){</a:t>
            </a:r>
          </a:p>
          <a:p>
            <a:r>
              <a:rPr lang="en-JP" dirty="0"/>
              <a:t>		if a == b</a:t>
            </a:r>
          </a:p>
          <a:p>
            <a:r>
              <a:rPr lang="en-JP" dirty="0"/>
              <a:t>			output a</a:t>
            </a:r>
          </a:p>
          <a:p>
            <a:r>
              <a:rPr lang="en-JP" dirty="0"/>
              <a:t>			break;</a:t>
            </a:r>
          </a:p>
          <a:p>
            <a:r>
              <a:rPr lang="en-JP" dirty="0"/>
              <a:t>	}</a:t>
            </a:r>
          </a:p>
          <a:p>
            <a:r>
              <a:rPr lang="en-JP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195531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3EE6A-DCAE-3DDF-58CB-827F990B8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Encapsulation</a:t>
            </a:r>
          </a:p>
        </p:txBody>
      </p:sp>
      <p:graphicFrame>
        <p:nvGraphicFramePr>
          <p:cNvPr id="5" name="Group 55">
            <a:extLst>
              <a:ext uri="{FF2B5EF4-FFF2-40B4-BE49-F238E27FC236}">
                <a16:creationId xmlns:a16="http://schemas.microsoft.com/office/drawing/2014/main" id="{1357B347-63A0-E8C4-503C-BE3D7AF5DF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2886252"/>
              </p:ext>
            </p:extLst>
          </p:nvPr>
        </p:nvGraphicFramePr>
        <p:xfrm>
          <a:off x="2863273" y="4357689"/>
          <a:ext cx="5484813" cy="2322513"/>
        </p:xfrm>
        <a:graphic>
          <a:graphicData uri="http://schemas.openxmlformats.org/drawingml/2006/table">
            <a:tbl>
              <a:tblPr rtl="1"/>
              <a:tblGrid>
                <a:gridCol w="1096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69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69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69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969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4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Gamma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AlphaSub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Beta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Alpha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Modifier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2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Y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Y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Y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Y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public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85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N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Y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Y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Y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protected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1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N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N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Y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Y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no modifier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34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N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N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N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Y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private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6" name="Group 56">
            <a:extLst>
              <a:ext uri="{FF2B5EF4-FFF2-40B4-BE49-F238E27FC236}">
                <a16:creationId xmlns:a16="http://schemas.microsoft.com/office/drawing/2014/main" id="{DB7A517A-6959-763D-560A-76AC6E2AC65F}"/>
              </a:ext>
            </a:extLst>
          </p:cNvPr>
          <p:cNvGrpSpPr>
            <a:grpSpLocks/>
          </p:cNvGrpSpPr>
          <p:nvPr/>
        </p:nvGrpSpPr>
        <p:grpSpPr bwMode="auto">
          <a:xfrm>
            <a:off x="2863272" y="1690688"/>
            <a:ext cx="5486400" cy="2514600"/>
            <a:chOff x="1152" y="768"/>
            <a:chExt cx="3456" cy="1584"/>
          </a:xfrm>
        </p:grpSpPr>
        <p:sp>
          <p:nvSpPr>
            <p:cNvPr id="7" name="Rectangle 42">
              <a:extLst>
                <a:ext uri="{FF2B5EF4-FFF2-40B4-BE49-F238E27FC236}">
                  <a16:creationId xmlns:a16="http://schemas.microsoft.com/office/drawing/2014/main" id="{83ADE076-A3F3-DAFE-4E56-AB2AB46371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1056"/>
              <a:ext cx="1104" cy="1296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FF"/>
                </a:buClr>
                <a:buSzPct val="70000"/>
                <a:buFont typeface="Wingdings" pitchFamily="2" charset="2"/>
                <a:buChar char="u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70000"/>
                <a:buFont typeface="Wingdings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Arial" panose="020B0604020202020204" pitchFamily="34" charset="0"/>
                <a:buChar char="―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SzPct val="6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70000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lnSpc>
                  <a:spcPct val="80000"/>
                </a:lnSpc>
                <a:buClrTx/>
                <a:buFont typeface="Wingdings" pitchFamily="2" charset="2"/>
                <a:buChar char="•"/>
              </a:pPr>
              <a:endParaRPr lang="en-US" altLang="en-US" sz="1800"/>
            </a:p>
          </p:txBody>
        </p:sp>
        <p:sp>
          <p:nvSpPr>
            <p:cNvPr id="8" name="Rectangle 43">
              <a:extLst>
                <a:ext uri="{FF2B5EF4-FFF2-40B4-BE49-F238E27FC236}">
                  <a16:creationId xmlns:a16="http://schemas.microsoft.com/office/drawing/2014/main" id="{B19D0381-477D-BA78-B141-914C9187ED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1248"/>
              <a:ext cx="816" cy="4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FF"/>
                </a:buClr>
                <a:buSzPct val="70000"/>
                <a:buFont typeface="Wingdings" pitchFamily="2" charset="2"/>
                <a:buChar char="u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70000"/>
                <a:buFont typeface="Wingdings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Arial" panose="020B0604020202020204" pitchFamily="34" charset="0"/>
                <a:buChar char="―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SzPct val="6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70000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lnSpc>
                  <a:spcPct val="80000"/>
                </a:lnSpc>
                <a:buClrTx/>
                <a:buFont typeface="Wingdings" pitchFamily="2" charset="2"/>
                <a:buNone/>
              </a:pPr>
              <a:r>
                <a:rPr lang="en-US" altLang="en-US" sz="1800"/>
                <a:t>Alpha</a:t>
              </a:r>
            </a:p>
          </p:txBody>
        </p:sp>
        <p:sp>
          <p:nvSpPr>
            <p:cNvPr id="9" name="Rectangle 44">
              <a:extLst>
                <a:ext uri="{FF2B5EF4-FFF2-40B4-BE49-F238E27FC236}">
                  <a16:creationId xmlns:a16="http://schemas.microsoft.com/office/drawing/2014/main" id="{CD2AAB1E-004B-1698-202C-03376AA7EA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1776"/>
              <a:ext cx="816" cy="4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FF"/>
                </a:buClr>
                <a:buSzPct val="70000"/>
                <a:buFont typeface="Wingdings" pitchFamily="2" charset="2"/>
                <a:buChar char="u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70000"/>
                <a:buFont typeface="Wingdings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Arial" panose="020B0604020202020204" pitchFamily="34" charset="0"/>
                <a:buChar char="―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SzPct val="6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70000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lnSpc>
                  <a:spcPct val="80000"/>
                </a:lnSpc>
                <a:buClrTx/>
                <a:buFont typeface="Wingdings" pitchFamily="2" charset="2"/>
                <a:buNone/>
              </a:pPr>
              <a:r>
                <a:rPr lang="en-US" altLang="en-US" sz="1800"/>
                <a:t>Beta</a:t>
              </a:r>
            </a:p>
          </p:txBody>
        </p:sp>
        <p:sp>
          <p:nvSpPr>
            <p:cNvPr id="10" name="Rectangle 45">
              <a:extLst>
                <a:ext uri="{FF2B5EF4-FFF2-40B4-BE49-F238E27FC236}">
                  <a16:creationId xmlns:a16="http://schemas.microsoft.com/office/drawing/2014/main" id="{A24593DA-2EB9-D514-2112-5028CB75EB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1056"/>
              <a:ext cx="1104" cy="1296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FF"/>
                </a:buClr>
                <a:buSzPct val="70000"/>
                <a:buFont typeface="Wingdings" pitchFamily="2" charset="2"/>
                <a:buChar char="u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70000"/>
                <a:buFont typeface="Wingdings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Arial" panose="020B0604020202020204" pitchFamily="34" charset="0"/>
                <a:buChar char="―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SzPct val="6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70000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lnSpc>
                  <a:spcPct val="80000"/>
                </a:lnSpc>
                <a:buClrTx/>
                <a:buFont typeface="Wingdings" pitchFamily="2" charset="2"/>
                <a:buChar char="•"/>
              </a:pPr>
              <a:endParaRPr lang="en-US" altLang="en-US" sz="1800"/>
            </a:p>
          </p:txBody>
        </p:sp>
        <p:sp>
          <p:nvSpPr>
            <p:cNvPr id="11" name="Rectangle 46">
              <a:extLst>
                <a:ext uri="{FF2B5EF4-FFF2-40B4-BE49-F238E27FC236}">
                  <a16:creationId xmlns:a16="http://schemas.microsoft.com/office/drawing/2014/main" id="{5044BE4B-11DF-8C57-8E84-4B9A754F77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1248"/>
              <a:ext cx="816" cy="4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FF"/>
                </a:buClr>
                <a:buSzPct val="70000"/>
                <a:buFont typeface="Wingdings" pitchFamily="2" charset="2"/>
                <a:buChar char="u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70000"/>
                <a:buFont typeface="Wingdings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Arial" panose="020B0604020202020204" pitchFamily="34" charset="0"/>
                <a:buChar char="―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SzPct val="6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70000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lnSpc>
                  <a:spcPct val="80000"/>
                </a:lnSpc>
                <a:buClrTx/>
                <a:buFont typeface="Wingdings" pitchFamily="2" charset="2"/>
                <a:buNone/>
              </a:pPr>
              <a:r>
                <a:rPr lang="en-US" altLang="en-US" sz="1800"/>
                <a:t>AlphaSub</a:t>
              </a:r>
            </a:p>
          </p:txBody>
        </p:sp>
        <p:sp>
          <p:nvSpPr>
            <p:cNvPr id="12" name="Rectangle 47">
              <a:extLst>
                <a:ext uri="{FF2B5EF4-FFF2-40B4-BE49-F238E27FC236}">
                  <a16:creationId xmlns:a16="http://schemas.microsoft.com/office/drawing/2014/main" id="{B8F5C318-4F6A-5299-CA66-0577778E5F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1776"/>
              <a:ext cx="816" cy="4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FF"/>
                </a:buClr>
                <a:buSzPct val="70000"/>
                <a:buFont typeface="Wingdings" pitchFamily="2" charset="2"/>
                <a:buChar char="u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70000"/>
                <a:buFont typeface="Wingdings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Arial" panose="020B0604020202020204" pitchFamily="34" charset="0"/>
                <a:buChar char="―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SzPct val="6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70000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lnSpc>
                  <a:spcPct val="80000"/>
                </a:lnSpc>
                <a:buClrTx/>
                <a:buFont typeface="Wingdings" pitchFamily="2" charset="2"/>
                <a:buNone/>
              </a:pPr>
              <a:r>
                <a:rPr lang="en-US" altLang="en-US" sz="1800"/>
                <a:t>Gamma</a:t>
              </a:r>
            </a:p>
          </p:txBody>
        </p:sp>
        <p:sp>
          <p:nvSpPr>
            <p:cNvPr id="13" name="Text Box 48">
              <a:extLst>
                <a:ext uri="{FF2B5EF4-FFF2-40B4-BE49-F238E27FC236}">
                  <a16:creationId xmlns:a16="http://schemas.microsoft.com/office/drawing/2014/main" id="{01CCF2E1-DA6D-3DF6-588B-4255F4AF12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90" y="771"/>
              <a:ext cx="988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00FF"/>
                </a:buClr>
                <a:buSzPct val="70000"/>
                <a:buFont typeface="Wingdings" pitchFamily="2" charset="2"/>
                <a:buChar char="u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70000"/>
                <a:buFont typeface="Wingdings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Arial" panose="020B0604020202020204" pitchFamily="34" charset="0"/>
                <a:buChar char="―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SzPct val="6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70000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lnSpc>
                  <a:spcPct val="80000"/>
                </a:lnSpc>
                <a:buClrTx/>
                <a:buFont typeface="Wingdings" pitchFamily="2" charset="2"/>
                <a:buNone/>
              </a:pPr>
              <a:r>
                <a:rPr lang="en-US" altLang="en-US" sz="1800"/>
                <a:t>Package One</a:t>
              </a:r>
            </a:p>
          </p:txBody>
        </p:sp>
        <p:sp>
          <p:nvSpPr>
            <p:cNvPr id="14" name="Text Box 49">
              <a:extLst>
                <a:ext uri="{FF2B5EF4-FFF2-40B4-BE49-F238E27FC236}">
                  <a16:creationId xmlns:a16="http://schemas.microsoft.com/office/drawing/2014/main" id="{971653F6-8CDF-12C0-1AE2-58202E0941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2" y="768"/>
              <a:ext cx="988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00FF"/>
                </a:buClr>
                <a:buSzPct val="70000"/>
                <a:buFont typeface="Wingdings" pitchFamily="2" charset="2"/>
                <a:buChar char="u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70000"/>
                <a:buFont typeface="Wingdings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Arial" panose="020B0604020202020204" pitchFamily="34" charset="0"/>
                <a:buChar char="―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SzPct val="6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70000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lnSpc>
                  <a:spcPct val="80000"/>
                </a:lnSpc>
                <a:buClrTx/>
                <a:buFont typeface="Wingdings" pitchFamily="2" charset="2"/>
                <a:buNone/>
              </a:pPr>
              <a:r>
                <a:rPr lang="en-US" altLang="en-US" sz="1800"/>
                <a:t>Package Two</a:t>
              </a:r>
            </a:p>
          </p:txBody>
        </p:sp>
        <p:cxnSp>
          <p:nvCxnSpPr>
            <p:cNvPr id="15" name="AutoShape 50">
              <a:extLst>
                <a:ext uri="{FF2B5EF4-FFF2-40B4-BE49-F238E27FC236}">
                  <a16:creationId xmlns:a16="http://schemas.microsoft.com/office/drawing/2014/main" id="{BB0810A2-E34A-FA56-2288-412A1BAF0321}"/>
                </a:ext>
              </a:extLst>
            </p:cNvPr>
            <p:cNvCxnSpPr>
              <a:cxnSpLocks noChangeShapeType="1"/>
              <a:stCxn id="11" idx="1"/>
              <a:endCxn id="8" idx="3"/>
            </p:cNvCxnSpPr>
            <p:nvPr/>
          </p:nvCxnSpPr>
          <p:spPr bwMode="auto">
            <a:xfrm flipH="1">
              <a:off x="2112" y="1464"/>
              <a:ext cx="153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" name="Text Box 51">
              <a:extLst>
                <a:ext uri="{FF2B5EF4-FFF2-40B4-BE49-F238E27FC236}">
                  <a16:creationId xmlns:a16="http://schemas.microsoft.com/office/drawing/2014/main" id="{AE308AF3-871A-7954-F145-3228DFC0EC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6" y="1248"/>
              <a:ext cx="700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00FF"/>
                </a:buClr>
                <a:buSzPct val="70000"/>
                <a:buFont typeface="Wingdings" pitchFamily="2" charset="2"/>
                <a:buChar char="u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70000"/>
                <a:buFont typeface="Wingdings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Arial" panose="020B0604020202020204" pitchFamily="34" charset="0"/>
                <a:buChar char="―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SzPct val="6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70000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lnSpc>
                  <a:spcPct val="80000"/>
                </a:lnSpc>
                <a:buClrTx/>
                <a:buFont typeface="Wingdings" pitchFamily="2" charset="2"/>
                <a:buNone/>
              </a:pPr>
              <a:r>
                <a:rPr lang="en-US" altLang="en-US" sz="1800"/>
                <a:t>Subclass</a:t>
              </a:r>
            </a:p>
          </p:txBody>
        </p:sp>
      </p:grp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F7F73CA3-137B-C243-2FC4-A939C7BEE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8170A-5A17-BC42-A5F6-41EF08032EF3}" type="slidenum">
              <a:rPr lang="en-JP" smtClean="0"/>
              <a:t>15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0815924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9A6E6-4F79-B8F6-FAA7-CD41BC5E6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Inheritance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CBEC15-99BC-B53B-498C-1FDCE13F2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8170A-5A17-BC42-A5F6-41EF08032EF3}" type="slidenum">
              <a:rPr lang="en-JP" smtClean="0"/>
              <a:t>16</a:t>
            </a:fld>
            <a:endParaRPr lang="en-JP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41E00A-78E5-746C-8C1F-75E044799C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527" y="1690688"/>
            <a:ext cx="5874445" cy="26129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7AD61C-B5DA-AF28-F732-846C974C0B1F}"/>
              </a:ext>
            </a:extLst>
          </p:cNvPr>
          <p:cNvSpPr txBox="1"/>
          <p:nvPr/>
        </p:nvSpPr>
        <p:spPr>
          <a:xfrm>
            <a:off x="2994216" y="4470400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b="1" dirty="0"/>
              <a:t>IS-A</a:t>
            </a:r>
          </a:p>
        </p:txBody>
      </p:sp>
    </p:spTree>
    <p:extLst>
      <p:ext uri="{BB962C8B-B14F-4D97-AF65-F5344CB8AC3E}">
        <p14:creationId xmlns:p14="http://schemas.microsoft.com/office/powerpoint/2010/main" val="1626657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9A6E6-4F79-B8F6-FAA7-CD41BC5E6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Inheritance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CBEC15-99BC-B53B-498C-1FDCE13F2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8170A-5A17-BC42-A5F6-41EF08032EF3}" type="slidenum">
              <a:rPr lang="en-JP" smtClean="0"/>
              <a:t>17</a:t>
            </a:fld>
            <a:endParaRPr lang="en-JP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41E00A-78E5-746C-8C1F-75E044799C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527" y="1690688"/>
            <a:ext cx="5874445" cy="26129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7AD61C-B5DA-AF28-F732-846C974C0B1F}"/>
              </a:ext>
            </a:extLst>
          </p:cNvPr>
          <p:cNvSpPr txBox="1"/>
          <p:nvPr/>
        </p:nvSpPr>
        <p:spPr>
          <a:xfrm>
            <a:off x="2994216" y="4470400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b="1" u="sng" dirty="0"/>
              <a:t>IS-A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3C1FFA-7505-E256-55F2-EE392FCD5C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8081" y="2318327"/>
            <a:ext cx="4673155" cy="39079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DAA69CD-4E89-5C1B-E068-EAE87D6D54E4}"/>
              </a:ext>
            </a:extLst>
          </p:cNvPr>
          <p:cNvSpPr txBox="1"/>
          <p:nvPr/>
        </p:nvSpPr>
        <p:spPr>
          <a:xfrm>
            <a:off x="9531927" y="1690688"/>
            <a:ext cx="853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b="1" u="sng" dirty="0"/>
              <a:t>HAS-A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620F4D6-6A01-E785-ECB5-025FE5EF8662}"/>
              </a:ext>
            </a:extLst>
          </p:cNvPr>
          <p:cNvCxnSpPr/>
          <p:nvPr/>
        </p:nvCxnSpPr>
        <p:spPr>
          <a:xfrm>
            <a:off x="7130472" y="1182255"/>
            <a:ext cx="0" cy="553922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50592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8B984-D6F0-9918-00FF-614DF589D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Inheritance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4411F1-1FF2-F749-67A0-4FDF43AB5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8170A-5A17-BC42-A5F6-41EF08032EF3}" type="slidenum">
              <a:rPr lang="en-JP" smtClean="0"/>
              <a:t>18</a:t>
            </a:fld>
            <a:endParaRPr lang="en-JP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0C3409-5216-3689-509A-3B4A3B576A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908" y="2106325"/>
            <a:ext cx="8966201" cy="3988212"/>
          </a:xfrm>
          <a:prstGeom prst="rect">
            <a:avLst/>
          </a:prstGeom>
        </p:spPr>
      </p:pic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34447F6A-6AA0-39C0-1D24-403AB8AA2E63}"/>
              </a:ext>
            </a:extLst>
          </p:cNvPr>
          <p:cNvSpPr/>
          <p:nvPr/>
        </p:nvSpPr>
        <p:spPr>
          <a:xfrm>
            <a:off x="9319490" y="1016000"/>
            <a:ext cx="2669309" cy="1702973"/>
          </a:xfrm>
          <a:prstGeom prst="wedgeRoundRectCallout">
            <a:avLst>
              <a:gd name="adj1" fmla="val -33290"/>
              <a:gd name="adj2" fmla="val 69008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dirty="0"/>
              <a:t>Inherit the variables and methods of a super class</a:t>
            </a:r>
          </a:p>
        </p:txBody>
      </p:sp>
    </p:spTree>
    <p:extLst>
      <p:ext uri="{BB962C8B-B14F-4D97-AF65-F5344CB8AC3E}">
        <p14:creationId xmlns:p14="http://schemas.microsoft.com/office/powerpoint/2010/main" val="17448505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8B984-D6F0-9918-00FF-614DF589D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Polymorphism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4411F1-1FF2-F749-67A0-4FDF43AB5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8170A-5A17-BC42-A5F6-41EF08032EF3}" type="slidenum">
              <a:rPr lang="en-JP" smtClean="0"/>
              <a:t>19</a:t>
            </a:fld>
            <a:endParaRPr lang="en-JP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0C3409-5216-3689-509A-3B4A3B576A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908" y="2106325"/>
            <a:ext cx="8966201" cy="3988212"/>
          </a:xfrm>
          <a:prstGeom prst="rect">
            <a:avLst/>
          </a:prstGeom>
        </p:spPr>
      </p:pic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34447F6A-6AA0-39C0-1D24-403AB8AA2E63}"/>
              </a:ext>
            </a:extLst>
          </p:cNvPr>
          <p:cNvSpPr/>
          <p:nvPr/>
        </p:nvSpPr>
        <p:spPr>
          <a:xfrm>
            <a:off x="9319490" y="1016000"/>
            <a:ext cx="2669309" cy="1702973"/>
          </a:xfrm>
          <a:prstGeom prst="wedgeRoundRectCallout">
            <a:avLst>
              <a:gd name="adj1" fmla="val -33290"/>
              <a:gd name="adj2" fmla="val 69008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dirty="0"/>
              <a:t>Inherit the variables and methods of a super class</a:t>
            </a:r>
          </a:p>
        </p:txBody>
      </p:sp>
      <p:sp>
        <p:nvSpPr>
          <p:cNvPr id="3" name="Rounded Rectangular Callout 2">
            <a:extLst>
              <a:ext uri="{FF2B5EF4-FFF2-40B4-BE49-F238E27FC236}">
                <a16:creationId xmlns:a16="http://schemas.microsoft.com/office/drawing/2014/main" id="{6D7C2E8D-FA9D-6A95-BE86-19675B6F8831}"/>
              </a:ext>
            </a:extLst>
          </p:cNvPr>
          <p:cNvSpPr/>
          <p:nvPr/>
        </p:nvSpPr>
        <p:spPr>
          <a:xfrm>
            <a:off x="120074" y="1519958"/>
            <a:ext cx="1985817" cy="1325563"/>
          </a:xfrm>
          <a:prstGeom prst="wedgeRoundRectCallout">
            <a:avLst>
              <a:gd name="adj1" fmla="val 39166"/>
              <a:gd name="adj2" fmla="val 61566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dirty="0">
                <a:solidFill>
                  <a:schemeClr val="tx1"/>
                </a:solidFill>
              </a:rPr>
              <a:t>I can act as a sub-class</a:t>
            </a:r>
          </a:p>
        </p:txBody>
      </p:sp>
    </p:spTree>
    <p:extLst>
      <p:ext uri="{BB962C8B-B14F-4D97-AF65-F5344CB8AC3E}">
        <p14:creationId xmlns:p14="http://schemas.microsoft.com/office/powerpoint/2010/main" val="2186373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F38E8-2C16-0048-AF10-111E3164E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363D17-57B7-F7B8-58C4-9C8BF745D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JP" dirty="0"/>
              <a:t>Declarations</a:t>
            </a:r>
          </a:p>
          <a:p>
            <a:endParaRPr lang="en-JP" dirty="0"/>
          </a:p>
          <a:p>
            <a:r>
              <a:rPr lang="en-JP" dirty="0"/>
              <a:t>Compiler Movement</a:t>
            </a:r>
          </a:p>
          <a:p>
            <a:endParaRPr lang="en-JP" dirty="0"/>
          </a:p>
          <a:p>
            <a:r>
              <a:rPr lang="en-JP" dirty="0"/>
              <a:t>Encapsulation</a:t>
            </a:r>
          </a:p>
          <a:p>
            <a:endParaRPr lang="en-JP" dirty="0"/>
          </a:p>
          <a:p>
            <a:r>
              <a:rPr lang="en-JP" dirty="0"/>
              <a:t>Polymorphism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2F2224-C5DF-1471-078F-80F4E892D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8170A-5A17-BC42-A5F6-41EF08032EF3}" type="slidenum">
              <a:rPr lang="en-JP" smtClean="0"/>
              <a:t>2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419406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2BBD3-069C-34F7-44E8-A09086BA5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highlight>
                  <a:srgbClr val="FFFFFF"/>
                </a:highlight>
                <a:latin typeface="Helvetica" pitchFamily="2" charset="0"/>
              </a:rPr>
              <a:t>Declaration of Class</a:t>
            </a:r>
            <a:endParaRPr lang="en-JP" dirty="0"/>
          </a:p>
        </p:txBody>
      </p:sp>
      <p:pic>
        <p:nvPicPr>
          <p:cNvPr id="6146" name="Picture 2" descr="java class image">
            <a:extLst>
              <a:ext uri="{FF2B5EF4-FFF2-40B4-BE49-F238E27FC236}">
                <a16:creationId xmlns:a16="http://schemas.microsoft.com/office/drawing/2014/main" id="{7C74B469-CDBC-3ADA-1B08-7A26755498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7640" y="2177185"/>
            <a:ext cx="8307703" cy="4315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5C6095-019B-0DDB-0567-11E0495EB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8170A-5A17-BC42-A5F6-41EF08032EF3}" type="slidenum">
              <a:rPr lang="en-JP" smtClean="0"/>
              <a:t>3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263509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5116D-3191-D85F-8F2E-81BB7BF53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Declartion of Variables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961E07DF-647A-BF12-5DA0-2FE17A98F8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7823" y="2655982"/>
            <a:ext cx="7084868" cy="2520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06FA1F-7AD6-EC9C-9B13-330AE28A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8170A-5A17-BC42-A5F6-41EF08032EF3}" type="slidenum">
              <a:rPr lang="en-JP" smtClean="0"/>
              <a:t>4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368670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BBE43-AE47-701C-F85F-09C2CB589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highlight>
                  <a:srgbClr val="FFFFFF"/>
                </a:highlight>
                <a:latin typeface="Helvetica" pitchFamily="2" charset="0"/>
              </a:rPr>
              <a:t>Declaration of Methods</a:t>
            </a:r>
            <a:endParaRPr lang="en-JP" dirty="0"/>
          </a:p>
        </p:txBody>
      </p:sp>
      <p:pic>
        <p:nvPicPr>
          <p:cNvPr id="4098" name="Picture 2" descr="java method declaration image">
            <a:extLst>
              <a:ext uri="{FF2B5EF4-FFF2-40B4-BE49-F238E27FC236}">
                <a16:creationId xmlns:a16="http://schemas.microsoft.com/office/drawing/2014/main" id="{93FAFD36-2171-6453-91AF-2A8EFCC57B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862" y="2573633"/>
            <a:ext cx="8620913" cy="2811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65A629-45E4-6D2F-FCC8-DD1C872DC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8170A-5A17-BC42-A5F6-41EF08032EF3}" type="slidenum">
              <a:rPr lang="en-JP" smtClean="0"/>
              <a:t>5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970951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919EF-851E-54C3-1D74-69BC7EE0C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Compiler Movement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6C1E7-4303-8DFB-5902-29425E8E7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JP" dirty="0"/>
              <a:t>Top to Down</a:t>
            </a:r>
          </a:p>
          <a:p>
            <a:pPr lvl="1"/>
            <a:r>
              <a:rPr lang="en-JP" dirty="0"/>
              <a:t>Statement after Statement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A29406-5B24-CB66-1755-D82BA5A2FF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6835" y="2219036"/>
            <a:ext cx="5803059" cy="407670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D83B002-2B89-F1D2-A44E-548433D11279}"/>
              </a:ext>
            </a:extLst>
          </p:cNvPr>
          <p:cNvCxnSpPr>
            <a:cxnSpLocks/>
          </p:cNvCxnSpPr>
          <p:nvPr/>
        </p:nvCxnSpPr>
        <p:spPr>
          <a:xfrm>
            <a:off x="6271491" y="2382982"/>
            <a:ext cx="0" cy="3592945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546677-E88B-9ED2-351B-2098815C7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8170A-5A17-BC42-A5F6-41EF08032EF3}" type="slidenum">
              <a:rPr lang="en-JP" smtClean="0"/>
              <a:t>6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359905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919EF-851E-54C3-1D74-69BC7EE0C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Compiler Movement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6C1E7-4303-8DFB-5902-29425E8E7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JP" dirty="0"/>
              <a:t>Top to Down</a:t>
            </a:r>
          </a:p>
          <a:p>
            <a:pPr lvl="1"/>
            <a:r>
              <a:rPr lang="en-JP" dirty="0"/>
              <a:t>Statement after Statement</a:t>
            </a:r>
          </a:p>
          <a:p>
            <a:pPr lvl="1"/>
            <a:endParaRPr lang="en-JP" dirty="0"/>
          </a:p>
          <a:p>
            <a:pPr marL="514350" indent="-514350">
              <a:buFont typeface="+mj-lt"/>
              <a:buAutoNum type="arabicPeriod"/>
            </a:pPr>
            <a:r>
              <a:rPr lang="en-JP" dirty="0"/>
              <a:t>Right to left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A29406-5B24-CB66-1755-D82BA5A2FF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6835" y="2219036"/>
            <a:ext cx="5803059" cy="407670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D83B002-2B89-F1D2-A44E-548433D11279}"/>
              </a:ext>
            </a:extLst>
          </p:cNvPr>
          <p:cNvCxnSpPr>
            <a:cxnSpLocks/>
          </p:cNvCxnSpPr>
          <p:nvPr/>
        </p:nvCxnSpPr>
        <p:spPr>
          <a:xfrm>
            <a:off x="6271491" y="2382982"/>
            <a:ext cx="0" cy="3592945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F96EE6C-5343-6768-9E42-AB88061FE00E}"/>
              </a:ext>
            </a:extLst>
          </p:cNvPr>
          <p:cNvCxnSpPr>
            <a:cxnSpLocks/>
          </p:cNvCxnSpPr>
          <p:nvPr/>
        </p:nvCxnSpPr>
        <p:spPr>
          <a:xfrm flipH="1">
            <a:off x="7239000" y="6176963"/>
            <a:ext cx="4509655" cy="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F96500-E544-17EF-E651-333252751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8170A-5A17-BC42-A5F6-41EF08032EF3}" type="slidenum">
              <a:rPr lang="en-JP" smtClean="0"/>
              <a:t>7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697876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919EF-851E-54C3-1D74-69BC7EE0C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Compiler Movement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6C1E7-4303-8DFB-5902-29425E8E7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1532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JP" dirty="0"/>
              <a:t>Top to Down</a:t>
            </a:r>
          </a:p>
          <a:p>
            <a:pPr lvl="1"/>
            <a:r>
              <a:rPr lang="en-JP" dirty="0"/>
              <a:t>Statement after Statement</a:t>
            </a:r>
          </a:p>
          <a:p>
            <a:pPr lvl="1"/>
            <a:endParaRPr lang="en-JP" dirty="0"/>
          </a:p>
          <a:p>
            <a:pPr marL="514350" indent="-514350">
              <a:buFont typeface="+mj-lt"/>
              <a:buAutoNum type="arabicPeriod"/>
            </a:pPr>
            <a:r>
              <a:rPr lang="en-JP" dirty="0"/>
              <a:t>Right to left</a:t>
            </a:r>
          </a:p>
          <a:p>
            <a:pPr marL="514350" indent="-514350">
              <a:buFont typeface="+mj-lt"/>
              <a:buAutoNum type="arabicPeriod"/>
            </a:pPr>
            <a:endParaRPr lang="en-JP" dirty="0"/>
          </a:p>
          <a:p>
            <a:pPr marL="514350" indent="-514350">
              <a:buFont typeface="+mj-lt"/>
              <a:buAutoNum type="arabicPeriod"/>
            </a:pPr>
            <a:r>
              <a:rPr lang="en-JP" dirty="0"/>
              <a:t>Main method</a:t>
            </a:r>
          </a:p>
          <a:p>
            <a:pPr lvl="1"/>
            <a:r>
              <a:rPr lang="en-JP" sz="2400" dirty="0"/>
              <a:t>Entry point for Java compiler</a:t>
            </a:r>
          </a:p>
          <a:p>
            <a:pPr lvl="1"/>
            <a:endParaRPr lang="en-JP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A29406-5B24-CB66-1755-D82BA5A2FF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6835" y="2219036"/>
            <a:ext cx="5803059" cy="407670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D83B002-2B89-F1D2-A44E-548433D11279}"/>
              </a:ext>
            </a:extLst>
          </p:cNvPr>
          <p:cNvCxnSpPr>
            <a:cxnSpLocks/>
          </p:cNvCxnSpPr>
          <p:nvPr/>
        </p:nvCxnSpPr>
        <p:spPr>
          <a:xfrm>
            <a:off x="6271491" y="2382982"/>
            <a:ext cx="0" cy="3592945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F96EE6C-5343-6768-9E42-AB88061FE00E}"/>
              </a:ext>
            </a:extLst>
          </p:cNvPr>
          <p:cNvCxnSpPr>
            <a:cxnSpLocks/>
          </p:cNvCxnSpPr>
          <p:nvPr/>
        </p:nvCxnSpPr>
        <p:spPr>
          <a:xfrm flipH="1">
            <a:off x="7239000" y="6176963"/>
            <a:ext cx="4509655" cy="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9953BBF-BA3E-F496-359E-C316D7DB9BCE}"/>
              </a:ext>
            </a:extLst>
          </p:cNvPr>
          <p:cNvCxnSpPr/>
          <p:nvPr/>
        </p:nvCxnSpPr>
        <p:spPr>
          <a:xfrm>
            <a:off x="8506691" y="1520825"/>
            <a:ext cx="0" cy="1182254"/>
          </a:xfrm>
          <a:prstGeom prst="straightConnector1">
            <a:avLst/>
          </a:prstGeom>
          <a:ln w="63500">
            <a:solidFill>
              <a:srgbClr val="92D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Java (programming language) - Wikipedia">
            <a:extLst>
              <a:ext uri="{FF2B5EF4-FFF2-40B4-BE49-F238E27FC236}">
                <a16:creationId xmlns:a16="http://schemas.microsoft.com/office/drawing/2014/main" id="{0F25A00C-219C-9C46-A344-A6A8290DDF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3193" y="365125"/>
            <a:ext cx="650051" cy="1188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6071A4B9-F2D2-B826-F621-3022343A4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8170A-5A17-BC42-A5F6-41EF08032EF3}" type="slidenum">
              <a:rPr lang="en-JP" smtClean="0"/>
              <a:t>8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640096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919EF-851E-54C3-1D74-69BC7EE0C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Compiler Movement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6C1E7-4303-8DFB-5902-29425E8E7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15320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JP" dirty="0"/>
              <a:t>Top to Down</a:t>
            </a:r>
          </a:p>
          <a:p>
            <a:pPr lvl="1"/>
            <a:r>
              <a:rPr lang="en-JP" dirty="0"/>
              <a:t>Statement after Statement</a:t>
            </a:r>
          </a:p>
          <a:p>
            <a:pPr lvl="1"/>
            <a:endParaRPr lang="en-JP" dirty="0"/>
          </a:p>
          <a:p>
            <a:pPr marL="514350" indent="-514350">
              <a:buFont typeface="+mj-lt"/>
              <a:buAutoNum type="arabicPeriod"/>
            </a:pPr>
            <a:r>
              <a:rPr lang="en-JP" dirty="0"/>
              <a:t>Left to Right</a:t>
            </a:r>
          </a:p>
          <a:p>
            <a:pPr lvl="1"/>
            <a:r>
              <a:rPr lang="en-JP" dirty="0"/>
              <a:t>exception of object creation</a:t>
            </a:r>
          </a:p>
          <a:p>
            <a:pPr marL="514350" indent="-514350">
              <a:buFont typeface="+mj-lt"/>
              <a:buAutoNum type="arabicPeriod"/>
            </a:pPr>
            <a:endParaRPr lang="en-JP" dirty="0"/>
          </a:p>
          <a:p>
            <a:pPr marL="514350" indent="-514350">
              <a:buFont typeface="+mj-lt"/>
              <a:buAutoNum type="arabicPeriod"/>
            </a:pPr>
            <a:r>
              <a:rPr lang="en-JP" dirty="0"/>
              <a:t>Main method</a:t>
            </a:r>
          </a:p>
          <a:p>
            <a:pPr lvl="1"/>
            <a:r>
              <a:rPr lang="en-JP" sz="2400" dirty="0"/>
              <a:t>Entry point for Java compiler</a:t>
            </a:r>
          </a:p>
          <a:p>
            <a:pPr lvl="1"/>
            <a:r>
              <a:rPr lang="en-JP" dirty="0"/>
              <a:t>Not a class method</a:t>
            </a:r>
          </a:p>
          <a:p>
            <a:pPr lvl="2"/>
            <a:r>
              <a:rPr lang="en-JP" sz="1400" dirty="0"/>
              <a:t>you cannot call this method multiple times</a:t>
            </a:r>
          </a:p>
          <a:p>
            <a:pPr lvl="1"/>
            <a:r>
              <a:rPr lang="en-JP" sz="1800" dirty="0"/>
              <a:t>Executed only once</a:t>
            </a:r>
          </a:p>
          <a:p>
            <a:pPr lvl="1"/>
            <a:r>
              <a:rPr lang="en-JP" sz="1800" dirty="0"/>
              <a:t>Do not write logic in this method</a:t>
            </a:r>
          </a:p>
          <a:p>
            <a:pPr lvl="2"/>
            <a:r>
              <a:rPr lang="en-JP" sz="1400" dirty="0"/>
              <a:t>only create instance of the class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A29406-5B24-CB66-1755-D82BA5A2FF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6835" y="2219036"/>
            <a:ext cx="5803059" cy="407670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D83B002-2B89-F1D2-A44E-548433D11279}"/>
              </a:ext>
            </a:extLst>
          </p:cNvPr>
          <p:cNvCxnSpPr>
            <a:cxnSpLocks/>
          </p:cNvCxnSpPr>
          <p:nvPr/>
        </p:nvCxnSpPr>
        <p:spPr>
          <a:xfrm>
            <a:off x="6271491" y="2382982"/>
            <a:ext cx="0" cy="3592945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F96EE6C-5343-6768-9E42-AB88061FE00E}"/>
              </a:ext>
            </a:extLst>
          </p:cNvPr>
          <p:cNvCxnSpPr>
            <a:cxnSpLocks/>
          </p:cNvCxnSpPr>
          <p:nvPr/>
        </p:nvCxnSpPr>
        <p:spPr>
          <a:xfrm flipH="1">
            <a:off x="7239000" y="6176963"/>
            <a:ext cx="4509655" cy="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47201D8-0097-140C-5070-85909FC15D44}"/>
              </a:ext>
            </a:extLst>
          </p:cNvPr>
          <p:cNvCxnSpPr/>
          <p:nvPr/>
        </p:nvCxnSpPr>
        <p:spPr>
          <a:xfrm>
            <a:off x="6927273" y="3066473"/>
            <a:ext cx="4426527" cy="2909454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86FFDA9-FC4C-1D38-9E5A-AF369A9D5A07}"/>
              </a:ext>
            </a:extLst>
          </p:cNvPr>
          <p:cNvCxnSpPr>
            <a:cxnSpLocks/>
          </p:cNvCxnSpPr>
          <p:nvPr/>
        </p:nvCxnSpPr>
        <p:spPr>
          <a:xfrm flipV="1">
            <a:off x="6797964" y="3066473"/>
            <a:ext cx="4555836" cy="278938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A7EA6D7-5330-0951-6347-3ED081D5C81E}"/>
              </a:ext>
            </a:extLst>
          </p:cNvPr>
          <p:cNvCxnSpPr/>
          <p:nvPr/>
        </p:nvCxnSpPr>
        <p:spPr>
          <a:xfrm>
            <a:off x="8506691" y="1520825"/>
            <a:ext cx="0" cy="1182254"/>
          </a:xfrm>
          <a:prstGeom prst="straightConnector1">
            <a:avLst/>
          </a:prstGeom>
          <a:ln w="63500">
            <a:solidFill>
              <a:srgbClr val="92D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Java (programming language) - Wikipedia">
            <a:extLst>
              <a:ext uri="{FF2B5EF4-FFF2-40B4-BE49-F238E27FC236}">
                <a16:creationId xmlns:a16="http://schemas.microsoft.com/office/drawing/2014/main" id="{677C9AB3-B250-86F3-D348-D18D8E660A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3193" y="365125"/>
            <a:ext cx="650051" cy="1188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629C947-CF03-09E9-F025-FBE7D4FC2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8170A-5A17-BC42-A5F6-41EF08032EF3}" type="slidenum">
              <a:rPr lang="en-JP" smtClean="0"/>
              <a:t>9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771129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550</Words>
  <Application>Microsoft Macintosh PowerPoint</Application>
  <PresentationFormat>Widescreen</PresentationFormat>
  <Paragraphs>202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Droid Serif</vt:lpstr>
      <vt:lpstr>Aptos</vt:lpstr>
      <vt:lpstr>Aptos Display</vt:lpstr>
      <vt:lpstr>Arial</vt:lpstr>
      <vt:lpstr>Helvetica</vt:lpstr>
      <vt:lpstr>Wingdings</vt:lpstr>
      <vt:lpstr>Office Theme</vt:lpstr>
      <vt:lpstr>Revising Java-1</vt:lpstr>
      <vt:lpstr>Outline</vt:lpstr>
      <vt:lpstr>Declaration of Class</vt:lpstr>
      <vt:lpstr>Declartion of Variables</vt:lpstr>
      <vt:lpstr>Declaration of Methods</vt:lpstr>
      <vt:lpstr>Compiler Movement</vt:lpstr>
      <vt:lpstr>Compiler Movement</vt:lpstr>
      <vt:lpstr>Compiler Movement</vt:lpstr>
      <vt:lpstr>Compiler Movement</vt:lpstr>
      <vt:lpstr>Compiler Movement</vt:lpstr>
      <vt:lpstr>Compiler Movement</vt:lpstr>
      <vt:lpstr>Compiler Movement</vt:lpstr>
      <vt:lpstr>Class Exercise: Learning Optimizations</vt:lpstr>
      <vt:lpstr>PowerPoint Presentation</vt:lpstr>
      <vt:lpstr>Encapsulation</vt:lpstr>
      <vt:lpstr>Inheritance</vt:lpstr>
      <vt:lpstr>Inheritance</vt:lpstr>
      <vt:lpstr>Inheritance</vt:lpstr>
      <vt:lpstr>Polymorphism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Uday Kiran Rage</dc:creator>
  <cp:lastModifiedBy>Uday Kiran Rage</cp:lastModifiedBy>
  <cp:revision>1</cp:revision>
  <dcterms:created xsi:type="dcterms:W3CDTF">2024-05-28T01:07:00Z</dcterms:created>
  <dcterms:modified xsi:type="dcterms:W3CDTF">2024-05-28T03:14:40Z</dcterms:modified>
</cp:coreProperties>
</file>