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7B716-E811-4E4F-B76F-70858CB886A3}" v="13" dt="2023-07-17T14:17:55.212"/>
  </p1510:revLst>
</p1510:revInfo>
</file>

<file path=ppt/tableStyles.xml><?xml version="1.0" encoding="utf-8"?>
<a:tblStyleLst xmlns:a="http://schemas.openxmlformats.org/drawingml/2006/main" def="{F4F28859-ADC5-46E3-BB6D-33F2C5B3EC91}">
  <a:tblStyle styleId="{F4F28859-ADC5-46E3-BB6D-33F2C5B3E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84" d="100"/>
          <a:sy n="184" d="100"/>
        </p:scale>
        <p:origin x="176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4CC7B716-E811-4E4F-B76F-70858CB886A3}"/>
    <pc:docChg chg="undo custSel addSld delSld modSld sldOrd">
      <pc:chgData name="Uday Kiran Rage" userId="8cfd044a105e3dbd" providerId="LiveId" clId="{4CC7B716-E811-4E4F-B76F-70858CB886A3}" dt="2023-07-17T14:18:12.040" v="209" actId="1076"/>
      <pc:docMkLst>
        <pc:docMk/>
      </pc:docMkLst>
      <pc:sldChg chg="modSp mod">
        <pc:chgData name="Uday Kiran Rage" userId="8cfd044a105e3dbd" providerId="LiveId" clId="{4CC7B716-E811-4E4F-B76F-70858CB886A3}" dt="2023-07-17T14:06:58.818" v="53" actId="20577"/>
        <pc:sldMkLst>
          <pc:docMk/>
          <pc:sldMk cId="0" sldId="256"/>
        </pc:sldMkLst>
        <pc:spChg chg="mod">
          <ac:chgData name="Uday Kiran Rage" userId="8cfd044a105e3dbd" providerId="LiveId" clId="{4CC7B716-E811-4E4F-B76F-70858CB886A3}" dt="2023-07-17T14:06:54.824" v="5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Uday Kiran Rage" userId="8cfd044a105e3dbd" providerId="LiveId" clId="{4CC7B716-E811-4E4F-B76F-70858CB886A3}" dt="2023-07-17T14:06:58.818" v="5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 ord">
        <pc:chgData name="Uday Kiran Rage" userId="8cfd044a105e3dbd" providerId="LiveId" clId="{4CC7B716-E811-4E4F-B76F-70858CB886A3}" dt="2023-07-17T14:07:25.851" v="61" actId="20578"/>
        <pc:sldMkLst>
          <pc:docMk/>
          <pc:sldMk cId="0" sldId="258"/>
        </pc:sldMkLst>
        <pc:spChg chg="mod">
          <ac:chgData name="Uday Kiran Rage" userId="8cfd044a105e3dbd" providerId="LiveId" clId="{4CC7B716-E811-4E4F-B76F-70858CB886A3}" dt="2023-07-17T14:07:20.649" v="60" actId="20577"/>
          <ac:spMkLst>
            <pc:docMk/>
            <pc:sldMk cId="0" sldId="258"/>
            <ac:spMk id="67" creationId="{00000000-0000-0000-0000-000000000000}"/>
          </ac:spMkLst>
        </pc:spChg>
      </pc:sldChg>
      <pc:sldChg chg="delSp modSp mod">
        <pc:chgData name="Uday Kiran Rage" userId="8cfd044a105e3dbd" providerId="LiveId" clId="{4CC7B716-E811-4E4F-B76F-70858CB886A3}" dt="2023-07-17T14:01:38.685" v="16" actId="20577"/>
        <pc:sldMkLst>
          <pc:docMk/>
          <pc:sldMk cId="0" sldId="271"/>
        </pc:sldMkLst>
        <pc:spChg chg="mod">
          <ac:chgData name="Uday Kiran Rage" userId="8cfd044a105e3dbd" providerId="LiveId" clId="{4CC7B716-E811-4E4F-B76F-70858CB886A3}" dt="2023-07-17T14:01:21.351" v="7" actId="1076"/>
          <ac:spMkLst>
            <pc:docMk/>
            <pc:sldMk cId="0" sldId="271"/>
            <ac:spMk id="176" creationId="{00000000-0000-0000-0000-000000000000}"/>
          </ac:spMkLst>
        </pc:spChg>
        <pc:spChg chg="mod">
          <ac:chgData name="Uday Kiran Rage" userId="8cfd044a105e3dbd" providerId="LiveId" clId="{4CC7B716-E811-4E4F-B76F-70858CB886A3}" dt="2023-07-17T14:01:38.685" v="16" actId="20577"/>
          <ac:spMkLst>
            <pc:docMk/>
            <pc:sldMk cId="0" sldId="271"/>
            <ac:spMk id="177" creationId="{00000000-0000-0000-0000-000000000000}"/>
          </ac:spMkLst>
        </pc:spChg>
        <pc:cxnChg chg="del">
          <ac:chgData name="Uday Kiran Rage" userId="8cfd044a105e3dbd" providerId="LiveId" clId="{4CC7B716-E811-4E4F-B76F-70858CB886A3}" dt="2023-07-17T14:01:08.995" v="4" actId="478"/>
          <ac:cxnSpMkLst>
            <pc:docMk/>
            <pc:sldMk cId="0" sldId="271"/>
            <ac:cxnSpMk id="169" creationId="{00000000-0000-0000-0000-000000000000}"/>
          </ac:cxnSpMkLst>
        </pc:cxnChg>
        <pc:cxnChg chg="mod">
          <ac:chgData name="Uday Kiran Rage" userId="8cfd044a105e3dbd" providerId="LiveId" clId="{4CC7B716-E811-4E4F-B76F-70858CB886A3}" dt="2023-07-17T14:01:16.495" v="6" actId="1076"/>
          <ac:cxnSpMkLst>
            <pc:docMk/>
            <pc:sldMk cId="0" sldId="271"/>
            <ac:cxnSpMk id="172" creationId="{00000000-0000-0000-0000-000000000000}"/>
          </ac:cxnSpMkLst>
        </pc:cxnChg>
        <pc:cxnChg chg="mod">
          <ac:chgData name="Uday Kiran Rage" userId="8cfd044a105e3dbd" providerId="LiveId" clId="{4CC7B716-E811-4E4F-B76F-70858CB886A3}" dt="2023-07-17T14:00:59.502" v="2" actId="1076"/>
          <ac:cxnSpMkLst>
            <pc:docMk/>
            <pc:sldMk cId="0" sldId="271"/>
            <ac:cxnSpMk id="173" creationId="{00000000-0000-0000-0000-000000000000}"/>
          </ac:cxnSpMkLst>
        </pc:cxnChg>
      </pc:sldChg>
      <pc:sldChg chg="del">
        <pc:chgData name="Uday Kiran Rage" userId="8cfd044a105e3dbd" providerId="LiveId" clId="{4CC7B716-E811-4E4F-B76F-70858CB886A3}" dt="2023-07-17T14:02:35.322" v="17" actId="2696"/>
        <pc:sldMkLst>
          <pc:docMk/>
          <pc:sldMk cId="0" sldId="275"/>
        </pc:sldMkLst>
      </pc:sldChg>
      <pc:sldChg chg="addSp delSp modSp new mod">
        <pc:chgData name="Uday Kiran Rage" userId="8cfd044a105e3dbd" providerId="LiveId" clId="{4CC7B716-E811-4E4F-B76F-70858CB886A3}" dt="2023-07-17T14:13:52.140" v="109" actId="14100"/>
        <pc:sldMkLst>
          <pc:docMk/>
          <pc:sldMk cId="3058855344" sldId="279"/>
        </pc:sldMkLst>
        <pc:spChg chg="mod">
          <ac:chgData name="Uday Kiran Rage" userId="8cfd044a105e3dbd" providerId="LiveId" clId="{4CC7B716-E811-4E4F-B76F-70858CB886A3}" dt="2023-07-17T14:07:52.324" v="79" actId="20577"/>
          <ac:spMkLst>
            <pc:docMk/>
            <pc:sldMk cId="3058855344" sldId="279"/>
            <ac:spMk id="2" creationId="{1A330E6E-8937-C025-D7BE-408CE1BB3DBB}"/>
          </ac:spMkLst>
        </pc:spChg>
        <pc:spChg chg="mod">
          <ac:chgData name="Uday Kiran Rage" userId="8cfd044a105e3dbd" providerId="LiveId" clId="{4CC7B716-E811-4E4F-B76F-70858CB886A3}" dt="2023-07-17T14:12:37.752" v="97" actId="404"/>
          <ac:spMkLst>
            <pc:docMk/>
            <pc:sldMk cId="3058855344" sldId="279"/>
            <ac:spMk id="3" creationId="{F12EBDDA-F686-0A71-2D4F-03714FCDB033}"/>
          </ac:spMkLst>
        </pc:spChg>
        <pc:spChg chg="add mod">
          <ac:chgData name="Uday Kiran Rage" userId="8cfd044a105e3dbd" providerId="LiveId" clId="{4CC7B716-E811-4E4F-B76F-70858CB886A3}" dt="2023-07-17T14:13:52.140" v="109" actId="14100"/>
          <ac:spMkLst>
            <pc:docMk/>
            <pc:sldMk cId="3058855344" sldId="279"/>
            <ac:spMk id="5" creationId="{B495A59E-28FE-AFB2-5FF2-FEA54B5FF96F}"/>
          </ac:spMkLst>
        </pc:spChg>
        <pc:picChg chg="add del">
          <ac:chgData name="Uday Kiran Rage" userId="8cfd044a105e3dbd" providerId="LiveId" clId="{4CC7B716-E811-4E4F-B76F-70858CB886A3}" dt="2023-07-17T14:11:45.959" v="91" actId="478"/>
          <ac:picMkLst>
            <pc:docMk/>
            <pc:sldMk cId="3058855344" sldId="279"/>
            <ac:picMk id="1026" creationId="{FE0D59D0-A2C3-CB17-C8CA-82CA8FFAE421}"/>
          </ac:picMkLst>
        </pc:picChg>
        <pc:picChg chg="add mod">
          <ac:chgData name="Uday Kiran Rage" userId="8cfd044a105e3dbd" providerId="LiveId" clId="{4CC7B716-E811-4E4F-B76F-70858CB886A3}" dt="2023-07-17T14:12:46.269" v="100" actId="1076"/>
          <ac:picMkLst>
            <pc:docMk/>
            <pc:sldMk cId="3058855344" sldId="279"/>
            <ac:picMk id="1028" creationId="{5AD43F57-16C6-DEAB-2FF5-40E6952F52FA}"/>
          </ac:picMkLst>
        </pc:picChg>
      </pc:sldChg>
      <pc:sldChg chg="addSp modSp new mod">
        <pc:chgData name="Uday Kiran Rage" userId="8cfd044a105e3dbd" providerId="LiveId" clId="{4CC7B716-E811-4E4F-B76F-70858CB886A3}" dt="2023-07-17T14:18:12.040" v="209" actId="1076"/>
        <pc:sldMkLst>
          <pc:docMk/>
          <pc:sldMk cId="970382302" sldId="280"/>
        </pc:sldMkLst>
        <pc:spChg chg="mod">
          <ac:chgData name="Uday Kiran Rage" userId="8cfd044a105e3dbd" providerId="LiveId" clId="{4CC7B716-E811-4E4F-B76F-70858CB886A3}" dt="2023-07-17T14:15:02.457" v="131" actId="20577"/>
          <ac:spMkLst>
            <pc:docMk/>
            <pc:sldMk cId="970382302" sldId="280"/>
            <ac:spMk id="2" creationId="{BD05B208-C6BD-B51A-243C-FF1C98728D2F}"/>
          </ac:spMkLst>
        </pc:spChg>
        <pc:spChg chg="mod">
          <ac:chgData name="Uday Kiran Rage" userId="8cfd044a105e3dbd" providerId="LiveId" clId="{4CC7B716-E811-4E4F-B76F-70858CB886A3}" dt="2023-07-17T14:15:47.178" v="183" actId="20577"/>
          <ac:spMkLst>
            <pc:docMk/>
            <pc:sldMk cId="970382302" sldId="280"/>
            <ac:spMk id="3" creationId="{04B042F1-4B2E-8628-F8E0-F17C1C3214D6}"/>
          </ac:spMkLst>
        </pc:spChg>
        <pc:spChg chg="add mod">
          <ac:chgData name="Uday Kiran Rage" userId="8cfd044a105e3dbd" providerId="LiveId" clId="{4CC7B716-E811-4E4F-B76F-70858CB886A3}" dt="2023-07-17T14:18:12.040" v="209" actId="1076"/>
          <ac:spMkLst>
            <pc:docMk/>
            <pc:sldMk cId="970382302" sldId="280"/>
            <ac:spMk id="6" creationId="{1DB36678-E3E8-C54F-190A-3C987235E4CF}"/>
          </ac:spMkLst>
        </pc:spChg>
        <pc:picChg chg="add mod">
          <ac:chgData name="Uday Kiran Rage" userId="8cfd044a105e3dbd" providerId="LiveId" clId="{4CC7B716-E811-4E4F-B76F-70858CB886A3}" dt="2023-07-17T14:16:24.046" v="187" actId="14100"/>
          <ac:picMkLst>
            <pc:docMk/>
            <pc:sldMk cId="970382302" sldId="280"/>
            <ac:picMk id="4" creationId="{661EFB39-5F02-85A2-10E7-857CB10D4902}"/>
          </ac:picMkLst>
        </pc:picChg>
        <pc:picChg chg="add mod">
          <ac:chgData name="Uday Kiran Rage" userId="8cfd044a105e3dbd" providerId="LiveId" clId="{4CC7B716-E811-4E4F-B76F-70858CB886A3}" dt="2023-07-17T14:17:10.940" v="193" actId="14100"/>
          <ac:picMkLst>
            <pc:docMk/>
            <pc:sldMk cId="970382302" sldId="280"/>
            <ac:picMk id="5" creationId="{B76BF9BE-E2CD-903D-3C65-D461416A30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7d04f2f5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7d04f2f5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d04f2f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d04f2f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d04f2f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7d04f2f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7d04f2f5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7d04f2f5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9a4476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9a4476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79a4476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79a4476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9a4476a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79a4476a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9a4476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79a4476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79a4476a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79a4476a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79a4476a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79a4476a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79a4476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79a4476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9a4476a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9a4476a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d04f2f5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7d04f2f5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d04f2f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7d04f2f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79a4476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79a4476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9a4476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79a4476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9a4476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79a4476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b5400f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7b5400f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9a4476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79a4476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b5400f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7b5400f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7d04f2f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7d04f2f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5" y="626811"/>
            <a:ext cx="901930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Pandas Library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RAGE Uday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Creating a Series with labelled index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174650"/>
            <a:ext cx="77127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8156"/>
                </a:solidFill>
              </a:rPr>
              <a:t>import</a:t>
            </a:r>
            <a:r>
              <a:rPr lang="en" sz="1800">
                <a:solidFill>
                  <a:schemeClr val="accent2"/>
                </a:solidFill>
              </a:rPr>
              <a:t> pandas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98156"/>
                </a:solidFill>
              </a:rPr>
              <a:t>as </a:t>
            </a:r>
            <a:r>
              <a:rPr lang="en" sz="1800">
                <a:solidFill>
                  <a:schemeClr val="accent2"/>
                </a:solidFill>
              </a:rPr>
              <a:t>pd</a:t>
            </a: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 = pd.</a:t>
            </a:r>
            <a:r>
              <a:rPr lang="en" sz="1800">
                <a:solidFill>
                  <a:srgbClr val="0000FF"/>
                </a:solidFill>
              </a:rPr>
              <a:t>Series</a:t>
            </a:r>
            <a:r>
              <a:rPr lang="en" sz="1800">
                <a:solidFill>
                  <a:schemeClr val="accent2"/>
                </a:solidFill>
              </a:rPr>
              <a:t>([23, 34, 55], index=[</a:t>
            </a:r>
            <a:r>
              <a:rPr lang="en" sz="1800">
                <a:solidFill>
                  <a:srgbClr val="FF0000"/>
                </a:solidFill>
              </a:rPr>
              <a:t>“Jan”, “Feb”, “Mar”</a:t>
            </a:r>
            <a:r>
              <a:rPr lang="en" sz="1800">
                <a:solidFill>
                  <a:schemeClr val="accent2"/>
                </a:solidFill>
              </a:rPr>
              <a:t>])</a:t>
            </a: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98156"/>
                </a:solidFill>
              </a:rPr>
              <a:t>print</a:t>
            </a:r>
            <a:r>
              <a:rPr lang="en" sz="1800">
                <a:solidFill>
                  <a:schemeClr val="accent2"/>
                </a:solidFill>
              </a:rPr>
              <a:t>(S)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50" y="1415925"/>
            <a:ext cx="2292450" cy="17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Series object using Dictionary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156"/>
                </a:solidFill>
              </a:rPr>
              <a:t>import</a:t>
            </a:r>
            <a:r>
              <a:rPr lang="en">
                <a:solidFill>
                  <a:schemeClr val="accent2"/>
                </a:solidFill>
              </a:rPr>
              <a:t> pandas</a:t>
            </a:r>
            <a:r>
              <a:rPr lang="en"/>
              <a:t> </a:t>
            </a:r>
            <a:r>
              <a:rPr lang="en">
                <a:solidFill>
                  <a:srgbClr val="098156"/>
                </a:solidFill>
              </a:rPr>
              <a:t>as </a:t>
            </a:r>
            <a:r>
              <a:rPr lang="en">
                <a:solidFill>
                  <a:schemeClr val="accent2"/>
                </a:solidFill>
              </a:rPr>
              <a:t>pd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 = {</a:t>
            </a:r>
            <a:r>
              <a:rPr lang="en">
                <a:solidFill>
                  <a:srgbClr val="FF0000"/>
                </a:solidFill>
              </a:rPr>
              <a:t>“A”</a:t>
            </a:r>
            <a:r>
              <a:rPr lang="en">
                <a:solidFill>
                  <a:schemeClr val="accent2"/>
                </a:solidFill>
              </a:rPr>
              <a:t>:</a:t>
            </a:r>
            <a:r>
              <a:rPr lang="en">
                <a:solidFill>
                  <a:srgbClr val="098156"/>
                </a:solidFill>
              </a:rPr>
              <a:t>234</a:t>
            </a:r>
            <a:r>
              <a:rPr lang="en">
                <a:solidFill>
                  <a:schemeClr val="accent2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“B”:</a:t>
            </a:r>
            <a:r>
              <a:rPr lang="en">
                <a:solidFill>
                  <a:srgbClr val="098156"/>
                </a:solidFill>
              </a:rPr>
              <a:t>210</a:t>
            </a:r>
            <a:r>
              <a:rPr lang="en">
                <a:solidFill>
                  <a:schemeClr val="accent2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“C”:</a:t>
            </a:r>
            <a:r>
              <a:rPr lang="en">
                <a:solidFill>
                  <a:srgbClr val="098156"/>
                </a:solidFill>
              </a:rPr>
              <a:t>80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pd.</a:t>
            </a:r>
            <a:r>
              <a:rPr lang="en">
                <a:solidFill>
                  <a:srgbClr val="0000FF"/>
                </a:solidFill>
              </a:rPr>
              <a:t>Series</a:t>
            </a:r>
            <a:r>
              <a:rPr lang="en">
                <a:solidFill>
                  <a:schemeClr val="accent2"/>
                </a:solidFill>
              </a:rPr>
              <a:t>(d)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98156"/>
                </a:solidFill>
              </a:rPr>
              <a:t>print</a:t>
            </a:r>
            <a:r>
              <a:rPr lang="en">
                <a:solidFill>
                  <a:schemeClr val="accent2"/>
                </a:solidFill>
              </a:rPr>
              <a:t>(S)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75" y="1344475"/>
            <a:ext cx="2218100" cy="1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Series object using List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156"/>
                </a:solidFill>
              </a:rPr>
              <a:t>import</a:t>
            </a:r>
            <a:r>
              <a:rPr lang="en">
                <a:solidFill>
                  <a:schemeClr val="accent2"/>
                </a:solidFill>
              </a:rPr>
              <a:t> pandas</a:t>
            </a:r>
            <a:r>
              <a:rPr lang="en"/>
              <a:t> </a:t>
            </a:r>
            <a:r>
              <a:rPr lang="en">
                <a:solidFill>
                  <a:srgbClr val="098156"/>
                </a:solidFill>
              </a:rPr>
              <a:t>as </a:t>
            </a:r>
            <a:r>
              <a:rPr lang="en">
                <a:solidFill>
                  <a:schemeClr val="accent2"/>
                </a:solidFill>
              </a:rPr>
              <a:t>pd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section = [</a:t>
            </a:r>
            <a:r>
              <a:rPr lang="en">
                <a:solidFill>
                  <a:srgbClr val="FF0000"/>
                </a:solidFill>
              </a:rPr>
              <a:t>‘A’, ‘B’, ‘C’</a:t>
            </a:r>
            <a:r>
              <a:rPr lang="en">
                <a:solidFill>
                  <a:schemeClr val="accent2"/>
                </a:solidFill>
              </a:rPr>
              <a:t>]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students = [</a:t>
            </a:r>
            <a:r>
              <a:rPr lang="en">
                <a:solidFill>
                  <a:srgbClr val="38761D"/>
                </a:solidFill>
              </a:rPr>
              <a:t>40, 50, 45</a:t>
            </a:r>
            <a:r>
              <a:rPr lang="en">
                <a:solidFill>
                  <a:schemeClr val="accent2"/>
                </a:solidFill>
              </a:rPr>
              <a:t>]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pd.</a:t>
            </a:r>
            <a:r>
              <a:rPr lang="en">
                <a:solidFill>
                  <a:srgbClr val="0000FF"/>
                </a:solidFill>
              </a:rPr>
              <a:t>Series</a:t>
            </a:r>
            <a:r>
              <a:rPr lang="en">
                <a:solidFill>
                  <a:schemeClr val="accent2"/>
                </a:solidFill>
              </a:rPr>
              <a:t>(students, index=section)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98156"/>
                </a:solidFill>
              </a:rPr>
              <a:t>print</a:t>
            </a:r>
            <a:r>
              <a:rPr lang="en">
                <a:solidFill>
                  <a:schemeClr val="accent2"/>
                </a:solidFill>
              </a:rPr>
              <a:t>(S)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75" y="1344475"/>
            <a:ext cx="2218100" cy="1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Series:</a:t>
            </a:r>
            <a:endParaRPr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952500" y="123825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{F4F28859-ADC5-46E3-BB6D-33F2C5B3EC91}</a:tableStyleId>
              </a:tblPr>
              <a:tblGrid>
                <a:gridCol w="222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Attribute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index of Series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S.values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series as nparray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S.shape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size of series object as tuple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no of element of Series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S.hasnans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any Nan value exists in Series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S.empty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Series object has no element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S.dtype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data type of Series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Frames: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a 2D (Two dimensional) data structure.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manage large and complex data in tabular (row and columns) format.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contains index for both rows and columns.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represent most common data structure similar to spreadsheet.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1152350" y="27996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{F4F28859-ADC5-46E3-BB6D-33F2C5B3EC91}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BF"/>
                          </a:solidFill>
                        </a:rPr>
                        <a:t>Name</a:t>
                      </a:r>
                      <a:endParaRPr>
                        <a:solidFill>
                          <a:srgbClr val="FF00B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BF"/>
                          </a:solidFill>
                        </a:rPr>
                        <a:t>ID</a:t>
                      </a:r>
                      <a:endParaRPr>
                        <a:solidFill>
                          <a:srgbClr val="FF00B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BF"/>
                          </a:solidFill>
                        </a:rPr>
                        <a:t>Subject</a:t>
                      </a:r>
                      <a:endParaRPr>
                        <a:solidFill>
                          <a:srgbClr val="FF00B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BF"/>
                          </a:solidFill>
                        </a:rPr>
                        <a:t>Marks</a:t>
                      </a:r>
                      <a:endParaRPr>
                        <a:solidFill>
                          <a:srgbClr val="FF00B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</a:rPr>
                        <a:t>S1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Akira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Data Science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85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</a:rPr>
                        <a:t>S2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Hana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Data Science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67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</a:rPr>
                        <a:t>S3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Jack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Database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</a:rPr>
                        <a:t>S4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Liam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Database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70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4" name="Google Shape;144;p26"/>
          <p:cNvCxnSpPr/>
          <p:nvPr/>
        </p:nvCxnSpPr>
        <p:spPr>
          <a:xfrm rot="10800000" flipH="1">
            <a:off x="5492700" y="2433825"/>
            <a:ext cx="4112700" cy="4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6"/>
          <p:cNvCxnSpPr/>
          <p:nvPr/>
        </p:nvCxnSpPr>
        <p:spPr>
          <a:xfrm rot="10800000" flipH="1">
            <a:off x="8406300" y="4043300"/>
            <a:ext cx="8625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6"/>
          <p:cNvCxnSpPr/>
          <p:nvPr/>
        </p:nvCxnSpPr>
        <p:spPr>
          <a:xfrm rot="10800000">
            <a:off x="1075125" y="2991450"/>
            <a:ext cx="16197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6"/>
          <p:cNvSpPr txBox="1"/>
          <p:nvPr/>
        </p:nvSpPr>
        <p:spPr>
          <a:xfrm>
            <a:off x="9773700" y="2223600"/>
            <a:ext cx="9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9310900" y="3885500"/>
            <a:ext cx="10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54700" y="2823150"/>
            <a:ext cx="12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Label/Index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-523825" y="108760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6"/>
          <p:cNvCxnSpPr/>
          <p:nvPr/>
        </p:nvCxnSpPr>
        <p:spPr>
          <a:xfrm rot="10800000">
            <a:off x="959425" y="4600775"/>
            <a:ext cx="2523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6"/>
          <p:cNvSpPr txBox="1"/>
          <p:nvPr/>
        </p:nvSpPr>
        <p:spPr>
          <a:xfrm>
            <a:off x="0" y="4437600"/>
            <a:ext cx="12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Label/Index</a:t>
            </a:r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>
            <a:off x="7228250" y="3412175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6"/>
          <p:cNvSpPr txBox="1"/>
          <p:nvPr/>
        </p:nvSpPr>
        <p:spPr>
          <a:xfrm>
            <a:off x="9163625" y="3180775"/>
            <a:ext cx="17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Element/ Value/ Entry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DataFrame: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can store any data type of data.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both size, and value mutable.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Both row and column indexes can be labelled.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Indexes can be any types of values such as int, number, string or boolean value.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Indexes of dataframe can be referred as “axis”, axis=0 refers to row index, and axis=1 refers to the column index.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Dataframe can be created from various data structures like List, Tuple, Dictionary, Numpy array, Series.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Dataframe: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2305625" y="2244625"/>
            <a:ext cx="5364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import pandas as pd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accent2"/>
                </a:solidFill>
              </a:rPr>
              <a:t>df</a:t>
            </a:r>
            <a:r>
              <a:rPr lang="en" dirty="0">
                <a:solidFill>
                  <a:schemeClr val="accent2"/>
                </a:solidFill>
              </a:rPr>
              <a:t> = </a:t>
            </a:r>
            <a:r>
              <a:rPr lang="en" dirty="0" err="1">
                <a:solidFill>
                  <a:schemeClr val="accent2"/>
                </a:solidFill>
              </a:rPr>
              <a:t>pd.Dataframe</a:t>
            </a:r>
            <a:r>
              <a:rPr lang="en" dirty="0">
                <a:solidFill>
                  <a:schemeClr val="accent2"/>
                </a:solidFill>
              </a:rPr>
              <a:t>(data, index, columns, </a:t>
            </a:r>
            <a:r>
              <a:rPr lang="en" dirty="0" err="1">
                <a:solidFill>
                  <a:schemeClr val="accent2"/>
                </a:solidFill>
              </a:rPr>
              <a:t>dtype</a:t>
            </a:r>
            <a:r>
              <a:rPr lang="en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 rot="10800000" flipH="1">
            <a:off x="4503975" y="1266425"/>
            <a:ext cx="10500" cy="154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/>
          <p:nvPr/>
        </p:nvCxnSpPr>
        <p:spPr>
          <a:xfrm>
            <a:off x="5187675" y="3096625"/>
            <a:ext cx="42000" cy="17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8"/>
          <p:cNvCxnSpPr/>
          <p:nvPr/>
        </p:nvCxnSpPr>
        <p:spPr>
          <a:xfrm>
            <a:off x="4503975" y="1266425"/>
            <a:ext cx="610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8"/>
          <p:cNvCxnSpPr/>
          <p:nvPr/>
        </p:nvCxnSpPr>
        <p:spPr>
          <a:xfrm flipH="1">
            <a:off x="4283000" y="4853200"/>
            <a:ext cx="9678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8"/>
          <p:cNvCxnSpPr>
            <a:cxnSpLocks/>
          </p:cNvCxnSpPr>
          <p:nvPr/>
        </p:nvCxnSpPr>
        <p:spPr>
          <a:xfrm>
            <a:off x="5878546" y="3080775"/>
            <a:ext cx="0" cy="8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8"/>
          <p:cNvCxnSpPr>
            <a:cxnSpLocks/>
          </p:cNvCxnSpPr>
          <p:nvPr/>
        </p:nvCxnSpPr>
        <p:spPr>
          <a:xfrm flipV="1">
            <a:off x="6749003" y="2554033"/>
            <a:ext cx="0" cy="3512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8"/>
          <p:cNvSpPr txBox="1"/>
          <p:nvPr/>
        </p:nvSpPr>
        <p:spPr>
          <a:xfrm>
            <a:off x="5292850" y="1087600"/>
            <a:ext cx="375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to be passed in data frame. It can be any type 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1495725" y="4555900"/>
            <a:ext cx="328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label index for rows. Optional. Default index is from 0 to n-1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5366350" y="3811181"/>
            <a:ext cx="368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 label index for columns. Optional. Default index is from 0 to n-1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6227890" y="2065800"/>
            <a:ext cx="2604409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 define the data type for columns (optional)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727875" y="1119150"/>
            <a:ext cx="72681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3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row1 = [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"Akira"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 Science"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row2 = [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"Hana"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 Science"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67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row3 = [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"Jack"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"Database Systems"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row4 = [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"Liam"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"Database Systems"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pd.DataFrame([row1, row2, row3, row4])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(df)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3598175"/>
            <a:ext cx="4386011" cy="15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64450" y="192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 with labelled indexes for rows and columns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row1 = 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"Akira"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 Science"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row2 = 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"Hana"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 Science"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67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row3 = 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"Jack"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"Database Systems"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row4 = 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"Liam"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"Database Systems"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pd.DataFrame([row1, row2, row3, row4], index=[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"S1"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"S2"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"S3"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"S4"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columns = 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"Subjects"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"Marks"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(df)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300" y="3592900"/>
            <a:ext cx="5142100" cy="1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132875" y="12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Attributes</a:t>
            </a:r>
            <a:endParaRPr/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952500" y="1047750"/>
          <a:ext cx="8520600" cy="3603445"/>
        </p:xfrm>
        <a:graphic>
          <a:graphicData uri="http://schemas.openxmlformats.org/drawingml/2006/table">
            <a:tbl>
              <a:tblPr>
                <a:noFill/>
                <a:tableStyleId>{F4F28859-ADC5-46E3-BB6D-33F2C5B3EC91}</a:tableStyleId>
              </a:tblPr>
              <a:tblGrid>
                <a:gridCol w="18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Attributes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row labels of a dataframe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column labels of a dataframe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Axes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both row and column indexes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total no of elements of a dataframe including missing values.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total no of rows and columns of a dataframe as a tuple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dataframe as a numpy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dataframe is empty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Transpose the dataframe’s index and columns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Pandas library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Series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Data frames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Managing Data frames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Panel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.csv file into a dataframe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as pd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 Name'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6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Dataframe from a Excel file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workbook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pd.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ExcelFile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'sample.xlsx'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dictionary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9815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sheet_name </a:t>
            </a:r>
            <a:r>
              <a:rPr lang="en" sz="1150">
                <a:solidFill>
                  <a:srgbClr val="09815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workbook.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sheet_names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df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workbook.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(sheet_name)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dictionary[sheet_name] </a:t>
            </a:r>
            <a:r>
              <a:rPr lang="en" sz="11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PSQL query into a dataframe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623400" y="136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156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psycopg2 </a:t>
            </a:r>
            <a:r>
              <a:rPr lang="en">
                <a:solidFill>
                  <a:srgbClr val="098156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pg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156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pandas.</a:t>
            </a:r>
            <a:r>
              <a:rPr lang="en">
                <a:solidFill>
                  <a:srgbClr val="0000CD"/>
                </a:solidFill>
              </a:rPr>
              <a:t>io.sql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98156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psql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connection = pg.</a:t>
            </a:r>
            <a:r>
              <a:rPr lang="en">
                <a:solidFill>
                  <a:srgbClr val="0000CD"/>
                </a:solidFill>
              </a:rPr>
              <a:t>connect</a:t>
            </a:r>
            <a:r>
              <a:rPr lang="en">
                <a:solidFill>
                  <a:schemeClr val="dk1"/>
                </a:solidFill>
              </a:rPr>
              <a:t>(database=</a:t>
            </a:r>
            <a:r>
              <a:rPr lang="en">
                <a:solidFill>
                  <a:srgbClr val="FF0000"/>
                </a:solidFill>
              </a:rPr>
              <a:t>’DatabaseName’</a:t>
            </a:r>
            <a:r>
              <a:rPr lang="en">
                <a:solidFill>
                  <a:schemeClr val="dk1"/>
                </a:solidFill>
              </a:rPr>
              <a:t>, user=</a:t>
            </a:r>
            <a:r>
              <a:rPr lang="en">
                <a:solidFill>
                  <a:srgbClr val="FF0000"/>
                </a:solidFill>
              </a:rPr>
              <a:t>'User Name'</a:t>
            </a:r>
            <a:r>
              <a:rPr lang="en">
                <a:solidFill>
                  <a:schemeClr val="dk1"/>
                </a:solidFill>
              </a:rPr>
              <a:t>, password=</a:t>
            </a:r>
            <a:r>
              <a:rPr lang="en">
                <a:solidFill>
                  <a:srgbClr val="FF0000"/>
                </a:solidFill>
              </a:rPr>
              <a:t>'password'</a:t>
            </a:r>
            <a:r>
              <a:rPr lang="en">
                <a:solidFill>
                  <a:schemeClr val="dk1"/>
                </a:solidFill>
              </a:rPr>
              <a:t>, host=</a:t>
            </a:r>
            <a:r>
              <a:rPr lang="en">
                <a:solidFill>
                  <a:srgbClr val="FF0000"/>
                </a:solidFill>
              </a:rPr>
              <a:t>'IP address'</a:t>
            </a:r>
            <a:r>
              <a:rPr lang="en">
                <a:solidFill>
                  <a:schemeClr val="dk1"/>
                </a:solidFill>
              </a:rPr>
              <a:t>, port= '</a:t>
            </a:r>
            <a:r>
              <a:rPr lang="en">
                <a:solidFill>
                  <a:srgbClr val="FF0000"/>
                </a:solidFill>
              </a:rPr>
              <a:t>5432'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df = psql.</a:t>
            </a:r>
            <a:r>
              <a:rPr lang="en">
                <a:solidFill>
                  <a:srgbClr val="0000CD"/>
                </a:solidFill>
              </a:rPr>
              <a:t>read_sql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'query'</a:t>
            </a:r>
            <a:r>
              <a:rPr lang="en">
                <a:solidFill>
                  <a:schemeClr val="dk1"/>
                </a:solidFill>
              </a:rPr>
              <a:t>, connection)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print(df)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0E6E-8937-C025-D7BE-408CE1B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/>
              <a:t>Panels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EBDDA-F686-0A71-2D4F-03714FCDB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 panel is a 3D container of data.</a:t>
            </a:r>
          </a:p>
          <a:p>
            <a:r>
              <a:rPr lang="en-US" dirty="0"/>
              <a:t>The term Panel data is derived from econometrics and is partially responsible for the name pandas − pan(</a:t>
            </a:r>
            <a:r>
              <a:rPr lang="en-US" dirty="0" err="1"/>
              <a:t>el</a:t>
            </a:r>
            <a:r>
              <a:rPr lang="en-US" dirty="0"/>
              <a:t>)-da(ta)-s.</a:t>
            </a:r>
          </a:p>
          <a:p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77"/>
              </a:rPr>
              <a:t>The names for the 3 axes are intended to give some semantic meaning to describing operations involving panel data. They are 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Nunito" pitchFamily="2" charset="77"/>
              </a:rPr>
              <a:t>items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 − axis 0, each item corresponds to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DataFrame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 contained inside.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000000"/>
                </a:solidFill>
                <a:effectLst/>
                <a:latin typeface="Nunito" pitchFamily="2" charset="77"/>
              </a:rPr>
              <a:t>major_axis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 − axis 1, it is the index (rows) of each of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DataFrames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000000"/>
                </a:solidFill>
                <a:effectLst/>
                <a:latin typeface="Nunito" pitchFamily="2" charset="77"/>
              </a:rPr>
              <a:t>minor_axis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 − axis 2, it is the columns of each of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DataFrames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.</a:t>
            </a:r>
          </a:p>
          <a:p>
            <a:endParaRPr lang="en-JP" dirty="0"/>
          </a:p>
        </p:txBody>
      </p:sp>
      <p:pic>
        <p:nvPicPr>
          <p:cNvPr id="1028" name="Picture 4" descr="Pandas Dataframe - Scaler Topics">
            <a:extLst>
              <a:ext uri="{FF2B5EF4-FFF2-40B4-BE49-F238E27FC236}">
                <a16:creationId xmlns:a16="http://schemas.microsoft.com/office/drawing/2014/main" id="{5AD43F57-16C6-DEAB-2FF5-40E6952F5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9942" r="13301" b="23637"/>
          <a:stretch/>
        </p:blipFill>
        <p:spPr bwMode="auto">
          <a:xfrm>
            <a:off x="6303817" y="3207329"/>
            <a:ext cx="2693015" cy="182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5A59E-28FE-AFB2-5FF2-FEA54B5FF96F}"/>
              </a:ext>
            </a:extLst>
          </p:cNvPr>
          <p:cNvSpPr txBox="1"/>
          <p:nvPr/>
        </p:nvSpPr>
        <p:spPr>
          <a:xfrm>
            <a:off x="1115291" y="4242901"/>
            <a:ext cx="41979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pandas.Panel</a:t>
            </a:r>
            <a:r>
              <a:rPr lang="en-US" sz="1100" i="1" dirty="0"/>
              <a:t>(data, items, </a:t>
            </a:r>
            <a:r>
              <a:rPr lang="en-US" sz="1100" i="1" dirty="0" err="1"/>
              <a:t>major_axis</a:t>
            </a:r>
            <a:r>
              <a:rPr lang="en-US" sz="1100" i="1" dirty="0"/>
              <a:t>, </a:t>
            </a:r>
            <a:r>
              <a:rPr lang="en-US" sz="1100" i="1" dirty="0" err="1"/>
              <a:t>minor_axis</a:t>
            </a:r>
            <a:r>
              <a:rPr lang="en-US" sz="1100" i="1" dirty="0"/>
              <a:t>, </a:t>
            </a:r>
            <a:r>
              <a:rPr lang="en-US" sz="1100" i="1" dirty="0" err="1"/>
              <a:t>dtype</a:t>
            </a:r>
            <a:r>
              <a:rPr lang="en-US" sz="1100" i="1" dirty="0"/>
              <a:t>, copy)</a:t>
            </a:r>
            <a:endParaRPr lang="en-JP" sz="1100" i="1" dirty="0"/>
          </a:p>
        </p:txBody>
      </p:sp>
    </p:spTree>
    <p:extLst>
      <p:ext uri="{BB962C8B-B14F-4D97-AF65-F5344CB8AC3E}">
        <p14:creationId xmlns:p14="http://schemas.microsoft.com/office/powerpoint/2010/main" val="305885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B208-C6BD-B51A-243C-FF1C987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/>
              <a:t>Creation of Panels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42F1-4B2E-8628-F8E0-F17C1C321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77"/>
              </a:rPr>
              <a:t>A Panel can be created using multiple ways, such as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Nunito" pitchFamily="2" charset="77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ndarrays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 pitchFamily="2" charset="77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77"/>
              </a:rPr>
              <a:t>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77"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marL="114300" indent="0">
              <a:buNone/>
            </a:pPr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FB39-5F02-85A2-10E7-857CB10D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2" y="2438399"/>
            <a:ext cx="2422671" cy="195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BF9BE-E2CD-903D-3C65-D461416A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60" y="2438398"/>
            <a:ext cx="3887355" cy="190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36678-E3E8-C54F-190A-3C987235E4CF}"/>
              </a:ext>
            </a:extLst>
          </p:cNvPr>
          <p:cNvSpPr txBox="1"/>
          <p:nvPr/>
        </p:nvSpPr>
        <p:spPr>
          <a:xfrm>
            <a:off x="3720720" y="4881890"/>
            <a:ext cx="5423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More info: </a:t>
            </a:r>
            <a:r>
              <a:rPr lang="en-US" sz="1100" dirty="0"/>
              <a:t>https://</a:t>
            </a:r>
            <a:r>
              <a:rPr lang="en-US" sz="1100" dirty="0" err="1"/>
              <a:t>www.tutorialspoint.com</a:t>
            </a:r>
            <a:r>
              <a:rPr lang="en-US" sz="1100" dirty="0"/>
              <a:t>/</a:t>
            </a:r>
            <a:r>
              <a:rPr lang="en-US" sz="1100" dirty="0" err="1"/>
              <a:t>python_pandas</a:t>
            </a:r>
            <a:r>
              <a:rPr lang="en-US" sz="1100" dirty="0"/>
              <a:t>/</a:t>
            </a:r>
            <a:r>
              <a:rPr lang="en-US" sz="1100" dirty="0" err="1"/>
              <a:t>python_pandas_panel.htm</a:t>
            </a:r>
            <a:endParaRPr lang="en-JP" sz="1100" dirty="0"/>
          </a:p>
        </p:txBody>
      </p:sp>
    </p:spTree>
    <p:extLst>
      <p:ext uri="{BB962C8B-B14F-4D97-AF65-F5344CB8AC3E}">
        <p14:creationId xmlns:p14="http://schemas.microsoft.com/office/powerpoint/2010/main" val="9703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Pandas is one of the most popular libraries in Python.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Pandas provide an easy way to create, manipulate and wrangle the data.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Pandas is used to manage large and complex data using various data structures like Series, Data frames, and Panels.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Pandas: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Easily handles the missing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Provides an efficient way to slice the data.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Provides a flexible way to merge, concatenate or reshape the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in Pandas: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 data structure is a way to arrange the data in such a way that it can be accessed quickly and can perform various operations on the data, like retrieval, deletion, modification, etc.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Pandas provides three data structures: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Data Frames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Panel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Series: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 series is a one-dimensional array that can hold any data.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Data of Series is mutable (can be changed).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JP" dirty="0">
                <a:solidFill>
                  <a:schemeClr val="dk1"/>
                </a:solidFill>
              </a:rPr>
              <a:t>But the size of a series is immutable (cannot be changed).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Row Labels in Series are known as Index.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Series: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0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Series is a one-dimensional array like structure with homogenous data, which can be used to handle and manipulate data.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Consists two main components: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Index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2211475" y="2755575"/>
          <a:ext cx="4208900" cy="1981050"/>
        </p:xfrm>
        <a:graphic>
          <a:graphicData uri="http://schemas.openxmlformats.org/drawingml/2006/table">
            <a:tbl>
              <a:tblPr>
                <a:noFill/>
                <a:tableStyleId>{F4F28859-ADC5-46E3-BB6D-33F2C5B3EC91}</a:tableStyleId>
              </a:tblPr>
              <a:tblGrid>
                <a:gridCol w="210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CD"/>
                          </a:solidFill>
                        </a:rPr>
                        <a:t>Index</a:t>
                      </a:r>
                      <a:endParaRPr>
                        <a:solidFill>
                          <a:srgbClr val="0000C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CD"/>
                          </a:solidFill>
                        </a:rPr>
                        <a:t>Data</a:t>
                      </a:r>
                      <a:endParaRPr>
                        <a:solidFill>
                          <a:srgbClr val="0000C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Series: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878150" y="1768650"/>
            <a:ext cx="5387700" cy="16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156"/>
                </a:solidFill>
              </a:rPr>
              <a:t>import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pandas</a:t>
            </a:r>
            <a:r>
              <a:rPr lang="en"/>
              <a:t> </a:t>
            </a:r>
            <a:r>
              <a:rPr lang="en">
                <a:solidFill>
                  <a:srgbClr val="098156"/>
                </a:solidFill>
              </a:rPr>
              <a:t>as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pd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 = pd.</a:t>
            </a:r>
            <a:r>
              <a:rPr lang="en">
                <a:solidFill>
                  <a:srgbClr val="0000FF"/>
                </a:solidFill>
              </a:rPr>
              <a:t>Series</a:t>
            </a:r>
            <a:r>
              <a:rPr lang="en">
                <a:solidFill>
                  <a:schemeClr val="dk1"/>
                </a:solidFill>
              </a:rPr>
              <a:t>(data=[</a:t>
            </a:r>
            <a:r>
              <a:rPr lang="en">
                <a:solidFill>
                  <a:srgbClr val="098156"/>
                </a:solidFill>
              </a:rPr>
              <a:t>12,23,34</a:t>
            </a:r>
            <a:r>
              <a:rPr lang="en">
                <a:solidFill>
                  <a:schemeClr val="dk1"/>
                </a:solidFill>
              </a:rPr>
              <a:t>], index=[</a:t>
            </a:r>
            <a:r>
              <a:rPr lang="en">
                <a:solidFill>
                  <a:srgbClr val="FF0000"/>
                </a:solidFill>
              </a:rPr>
              <a:t>“a”, “b”, “c”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9" name="Google Shape;99;p20"/>
          <p:cNvCxnSpPr/>
          <p:nvPr/>
        </p:nvCxnSpPr>
        <p:spPr>
          <a:xfrm>
            <a:off x="4575875" y="2603725"/>
            <a:ext cx="38700" cy="13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20"/>
          <p:cNvCxnSpPr/>
          <p:nvPr/>
        </p:nvCxnSpPr>
        <p:spPr>
          <a:xfrm>
            <a:off x="6549325" y="2603725"/>
            <a:ext cx="38700" cy="13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20"/>
          <p:cNvSpPr txBox="1"/>
          <p:nvPr/>
        </p:nvSpPr>
        <p:spPr>
          <a:xfrm>
            <a:off x="2216275" y="4125775"/>
            <a:ext cx="30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to be inserted in Series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603950" y="3940525"/>
            <a:ext cx="30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the data inserted in Series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Creating a Series with default index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475" y="1562100"/>
            <a:ext cx="1905000" cy="12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11700" y="1562100"/>
            <a:ext cx="51531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98156"/>
                </a:solidFill>
              </a:rPr>
              <a:t>import</a:t>
            </a:r>
            <a:r>
              <a:rPr lang="en" sz="1800">
                <a:solidFill>
                  <a:schemeClr val="accent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pandas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98156"/>
                </a:solidFill>
              </a:rPr>
              <a:t>as </a:t>
            </a:r>
            <a:r>
              <a:rPr lang="en" sz="1800">
                <a:solidFill>
                  <a:schemeClr val="accent2"/>
                </a:solidFill>
              </a:rPr>
              <a:t>pd</a:t>
            </a: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 = pd.</a:t>
            </a:r>
            <a:r>
              <a:rPr lang="en" sz="1800">
                <a:solidFill>
                  <a:srgbClr val="0000FF"/>
                </a:solidFill>
              </a:rPr>
              <a:t>Series</a:t>
            </a:r>
            <a:r>
              <a:rPr lang="en" sz="1800">
                <a:solidFill>
                  <a:schemeClr val="accent2"/>
                </a:solidFill>
              </a:rPr>
              <a:t>([23, 34, 55])</a:t>
            </a: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98156"/>
                </a:solidFill>
              </a:rPr>
              <a:t>print</a:t>
            </a:r>
            <a:r>
              <a:rPr lang="en" sz="1800">
                <a:solidFill>
                  <a:schemeClr val="accent2"/>
                </a:solidFill>
              </a:rPr>
              <a:t>(S)</a:t>
            </a:r>
            <a:endParaRPr sz="2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1343</Words>
  <Application>Microsoft Macintosh PowerPoint</Application>
  <PresentationFormat>On-screen Show (16:9)</PresentationFormat>
  <Paragraphs>204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Nunito</vt:lpstr>
      <vt:lpstr>Simple Light</vt:lpstr>
      <vt:lpstr>Introduction to Pandas Library</vt:lpstr>
      <vt:lpstr>Overview</vt:lpstr>
      <vt:lpstr>Pandas</vt:lpstr>
      <vt:lpstr>Advantages of Pandas:</vt:lpstr>
      <vt:lpstr>Data structures in Pandas: </vt:lpstr>
      <vt:lpstr>Characteristics of Series:</vt:lpstr>
      <vt:lpstr>Series:</vt:lpstr>
      <vt:lpstr>Creating a Series:</vt:lpstr>
      <vt:lpstr>Example: Creating a Series with default index</vt:lpstr>
      <vt:lpstr>Example: Creating a Series with labelled index</vt:lpstr>
      <vt:lpstr>Creating Series object using Dictionary</vt:lpstr>
      <vt:lpstr>Creating Series object using List</vt:lpstr>
      <vt:lpstr>Attributes of Series:</vt:lpstr>
      <vt:lpstr>Data Frames:</vt:lpstr>
      <vt:lpstr>Features of DataFrame:</vt:lpstr>
      <vt:lpstr>Creating a Dataframe:</vt:lpstr>
      <vt:lpstr>Creating a dataframe</vt:lpstr>
      <vt:lpstr>Creating a dataframe with labelled indexes for rows and columns</vt:lpstr>
      <vt:lpstr>Dataframe Attributes</vt:lpstr>
      <vt:lpstr>Reading a .csv file into a dataframe</vt:lpstr>
      <vt:lpstr>Loading a Dataframe from a Excel file</vt:lpstr>
      <vt:lpstr>Loading PSQL query into a dataframe</vt:lpstr>
      <vt:lpstr>Panels in Pandas</vt:lpstr>
      <vt:lpstr>Creation of Panels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Frames in Python</dc:title>
  <cp:lastModifiedBy>Uday Kiran Rage</cp:lastModifiedBy>
  <cp:revision>2</cp:revision>
  <dcterms:modified xsi:type="dcterms:W3CDTF">2023-07-17T14:18:15Z</dcterms:modified>
</cp:coreProperties>
</file>