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74FF50-7B33-4C4B-900E-9309118905AB}">
  <a:tblStyle styleId="{3674FF50-7B33-4C4B-900E-9309118905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3"/>
    <p:restoredTop sz="94534"/>
  </p:normalViewPr>
  <p:slideViewPr>
    <p:cSldViewPr snapToGrid="0">
      <p:cViewPr varScale="1">
        <p:scale>
          <a:sx n="178" d="100"/>
          <a:sy n="178" d="100"/>
        </p:scale>
        <p:origin x="928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17e5be9b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17e5be9b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7e5be9b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17e5be9b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17e5be9b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17e5be9b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17e5be9b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17e5be9b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17e5be9b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17e5be9b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17e5be9b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17e5be9b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17e5be9b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17e5be9b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17e5be9b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17e5be9b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17e5be9b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17e5be9b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17e5be9b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17e5be9b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9fb9d9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9fb9d9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17e5be9b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17e5be9b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17e5be9b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17e5be9b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17e5be9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17e5be9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fb9d94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fb9d94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fb9d94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fb9d94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9fb9d94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9fb9d94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9fb9d94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9fb9d94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17e5be9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17e5be9b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17e5be9b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17e5be9b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17e5be9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17e5be9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Numpy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RAGE Uday Kiran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 Arrays: (2-D)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57200" lvl="0" indent="-32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100"/>
              <a:t>An array that has 1-D arrays as its elements is called 2-D arrays.</a:t>
            </a:r>
            <a:endParaRPr sz="6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96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8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638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638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638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638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8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= np.array([[</a:t>
            </a:r>
            <a:r>
              <a:rPr lang="en" sz="638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638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38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638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38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638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638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638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38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638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38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638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633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8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638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endParaRPr sz="11331">
              <a:solidFill>
                <a:schemeClr val="dk1"/>
              </a:solidFill>
            </a:endParaRPr>
          </a:p>
          <a:p>
            <a:pPr marL="25400" marR="25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29">
              <a:solidFill>
                <a:schemeClr val="dk1"/>
              </a:solidFill>
              <a:highlight>
                <a:srgbClr val="EEEE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39700" marR="1397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EEEE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325" y="2168775"/>
            <a:ext cx="1594675" cy="10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 Arrays: (3-D)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2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100"/>
              <a:t>An array that has 2-D arrays as its elements is called 3-D array.</a:t>
            </a:r>
            <a:endParaRPr sz="6100"/>
          </a:p>
          <a:p>
            <a:pPr marL="457200" lvl="0" indent="-32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100"/>
              <a:t>Example: Creating 3-D array with 2-D arrays.</a:t>
            </a:r>
            <a:endParaRPr sz="6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16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5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5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= np.array([[[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]], [[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]]])</a:t>
            </a:r>
            <a:endParaRPr sz="5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5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endParaRPr sz="1118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marR="25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29">
              <a:solidFill>
                <a:schemeClr val="dk1"/>
              </a:solidFill>
              <a:highlight>
                <a:srgbClr val="EEEE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39700" marR="1397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EEEE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675" y="3380575"/>
            <a:ext cx="1594675" cy="10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number of dimensions in array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“Ndim” is a keyword to find the dimensions of array, and also can be used when creating the array.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= np.array([</a:t>
            </a:r>
            <a:r>
              <a:rPr lang="e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ndmin=</a:t>
            </a:r>
            <a:r>
              <a:rPr lang="e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'number of dimensions :'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arr.ndim)</a:t>
            </a:r>
            <a:endParaRPr sz="2100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575" y="2809300"/>
            <a:ext cx="206756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ndarray Indexing: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Ndarray can be accessed in the same way as python lists. The indexing of array start from (0 to n - 1), n is defined as length of array.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2D arrays can be accessed through index in 2 ways.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= np.array([[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'2nd element on 1st row: '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arr[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'2nd element on 1st row: '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arr[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5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025" y="3132450"/>
            <a:ext cx="2830275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 arrays: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96250" y="721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Slicing means taking elements from one given index to another given index.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pass the slice instead of index in two different ways:</a:t>
            </a:r>
            <a:endParaRPr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i="1">
                <a:solidFill>
                  <a:schemeClr val="dk1"/>
                </a:solidFill>
              </a:rPr>
              <a:t>[start:end]</a:t>
            </a:r>
            <a:endParaRPr sz="1500" i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i="1">
                <a:solidFill>
                  <a:schemeClr val="dk1"/>
                </a:solidFill>
              </a:rPr>
              <a:t>[start:step:end]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92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96250" y="2154350"/>
            <a:ext cx="6853500" cy="17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92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092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42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= np.array([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92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92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(arr[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92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92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(arr[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:])</a:t>
            </a:r>
            <a:endParaRPr sz="1092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92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(arr[: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92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92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(arr[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92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92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(arr[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92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92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(arr[::</a:t>
            </a:r>
            <a:r>
              <a:rPr lang="en" sz="119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92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275" y="2317175"/>
            <a:ext cx="1438550" cy="18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4572000" y="4456825"/>
            <a:ext cx="4402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lang="en" sz="1600">
                <a:solidFill>
                  <a:schemeClr val="dk1"/>
                </a:solidFill>
              </a:rPr>
              <a:t>The default values of start, end, and step are 0, length of array, and 1 respectively.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Ndarray Attributes:</a:t>
            </a:r>
            <a:endParaRPr/>
          </a:p>
        </p:txBody>
      </p:sp>
      <p:graphicFrame>
        <p:nvGraphicFramePr>
          <p:cNvPr id="149" name="Google Shape;149;p27"/>
          <p:cNvGraphicFramePr/>
          <p:nvPr/>
        </p:nvGraphicFramePr>
        <p:xfrm>
          <a:off x="405750" y="1445250"/>
          <a:ext cx="8002425" cy="2804025"/>
        </p:xfrm>
        <a:graphic>
          <a:graphicData uri="http://schemas.openxmlformats.org/drawingml/2006/table">
            <a:tbl>
              <a:tblPr>
                <a:noFill/>
                <a:tableStyleId>{3674FF50-7B33-4C4B-900E-9309118905AB}</a:tableStyleId>
              </a:tblPr>
              <a:tblGrid>
                <a:gridCol w="240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Attribute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Return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ndarray.shape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Returns a tuple consisting of array dimensions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ndarray.ndim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Returns the number of array dimensions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ndarray.dtype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Returns the data type of array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ndarray.size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Returns total number of elements in array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ndarray.itemsize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Return the size(in bytes) of each element of a Numpy array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two arrays: using concatenate()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506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493">
                <a:solidFill>
                  <a:schemeClr val="dk1"/>
                </a:solidFill>
              </a:rPr>
              <a:t>Putting arrays of two or more arrays in a single array.</a:t>
            </a:r>
            <a:endParaRPr sz="349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63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2763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271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arr1 = np.array([</a:t>
            </a:r>
            <a:r>
              <a:rPr lang="en" sz="2763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763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763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71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arr2 = np.array([</a:t>
            </a:r>
            <a:r>
              <a:rPr lang="en" sz="2763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763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71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= np.concatenate((arr1, arr2))</a:t>
            </a:r>
            <a:endParaRPr sz="2763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799"/>
              <a:buFont typeface="Arial"/>
              <a:buNone/>
            </a:pPr>
            <a:r>
              <a:rPr lang="en" sz="2763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76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endParaRPr sz="2763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799"/>
              <a:buFont typeface="Arial"/>
              <a:buNone/>
            </a:pPr>
            <a:endParaRPr sz="2763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6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300" y="2634250"/>
            <a:ext cx="156443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69325" y="54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two arrays: along rows &amp; columns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244375" y="669875"/>
            <a:ext cx="88995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6706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5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Stacking is same as concatenation, the only difference is that stacking is done along a new axis.</a:t>
            </a:r>
            <a:endParaRPr sz="5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5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can concatenate two 1-D arrays along the second axis which would result in putting them one over the other, ie. stacking.</a:t>
            </a:r>
            <a:endParaRPr sz="8814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4318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18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18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6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650" y="4128900"/>
            <a:ext cx="1603750" cy="10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5107375" y="2077875"/>
            <a:ext cx="3797100" cy="2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7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507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45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arr1 = np.array([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0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arr2 = np.array([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45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= np.vstack((arr1, arr2))</a:t>
            </a:r>
            <a:endParaRPr sz="150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7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endParaRPr sz="100"/>
          </a:p>
        </p:txBody>
      </p:sp>
      <p:sp>
        <p:nvSpPr>
          <p:cNvPr id="165" name="Google Shape;165;p29"/>
          <p:cNvSpPr txBox="1"/>
          <p:nvPr/>
        </p:nvSpPr>
        <p:spPr>
          <a:xfrm>
            <a:off x="69325" y="2077875"/>
            <a:ext cx="3797100" cy="2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7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507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45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arr1 = np.array([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0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arr2 = np.array([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45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= np.hstack((arr1, arr2))</a:t>
            </a:r>
            <a:endParaRPr sz="1507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7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0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endParaRPr sz="1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75" y="4303875"/>
            <a:ext cx="156443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5107375" y="1783950"/>
            <a:ext cx="2841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Along Columns:</a:t>
            </a:r>
            <a:endParaRPr b="1"/>
          </a:p>
        </p:txBody>
      </p:sp>
      <p:sp>
        <p:nvSpPr>
          <p:cNvPr id="168" name="Google Shape;168;p29"/>
          <p:cNvSpPr txBox="1"/>
          <p:nvPr/>
        </p:nvSpPr>
        <p:spPr>
          <a:xfrm>
            <a:off x="188500" y="1783950"/>
            <a:ext cx="2841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Along rows: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Functions:</a:t>
            </a:r>
            <a:endParaRPr/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952500" y="1619250"/>
          <a:ext cx="7704750" cy="3169680"/>
        </p:xfrm>
        <a:graphic>
          <a:graphicData uri="http://schemas.openxmlformats.org/drawingml/2006/table">
            <a:tbl>
              <a:tblPr>
                <a:noFill/>
                <a:tableStyleId>{3674FF50-7B33-4C4B-900E-9309118905AB}</a:tableStyleId>
              </a:tblPr>
              <a:tblGrid>
                <a:gridCol w="258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Function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np.append(arr1, arr2)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Merging two arrays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np.reshape(arr, (2, 3))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reshape the array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np.sum(arr)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sum of all elements in array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np.random.randint(n)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generate random integer between 0 to 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np.zeros(n)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create array of size n with 0’s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np.where(condition)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search for elements in array with a condition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np.transpose(arr)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transpose the array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Functions:</a:t>
            </a:r>
            <a:endParaRPr/>
          </a:p>
        </p:txBody>
      </p:sp>
      <p:graphicFrame>
        <p:nvGraphicFramePr>
          <p:cNvPr id="180" name="Google Shape;180;p31"/>
          <p:cNvGraphicFramePr/>
          <p:nvPr/>
        </p:nvGraphicFramePr>
        <p:xfrm>
          <a:off x="952500" y="1619250"/>
          <a:ext cx="7704750" cy="2590620"/>
        </p:xfrm>
        <a:graphic>
          <a:graphicData uri="http://schemas.openxmlformats.org/drawingml/2006/table">
            <a:tbl>
              <a:tblPr>
                <a:noFill/>
                <a:tableStyleId>{3674FF50-7B33-4C4B-900E-9309118905AB}</a:tableStyleId>
              </a:tblPr>
              <a:tblGrid>
                <a:gridCol w="240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Function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np.mean(arr)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mean of all elements in array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np.unique(arr)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unique elements in array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np.dot(arr1, arr2)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Performs the dot product of two matrices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np.empty([shape])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create an array without initializing the entries of given shape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np.sort(arr)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sort all the elements in array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Numpy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ndarrays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n-dimensional arrays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indexing &amp; Slicing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ndarray</a:t>
            </a:r>
            <a:r>
              <a:rPr lang="en" dirty="0"/>
              <a:t> attributes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Joining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numpy</a:t>
            </a:r>
            <a:r>
              <a:rPr lang="en" dirty="0"/>
              <a:t> functions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Converting List into </a:t>
            </a:r>
            <a:r>
              <a:rPr lang="en" dirty="0" err="1"/>
              <a:t>Numpy</a:t>
            </a:r>
            <a:r>
              <a:rPr lang="en" dirty="0"/>
              <a:t> and vice versa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Converting </a:t>
            </a:r>
            <a:r>
              <a:rPr lang="en" dirty="0" err="1"/>
              <a:t>Numpy</a:t>
            </a:r>
            <a:r>
              <a:rPr lang="en" dirty="0"/>
              <a:t> into </a:t>
            </a:r>
            <a:r>
              <a:rPr lang="en" dirty="0" err="1"/>
              <a:t>Dataframes</a:t>
            </a:r>
            <a:r>
              <a:rPr lang="en" dirty="0"/>
              <a:t> and vice versa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Copies and Views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4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List into Numpy: 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88950" y="1618225"/>
            <a:ext cx="418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numpy as np 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25400" lvl="0" indent="45720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l=[1,2,3,4,5,6,7] 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25400" lvl="0" indent="45720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= </a:t>
            </a:r>
            <a:r>
              <a:rPr lang="en" sz="1700" b="1" i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np.asarray(l)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17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5081100" y="445025"/>
            <a:ext cx="534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Numpy into List: 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5081100" y="1446625"/>
            <a:ext cx="418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numpy as np 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25400" lvl="0" indent="45720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l=np.array([1,2,3,4,5,6,7] )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25400" lvl="0" indent="45720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= </a:t>
            </a:r>
            <a:r>
              <a:rPr lang="en" sz="1700" b="1" i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np.tolist(l)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17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Numpy into DataFrames: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17">
                <a:solidFill>
                  <a:srgbClr val="0000CD"/>
                </a:solidFill>
              </a:rPr>
              <a:t>import </a:t>
            </a:r>
            <a:r>
              <a:rPr lang="en" sz="1617">
                <a:solidFill>
                  <a:schemeClr val="dk1"/>
                </a:solidFill>
              </a:rPr>
              <a:t>numpy </a:t>
            </a:r>
            <a:r>
              <a:rPr lang="en" sz="1617">
                <a:solidFill>
                  <a:srgbClr val="0000CD"/>
                </a:solidFill>
              </a:rPr>
              <a:t>as</a:t>
            </a:r>
            <a:r>
              <a:rPr lang="en" sz="1617">
                <a:solidFill>
                  <a:schemeClr val="dk1"/>
                </a:solidFill>
              </a:rPr>
              <a:t> np</a:t>
            </a:r>
            <a:endParaRPr sz="16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17">
                <a:solidFill>
                  <a:srgbClr val="0000CD"/>
                </a:solidFill>
              </a:rPr>
              <a:t>import </a:t>
            </a:r>
            <a:r>
              <a:rPr lang="en" sz="1617">
                <a:solidFill>
                  <a:schemeClr val="dk1"/>
                </a:solidFill>
              </a:rPr>
              <a:t>pandas </a:t>
            </a:r>
            <a:r>
              <a:rPr lang="en" sz="1617">
                <a:solidFill>
                  <a:srgbClr val="0000CD"/>
                </a:solidFill>
              </a:rPr>
              <a:t>as</a:t>
            </a:r>
            <a:r>
              <a:rPr lang="en" sz="1617">
                <a:solidFill>
                  <a:schemeClr val="dk1"/>
                </a:solidFill>
              </a:rPr>
              <a:t> pd</a:t>
            </a:r>
            <a:endParaRPr sz="16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17">
                <a:solidFill>
                  <a:schemeClr val="dk1"/>
                </a:solidFill>
              </a:rPr>
              <a:t>my_array = np.array([[</a:t>
            </a:r>
            <a:r>
              <a:rPr lang="en" sz="1617">
                <a:solidFill>
                  <a:srgbClr val="0000CD"/>
                </a:solidFill>
              </a:rPr>
              <a:t>11</a:t>
            </a:r>
            <a:r>
              <a:rPr lang="en" sz="1617">
                <a:solidFill>
                  <a:schemeClr val="dk1"/>
                </a:solidFill>
              </a:rPr>
              <a:t>,</a:t>
            </a:r>
            <a:r>
              <a:rPr lang="en" sz="1617">
                <a:solidFill>
                  <a:srgbClr val="0000CD"/>
                </a:solidFill>
              </a:rPr>
              <a:t> 22</a:t>
            </a:r>
            <a:r>
              <a:rPr lang="en" sz="1617">
                <a:solidFill>
                  <a:schemeClr val="dk1"/>
                </a:solidFill>
              </a:rPr>
              <a:t>,</a:t>
            </a:r>
            <a:r>
              <a:rPr lang="en" sz="1617">
                <a:solidFill>
                  <a:srgbClr val="0000CD"/>
                </a:solidFill>
              </a:rPr>
              <a:t> 33</a:t>
            </a:r>
            <a:r>
              <a:rPr lang="en" sz="1617">
                <a:solidFill>
                  <a:schemeClr val="dk1"/>
                </a:solidFill>
              </a:rPr>
              <a:t>], [</a:t>
            </a:r>
            <a:r>
              <a:rPr lang="en" sz="1617">
                <a:solidFill>
                  <a:srgbClr val="000088"/>
                </a:solidFill>
              </a:rPr>
              <a:t>44</a:t>
            </a:r>
            <a:r>
              <a:rPr lang="en" sz="1617">
                <a:solidFill>
                  <a:schemeClr val="dk1"/>
                </a:solidFill>
              </a:rPr>
              <a:t>, </a:t>
            </a:r>
            <a:r>
              <a:rPr lang="en" sz="1617">
                <a:solidFill>
                  <a:srgbClr val="000088"/>
                </a:solidFill>
              </a:rPr>
              <a:t>55</a:t>
            </a:r>
            <a:r>
              <a:rPr lang="en" sz="1617">
                <a:solidFill>
                  <a:schemeClr val="dk1"/>
                </a:solidFill>
              </a:rPr>
              <a:t>,</a:t>
            </a:r>
            <a:r>
              <a:rPr lang="en" sz="1617">
                <a:solidFill>
                  <a:srgbClr val="000088"/>
                </a:solidFill>
              </a:rPr>
              <a:t> 66</a:t>
            </a:r>
            <a:r>
              <a:rPr lang="en" sz="1617">
                <a:solidFill>
                  <a:schemeClr val="dk1"/>
                </a:solidFill>
              </a:rPr>
              <a:t>]])</a:t>
            </a:r>
            <a:endParaRPr sz="16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17">
                <a:solidFill>
                  <a:schemeClr val="dk1"/>
                </a:solidFill>
              </a:rPr>
              <a:t>df = pd.DataFrame(my_array, columns = [</a:t>
            </a:r>
            <a:r>
              <a:rPr lang="en" sz="1617">
                <a:solidFill>
                  <a:srgbClr val="FF0000"/>
                </a:solidFill>
              </a:rPr>
              <a:t>'Column_A'</a:t>
            </a:r>
            <a:r>
              <a:rPr lang="en" sz="1617">
                <a:solidFill>
                  <a:schemeClr val="dk1"/>
                </a:solidFill>
              </a:rPr>
              <a:t>,</a:t>
            </a:r>
            <a:r>
              <a:rPr lang="en" sz="1617">
                <a:solidFill>
                  <a:srgbClr val="FF0000"/>
                </a:solidFill>
              </a:rPr>
              <a:t>'Column_B'</a:t>
            </a:r>
            <a:r>
              <a:rPr lang="en" sz="1617">
                <a:solidFill>
                  <a:schemeClr val="dk1"/>
                </a:solidFill>
              </a:rPr>
              <a:t>,</a:t>
            </a:r>
            <a:r>
              <a:rPr lang="en" sz="1617">
                <a:solidFill>
                  <a:srgbClr val="FF0000"/>
                </a:solidFill>
              </a:rPr>
              <a:t>'Column_C'</a:t>
            </a:r>
            <a:r>
              <a:rPr lang="en" sz="1617">
                <a:solidFill>
                  <a:schemeClr val="dk1"/>
                </a:solidFill>
              </a:rPr>
              <a:t>])</a:t>
            </a:r>
            <a:endParaRPr sz="16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17">
                <a:solidFill>
                  <a:srgbClr val="0000CD"/>
                </a:solidFill>
              </a:rPr>
              <a:t>print</a:t>
            </a:r>
            <a:r>
              <a:rPr lang="en" sz="1617">
                <a:solidFill>
                  <a:schemeClr val="dk1"/>
                </a:solidFill>
              </a:rPr>
              <a:t>(df)</a:t>
            </a:r>
            <a:endParaRPr sz="16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24" y="3774625"/>
            <a:ext cx="4812425" cy="11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DataFrames into Numpy: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72">
                <a:solidFill>
                  <a:srgbClr val="0000CD"/>
                </a:solidFill>
              </a:rPr>
              <a:t>import </a:t>
            </a:r>
            <a:r>
              <a:rPr lang="en" sz="1572">
                <a:solidFill>
                  <a:schemeClr val="dk1"/>
                </a:solidFill>
              </a:rPr>
              <a:t>pandas </a:t>
            </a:r>
            <a:r>
              <a:rPr lang="en" sz="1572">
                <a:solidFill>
                  <a:srgbClr val="0000CD"/>
                </a:solidFill>
              </a:rPr>
              <a:t>as</a:t>
            </a:r>
            <a:r>
              <a:rPr lang="en" sz="1572">
                <a:solidFill>
                  <a:schemeClr val="dk1"/>
                </a:solidFill>
              </a:rPr>
              <a:t> pd</a:t>
            </a:r>
            <a:endParaRPr sz="1572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72"/>
              <a:t># Initialize a DataFrame </a:t>
            </a:r>
            <a:endParaRPr sz="157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72">
                <a:solidFill>
                  <a:schemeClr val="dk1"/>
                </a:solidFill>
              </a:rPr>
              <a:t>df = pd.DataFrame([[11,22,33],[44, 55, 66]], columns=[</a:t>
            </a:r>
            <a:r>
              <a:rPr lang="en" sz="1572">
                <a:solidFill>
                  <a:srgbClr val="FF0000"/>
                </a:solidFill>
              </a:rPr>
              <a:t>'a'</a:t>
            </a:r>
            <a:r>
              <a:rPr lang="en" sz="1572">
                <a:solidFill>
                  <a:schemeClr val="dk1"/>
                </a:solidFill>
              </a:rPr>
              <a:t>, </a:t>
            </a:r>
            <a:r>
              <a:rPr lang="en" sz="1572">
                <a:solidFill>
                  <a:srgbClr val="FF0000"/>
                </a:solidFill>
              </a:rPr>
              <a:t>'b'</a:t>
            </a:r>
            <a:r>
              <a:rPr lang="en" sz="1572">
                <a:solidFill>
                  <a:schemeClr val="dk1"/>
                </a:solidFill>
              </a:rPr>
              <a:t>, </a:t>
            </a:r>
            <a:r>
              <a:rPr lang="en" sz="1572">
                <a:solidFill>
                  <a:srgbClr val="FF0000"/>
                </a:solidFill>
              </a:rPr>
              <a:t>'c'</a:t>
            </a:r>
            <a:r>
              <a:rPr lang="en" sz="1572">
                <a:solidFill>
                  <a:schemeClr val="dk1"/>
                </a:solidFill>
              </a:rPr>
              <a:t>])</a:t>
            </a:r>
            <a:endParaRPr sz="1572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72" b="1" i="1" u="sng">
                <a:solidFill>
                  <a:schemeClr val="dk1"/>
                </a:solidFill>
              </a:rPr>
              <a:t>arr = df.to_numpy()</a:t>
            </a:r>
            <a:endParaRPr sz="1572" b="1" i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2">
                <a:solidFill>
                  <a:srgbClr val="0000CD"/>
                </a:solidFill>
              </a:rPr>
              <a:t>print</a:t>
            </a:r>
            <a:r>
              <a:rPr lang="en" sz="1572">
                <a:solidFill>
                  <a:schemeClr val="dk1"/>
                </a:solidFill>
              </a:rPr>
              <a:t>(arr)</a:t>
            </a:r>
            <a:endParaRPr sz="1572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17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00" y="3873025"/>
            <a:ext cx="1880775" cy="8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4180-E38C-1B7B-DE78-3514027E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P" dirty="0"/>
              <a:t>NumPy – Copies &amp; Views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41835-E173-1369-C4B7-0FC84469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690632" cy="3416400"/>
          </a:xfrm>
        </p:spPr>
        <p:txBody>
          <a:bodyPr>
            <a:normAutofit lnSpcReduction="10000"/>
          </a:bodyPr>
          <a:lstStyle/>
          <a:p>
            <a:r>
              <a:rPr lang="en-JP" dirty="0">
                <a:solidFill>
                  <a:schemeClr val="tx1"/>
                </a:solidFill>
              </a:rPr>
              <a:t>While executing the functions, some of them return a copy of the input array, while some return the view. </a:t>
            </a:r>
          </a:p>
          <a:p>
            <a:pPr marL="114300" indent="0">
              <a:buNone/>
            </a:pPr>
            <a:endParaRPr lang="en-JP" dirty="0">
              <a:solidFill>
                <a:schemeClr val="tx1"/>
              </a:solidFill>
            </a:endParaRPr>
          </a:p>
          <a:p>
            <a:r>
              <a:rPr lang="en-JP" dirty="0">
                <a:solidFill>
                  <a:schemeClr val="tx1"/>
                </a:solidFill>
              </a:rPr>
              <a:t>When the contents are physically stored in another location, it is called </a:t>
            </a:r>
            <a:r>
              <a:rPr lang="en-JP" dirty="0">
                <a:solidFill>
                  <a:schemeClr val="accent1"/>
                </a:solidFill>
              </a:rPr>
              <a:t>Copy. </a:t>
            </a:r>
          </a:p>
          <a:p>
            <a:pPr marL="114300" indent="0">
              <a:buNone/>
            </a:pPr>
            <a:endParaRPr lang="en-JP" dirty="0">
              <a:solidFill>
                <a:schemeClr val="accent1"/>
              </a:solidFill>
            </a:endParaRPr>
          </a:p>
          <a:p>
            <a:r>
              <a:rPr lang="en-JP" dirty="0">
                <a:solidFill>
                  <a:schemeClr val="tx1"/>
                </a:solidFill>
              </a:rPr>
              <a:t>If on the other hand, a different view of the same memory content is provided, we call it as </a:t>
            </a:r>
            <a:r>
              <a:rPr lang="en-JP" dirty="0">
                <a:solidFill>
                  <a:schemeClr val="accent1"/>
                </a:solidFill>
              </a:rPr>
              <a:t>View.</a:t>
            </a:r>
          </a:p>
          <a:p>
            <a:pPr marL="114300" indent="0">
              <a:buNone/>
            </a:pPr>
            <a:r>
              <a:rPr lang="en-JP" dirty="0">
                <a:solidFill>
                  <a:schemeClr val="accent1"/>
                </a:solidFill>
              </a:rPr>
              <a:t> </a:t>
            </a:r>
          </a:p>
          <a:p>
            <a:r>
              <a:rPr lang="en-JP" dirty="0">
                <a:solidFill>
                  <a:schemeClr val="tx1"/>
                </a:solidFill>
              </a:rPr>
              <a:t>Simple assignments do not m</a:t>
            </a:r>
            <a:r>
              <a:rPr lang="en-US" dirty="0" err="1">
                <a:solidFill>
                  <a:schemeClr val="tx1"/>
                </a:solidFill>
              </a:rPr>
              <a:t>ak</a:t>
            </a:r>
            <a:r>
              <a:rPr lang="en-JP" dirty="0">
                <a:solidFill>
                  <a:schemeClr val="tx1"/>
                </a:solidFill>
              </a:rPr>
              <a:t>e the copy of array object. Instead, it uses the same id() of the original to access it. </a:t>
            </a:r>
            <a:r>
              <a:rPr lang="en-US" dirty="0">
                <a:solidFill>
                  <a:schemeClr val="tx1"/>
                </a:solidFill>
              </a:rPr>
              <a:t>So,</a:t>
            </a:r>
            <a:r>
              <a:rPr lang="en-JP" dirty="0">
                <a:solidFill>
                  <a:schemeClr val="tx1"/>
                </a:solidFill>
              </a:rPr>
              <a:t> any changing shape of one will change the shape of the other too. </a:t>
            </a:r>
          </a:p>
        </p:txBody>
      </p:sp>
    </p:spTree>
    <p:extLst>
      <p:ext uri="{BB962C8B-B14F-4D97-AF65-F5344CB8AC3E}">
        <p14:creationId xmlns:p14="http://schemas.microsoft.com/office/powerpoint/2010/main" val="472108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B599-34C1-932D-FF63-9EF6E549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P" dirty="0"/>
              <a:t>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96AD-61B0-BE65-B4C7-E11AEAB32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                                     </a:t>
            </a:r>
            <a:r>
              <a:rPr lang="en-US" dirty="0">
                <a:solidFill>
                  <a:schemeClr val="accent1"/>
                </a:solidFill>
              </a:rPr>
              <a:t>Output :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a = </a:t>
            </a:r>
            <a:r>
              <a:rPr lang="en-US" dirty="0" err="1"/>
              <a:t>np.arange</a:t>
            </a:r>
            <a:r>
              <a:rPr lang="en-US" dirty="0"/>
              <a:t>(6)</a:t>
            </a:r>
          </a:p>
          <a:p>
            <a:pPr marL="114300" indent="0">
              <a:buNone/>
            </a:pPr>
            <a:r>
              <a:rPr lang="en-US" dirty="0"/>
              <a:t>print("Array a: ",a)</a:t>
            </a:r>
          </a:p>
          <a:p>
            <a:pPr marL="114300" indent="0">
              <a:buNone/>
            </a:pPr>
            <a:r>
              <a:rPr lang="en-US" dirty="0"/>
              <a:t>b = a </a:t>
            </a:r>
          </a:p>
          <a:p>
            <a:pPr marL="114300" indent="0">
              <a:buNone/>
            </a:pPr>
            <a:r>
              <a:rPr lang="en-US" dirty="0"/>
              <a:t>print("id() of </a:t>
            </a:r>
            <a:r>
              <a:rPr lang="en-US" dirty="0" err="1"/>
              <a:t>a",id</a:t>
            </a:r>
            <a:r>
              <a:rPr lang="en-US" dirty="0"/>
              <a:t>(a))</a:t>
            </a:r>
          </a:p>
          <a:p>
            <a:pPr marL="114300" indent="0">
              <a:buNone/>
            </a:pPr>
            <a:r>
              <a:rPr lang="en-US" dirty="0"/>
              <a:t>print("id() of b", id(b)) </a:t>
            </a:r>
          </a:p>
          <a:p>
            <a:pPr marL="114300" indent="0">
              <a:buNone/>
            </a:pPr>
            <a:r>
              <a:rPr lang="en-US" dirty="0" err="1"/>
              <a:t>b.shape</a:t>
            </a:r>
            <a:r>
              <a:rPr lang="en-US" dirty="0"/>
              <a:t> = 3,2</a:t>
            </a:r>
          </a:p>
          <a:p>
            <a:pPr marL="114300" indent="0">
              <a:buNone/>
            </a:pPr>
            <a:r>
              <a:rPr lang="en-US" dirty="0"/>
              <a:t>print("Array b after reshape : ")</a:t>
            </a:r>
          </a:p>
          <a:p>
            <a:pPr marL="114300" indent="0">
              <a:buNone/>
            </a:pPr>
            <a:r>
              <a:rPr lang="en-US" dirty="0"/>
              <a:t>print(b)</a:t>
            </a:r>
          </a:p>
          <a:p>
            <a:pPr marL="114300" indent="0">
              <a:buNone/>
            </a:pPr>
            <a:r>
              <a:rPr lang="en-US" dirty="0"/>
              <a:t>print("Array a after reshape : ")</a:t>
            </a:r>
          </a:p>
          <a:p>
            <a:pPr marL="114300" indent="0">
              <a:buNone/>
            </a:pPr>
            <a:r>
              <a:rPr lang="en-US" dirty="0"/>
              <a:t>print(a)</a:t>
            </a:r>
            <a:endParaRPr lang="en-JP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0C89A0C-9A54-C673-3A7D-C3248A45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03234"/>
            <a:ext cx="3342961" cy="28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18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8726-62E4-0210-9D5F-172CF22D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9" y="37255"/>
            <a:ext cx="42603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/>
              <a:t>Deep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474F8-E00A-DC1A-BB03-F0B29CE8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29" y="676818"/>
            <a:ext cx="4390929" cy="4235044"/>
          </a:xfrm>
        </p:spPr>
        <p:txBody>
          <a:bodyPr>
            <a:normAutofit/>
          </a:bodyPr>
          <a:lstStyle/>
          <a:p>
            <a:r>
              <a:rPr lang="en-JP" sz="800" dirty="0"/>
              <a:t>The ndarray.copy() function creates a deep copy. It is a complete copy of the array and its data and doesn’t share with the original array.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JP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95EAFC0-EBEC-05F3-64E3-A9A9DC13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706" y="1273190"/>
            <a:ext cx="2237973" cy="33382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F12C48-7EED-6AFB-5E22-74BBBBF2D298}"/>
              </a:ext>
            </a:extLst>
          </p:cNvPr>
          <p:cNvSpPr txBox="1">
            <a:spLocks/>
          </p:cNvSpPr>
          <p:nvPr/>
        </p:nvSpPr>
        <p:spPr>
          <a:xfrm>
            <a:off x="442329" y="3725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JP" dirty="0"/>
              <a:t>Shallow Copy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F845D4-2CAC-3933-6FA3-5BA507AE8E73}"/>
              </a:ext>
            </a:extLst>
          </p:cNvPr>
          <p:cNvSpPr txBox="1">
            <a:spLocks/>
          </p:cNvSpPr>
          <p:nvPr/>
        </p:nvSpPr>
        <p:spPr>
          <a:xfrm>
            <a:off x="311700" y="676818"/>
            <a:ext cx="4390929" cy="423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JP" sz="900" dirty="0"/>
              <a:t>NumPy has ndarray.view() method which is a new array object that looks at the same data of the original array. Unlike the earlier case, change in one doesnot effect other. </a:t>
            </a:r>
          </a:p>
          <a:p>
            <a:pPr marL="114300" indent="0">
              <a:buFont typeface="Arial"/>
              <a:buNone/>
            </a:pPr>
            <a:endParaRPr lang="en-US" dirty="0"/>
          </a:p>
          <a:p>
            <a:pPr marL="114300" indent="0">
              <a:buFont typeface="Arial"/>
              <a:buNone/>
            </a:pPr>
            <a:endParaRPr lang="en-US" dirty="0"/>
          </a:p>
          <a:p>
            <a:pPr marL="114300" indent="0">
              <a:buFont typeface="Arial"/>
              <a:buNone/>
            </a:pPr>
            <a:endParaRPr lang="en-JP" dirty="0"/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B53FDF0-2C66-D1DD-B8D5-90E90A5F6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7"/>
          <a:stretch/>
        </p:blipFill>
        <p:spPr>
          <a:xfrm>
            <a:off x="35013" y="1295948"/>
            <a:ext cx="2511521" cy="3285208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0FB3396-E396-9F67-D267-980C91AF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62" y="1647830"/>
            <a:ext cx="1875638" cy="2486908"/>
          </a:xfrm>
          <a:prstGeom prst="rect">
            <a:avLst/>
          </a:prstGeom>
        </p:spPr>
      </p:pic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65E254-8073-13AC-BE8B-0CB02E56C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568" y="1580967"/>
            <a:ext cx="1496585" cy="30855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D34B33-3E36-5498-8926-1A7D902ADAEC}"/>
              </a:ext>
            </a:extLst>
          </p:cNvPr>
          <p:cNvSpPr txBox="1"/>
          <p:nvPr/>
        </p:nvSpPr>
        <p:spPr>
          <a:xfrm>
            <a:off x="2658373" y="1273190"/>
            <a:ext cx="87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EC0462-AD06-4097-584B-0DB01DF1B5EB}"/>
              </a:ext>
            </a:extLst>
          </p:cNvPr>
          <p:cNvSpPr txBox="1"/>
          <p:nvPr/>
        </p:nvSpPr>
        <p:spPr>
          <a:xfrm>
            <a:off x="7490788" y="1257230"/>
            <a:ext cx="87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154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Introduction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“Numpy” stands for Numerical Python.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is a standard python library which consists of multidimensional array objects and a collection of routines processing those arrays.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Numpy, mathematical and logical operations can be performed on arrays.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we have lists that serve the purpose of arrays, but they are very slow to process.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operations: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and logical operations on arrays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Fourier transforms and routines for shape manipulation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has in-built functions for linear algebra and random number generations.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Installing &amp; Importing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Installing:</a:t>
            </a:r>
            <a:endParaRPr sz="19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pip install numpy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Importing:</a:t>
            </a:r>
            <a:endParaRPr sz="19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import numpy as np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ndarray: Introduction to numpy arrays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array data structure offered by numpy libraries is known as “ndarrays.”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Ndarrays is described as collection of items of the same type.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74" y="2571750"/>
            <a:ext cx="8171575" cy="21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numpy array: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457200" lvl="0" indent="-3381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900"/>
              <a:t>numpy.array(object, dtype=None, copy=True, subok=False, ndmin=0)</a:t>
            </a:r>
            <a:endParaRPr sz="6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736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88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548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5488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548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5438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8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= np.array([</a:t>
            </a:r>
            <a:r>
              <a:rPr lang="en" sz="5488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548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488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548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488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548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488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548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488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548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548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88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548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endParaRPr sz="10438">
              <a:solidFill>
                <a:schemeClr val="dk1"/>
              </a:solidFill>
            </a:endParaRPr>
          </a:p>
          <a:p>
            <a:pPr marL="25400" marR="254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488"/>
              <a:buFont typeface="Arial"/>
              <a:buNone/>
            </a:pPr>
            <a:endParaRPr sz="2529">
              <a:solidFill>
                <a:schemeClr val="dk1"/>
              </a:solidFill>
              <a:highlight>
                <a:srgbClr val="EEEE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39700" marR="1397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endParaRPr sz="1150">
              <a:solidFill>
                <a:schemeClr val="dk1"/>
              </a:solidFill>
              <a:highlight>
                <a:srgbClr val="EEEE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400" y="2351500"/>
            <a:ext cx="156443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N-dimensional arrays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75" y="1136675"/>
            <a:ext cx="8648525" cy="40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 Arrays: (1-D)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457200" lvl="0" indent="-32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100"/>
              <a:t>An array that has 0-D arrays as its elements is called uni-dimensional or 1-D arrays.</a:t>
            </a:r>
            <a:endParaRPr sz="6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736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57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54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5457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54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54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= np.array([</a:t>
            </a:r>
            <a:r>
              <a:rPr lang="en" sz="545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54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45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54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45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54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45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54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457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54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54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57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5457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endParaRPr sz="10408">
              <a:solidFill>
                <a:schemeClr val="dk1"/>
              </a:solidFill>
            </a:endParaRPr>
          </a:p>
          <a:p>
            <a:pPr marL="25400" marR="25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29">
              <a:solidFill>
                <a:schemeClr val="dk1"/>
              </a:solidFill>
              <a:highlight>
                <a:srgbClr val="EEEE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39700" marR="1397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EEEE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400" y="2351500"/>
            <a:ext cx="156443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1544</Words>
  <Application>Microsoft Macintosh PowerPoint</Application>
  <PresentationFormat>On-screen Show (16:9)</PresentationFormat>
  <Paragraphs>229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Courier New</vt:lpstr>
      <vt:lpstr>Verdana</vt:lpstr>
      <vt:lpstr>Arial</vt:lpstr>
      <vt:lpstr>Roboto</vt:lpstr>
      <vt:lpstr>Simple Light</vt:lpstr>
      <vt:lpstr>Introduction to Numpy</vt:lpstr>
      <vt:lpstr>Overview</vt:lpstr>
      <vt:lpstr>Numpy: Introduction</vt:lpstr>
      <vt:lpstr>Numpy operations:</vt:lpstr>
      <vt:lpstr>Numpy: Installing &amp; Importing</vt:lpstr>
      <vt:lpstr>ndarray: Introduction to numpy arrays</vt:lpstr>
      <vt:lpstr>Declaring a numpy array:</vt:lpstr>
      <vt:lpstr>N-dimensional arrays</vt:lpstr>
      <vt:lpstr>Dimensional Arrays: (1-D)</vt:lpstr>
      <vt:lpstr>Dimensional Arrays: (2-D)</vt:lpstr>
      <vt:lpstr>Dimensional Arrays: (3-D)</vt:lpstr>
      <vt:lpstr>Checking number of dimensions in array</vt:lpstr>
      <vt:lpstr>ndarray Indexing:</vt:lpstr>
      <vt:lpstr>Slicing arrays:</vt:lpstr>
      <vt:lpstr>Ndarray Attributes:</vt:lpstr>
      <vt:lpstr>Joining two arrays: using concatenate()</vt:lpstr>
      <vt:lpstr>Joining two arrays: along rows &amp; columns</vt:lpstr>
      <vt:lpstr>Numpy Functions:</vt:lpstr>
      <vt:lpstr>Numpy Functions:</vt:lpstr>
      <vt:lpstr>Converting List into Numpy: </vt:lpstr>
      <vt:lpstr>Converting Numpy into DataFrames:</vt:lpstr>
      <vt:lpstr>Converting DataFrames into Numpy:</vt:lpstr>
      <vt:lpstr>NumPy – Copies &amp; Views </vt:lpstr>
      <vt:lpstr>Example </vt:lpstr>
      <vt:lpstr>Deep 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Numpy</dc:title>
  <cp:lastModifiedBy>EDULA Raashika</cp:lastModifiedBy>
  <cp:revision>3</cp:revision>
  <dcterms:modified xsi:type="dcterms:W3CDTF">2023-07-20T04:01:22Z</dcterms:modified>
</cp:coreProperties>
</file>