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317C17-D7E4-4399-B51B-D67F911096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9840CE-C9FB-4F2A-87A0-BB4E4E9196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FEB473-FB20-49C0-97B2-C09A2266E4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556AD7-3E7B-4E25-80DF-6EC314994D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90DFE6-C0B9-4207-9BB6-98419FA5EC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F26259-91FE-4285-AB95-4CB920AF1B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554B08-7A7A-4B55-BCFC-877FB9B12D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3736F7-4AD2-4071-ABDF-B58954351C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DDDC92-9F04-455F-B711-6717F5B5D4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10D946-45E8-4ECB-8610-CE0A426C63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D83FA9-5BBD-41CF-87FB-E9AFE750AB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D90B00-CC6B-479E-9B84-97689AEA3A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046C99-EBC6-4C8A-BDF0-952B82CFD6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7121B3-6674-47CA-B1B2-A7FA44344D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E25F1E-985E-41B3-99EC-03F3EC61B1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E7F3DE-053B-4D03-849E-A21E75CB7B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C61A7D-E793-4E36-A68E-23FB918AAE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DAC9DF-D3F5-40C8-82BE-05336914FD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6B3040-164B-4B36-8390-1C5CF8BEEA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567624-3887-461F-841F-0055982425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6A2435-BE0C-453F-9786-12259AEAE3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846314-4B29-4AF7-9446-D3EB3EC0B1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E0BD82-E099-4B01-8D1B-AE4C146D6B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47E7C2-D8F5-417D-BABE-03F7B730C9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51418DD-9429-4D4D-8BCE-9927FB57C22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AAB40E-95DC-43C6-8A43-C5643D874B1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86440" y="1376640"/>
            <a:ext cx="10972440" cy="5321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5400" spc="-1" strike="noStrike">
                <a:solidFill>
                  <a:srgbClr val="000000"/>
                </a:solidFill>
                <a:latin typeface="Trebuchet MS"/>
              </a:rPr>
              <a:t>Major Project Presentation</a:t>
            </a:r>
            <a:endParaRPr b="0" lang="en-IN" sz="5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PHISHING DETECTION APPLICATION</a:t>
            </a:r>
            <a:endParaRPr b="0" lang="en-IN" sz="36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Name of Students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AKTU Roll numbers</a:t>
            </a:r>
            <a:endParaRPr b="0" lang="en-IN" sz="32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Uday Raj Singh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2100100100182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Zoya Ashiyam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2100100100198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Md Shabi Ahmed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2100100100090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Swati Kesarwani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2200100109023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Under Supervision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Mr. Amit Roy</a:t>
            </a: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4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90320" cy="73620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6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640" cy="883800"/>
          </a:xfrm>
          <a:prstGeom prst="rect">
            <a:avLst/>
          </a:prstGeom>
          <a:ln w="0">
            <a:noFill/>
          </a:ln>
        </p:spPr>
      </p:pic>
      <p:cxnSp>
        <p:nvCxnSpPr>
          <p:cNvPr id="86" name="Straight Connector 9"/>
          <p:cNvCxnSpPr/>
          <p:nvPr/>
        </p:nvCxnSpPr>
        <p:spPr>
          <a:xfrm>
            <a:off x="0" y="1105920"/>
            <a:ext cx="1214568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/>
          <p:nvPr/>
        </p:nvSpPr>
        <p:spPr>
          <a:xfrm>
            <a:off x="691560" y="2034360"/>
            <a:ext cx="10515240" cy="39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524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5240" cy="4491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90320" cy="73620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640" cy="883800"/>
          </a:xfrm>
          <a:prstGeom prst="rect">
            <a:avLst/>
          </a:prstGeom>
          <a:ln w="0">
            <a:noFill/>
          </a:ln>
        </p:spPr>
      </p:pic>
      <p:cxnSp>
        <p:nvCxnSpPr>
          <p:cNvPr id="140" name="Straight Connector 21"/>
          <p:cNvCxnSpPr/>
          <p:nvPr/>
        </p:nvCxnSpPr>
        <p:spPr>
          <a:xfrm>
            <a:off x="0" y="1105920"/>
            <a:ext cx="1214568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/>
          <p:nvPr/>
        </p:nvSpPr>
        <p:spPr>
          <a:xfrm>
            <a:off x="691560" y="2034360"/>
            <a:ext cx="10515240" cy="39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524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5240" cy="4491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PhiUSIIL: A diverse security profile empowered phishing URL detection framework based on similarity index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Ahammad, S.H., Kale, S.D., Upadhye, G.D., Pande, S.D., Babu, E.V., Dhumane, A.V., Bahadur, M.D.K.J., 2022. Phishing URL detection using machine learning methods. Adv. Eng. Softw. 173, 103288. https://doi .org /10 .1016 /j .advengsoft .2022 .103288.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Alani, M.M., Tawfik, H., 2022. PhishNot: a cloud-based machine-learning approach to phishing URL detection. Comput. Netw. 218, 109407. https://doi .org /10 .1016 /j .comnet .2022 .109407.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Anon, 2023a. Retrieved May, 12, 2023. https://isc .sans .edu /diary /The +zip +gTLD + Risks +and +Opportunities /29838.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90320" cy="73620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640" cy="883800"/>
          </a:xfrm>
          <a:prstGeom prst="rect">
            <a:avLst/>
          </a:prstGeom>
          <a:ln w="0">
            <a:noFill/>
          </a:ln>
        </p:spPr>
      </p:pic>
      <p:cxnSp>
        <p:nvCxnSpPr>
          <p:cNvPr id="146" name="Straight Connector 21"/>
          <p:cNvCxnSpPr/>
          <p:nvPr/>
        </p:nvCxnSpPr>
        <p:spPr>
          <a:xfrm>
            <a:off x="0" y="1105920"/>
            <a:ext cx="1214568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/>
          <p:nvPr/>
        </p:nvSpPr>
        <p:spPr>
          <a:xfrm>
            <a:off x="691560" y="2034360"/>
            <a:ext cx="10515240" cy="39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524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5240" cy="4491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Objectives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Literature Review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Methodology Used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Flow Diagram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Progress and Result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Future Work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References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90320" cy="73620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640" cy="883800"/>
          </a:xfrm>
          <a:prstGeom prst="rect">
            <a:avLst/>
          </a:prstGeom>
          <a:ln w="0">
            <a:noFill/>
          </a:ln>
        </p:spPr>
      </p:pic>
      <p:cxnSp>
        <p:nvCxnSpPr>
          <p:cNvPr id="92" name="Straight Connector 21"/>
          <p:cNvCxnSpPr/>
          <p:nvPr/>
        </p:nvCxnSpPr>
        <p:spPr>
          <a:xfrm>
            <a:off x="0" y="1105920"/>
            <a:ext cx="1214568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/>
          <p:nvPr/>
        </p:nvSpPr>
        <p:spPr>
          <a:xfrm>
            <a:off x="691560" y="2034360"/>
            <a:ext cx="10515240" cy="39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524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5240" cy="4491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websites on the Internet pretend to be reputed websites.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Such websites steal data from users.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Such theft of data can lead to huge financial fraud or even more disastrous attacks.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90320" cy="73620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640" cy="883800"/>
          </a:xfrm>
          <a:prstGeom prst="rect">
            <a:avLst/>
          </a:prstGeom>
          <a:ln w="0">
            <a:noFill/>
          </a:ln>
        </p:spPr>
      </p:pic>
      <p:cxnSp>
        <p:nvCxnSpPr>
          <p:cNvPr id="98" name="Straight Connector 21"/>
          <p:cNvCxnSpPr/>
          <p:nvPr/>
        </p:nvCxnSpPr>
        <p:spPr>
          <a:xfrm>
            <a:off x="0" y="1105920"/>
            <a:ext cx="1214568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/>
          <p:nvPr/>
        </p:nvSpPr>
        <p:spPr>
          <a:xfrm>
            <a:off x="691560" y="2034360"/>
            <a:ext cx="10515240" cy="39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524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Objectives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11000" y="1893600"/>
            <a:ext cx="10515240" cy="4491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protect users from such malicious websites.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authenticate and provide more verfication to legitimate websites.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discourage unlawful or illegitmate websites from functioning.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make Internet a safe place.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90320" cy="73620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640" cy="883800"/>
          </a:xfrm>
          <a:prstGeom prst="rect">
            <a:avLst/>
          </a:prstGeom>
          <a:ln w="0">
            <a:noFill/>
          </a:ln>
        </p:spPr>
      </p:pic>
      <p:cxnSp>
        <p:nvCxnSpPr>
          <p:cNvPr id="104" name="Straight Connector 21"/>
          <p:cNvCxnSpPr/>
          <p:nvPr/>
        </p:nvCxnSpPr>
        <p:spPr>
          <a:xfrm>
            <a:off x="0" y="1105920"/>
            <a:ext cx="1214568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/>
          <p:nvPr/>
        </p:nvSpPr>
        <p:spPr>
          <a:xfrm>
            <a:off x="691560" y="2034360"/>
            <a:ext cx="10515240" cy="39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524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Literature Review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5240" cy="4491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90320" cy="73620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640" cy="883800"/>
          </a:xfrm>
          <a:prstGeom prst="rect">
            <a:avLst/>
          </a:prstGeom>
          <a:ln w="0">
            <a:noFill/>
          </a:ln>
        </p:spPr>
      </p:pic>
      <p:cxnSp>
        <p:nvCxnSpPr>
          <p:cNvPr id="110" name="Straight Connector 21"/>
          <p:cNvCxnSpPr/>
          <p:nvPr/>
        </p:nvCxnSpPr>
        <p:spPr>
          <a:xfrm>
            <a:off x="0" y="1105920"/>
            <a:ext cx="1214568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/>
          <p:nvPr/>
        </p:nvSpPr>
        <p:spPr>
          <a:xfrm>
            <a:off x="691560" y="2034360"/>
            <a:ext cx="10515240" cy="39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524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Methodology Used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5240" cy="4491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90320" cy="73620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640" cy="883800"/>
          </a:xfrm>
          <a:prstGeom prst="rect">
            <a:avLst/>
          </a:prstGeom>
          <a:ln w="0">
            <a:noFill/>
          </a:ln>
        </p:spPr>
      </p:pic>
      <p:cxnSp>
        <p:nvCxnSpPr>
          <p:cNvPr id="116" name="Straight Connector 21"/>
          <p:cNvCxnSpPr/>
          <p:nvPr/>
        </p:nvCxnSpPr>
        <p:spPr>
          <a:xfrm>
            <a:off x="0" y="1105920"/>
            <a:ext cx="1214568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/>
          <p:nvPr/>
        </p:nvSpPr>
        <p:spPr>
          <a:xfrm>
            <a:off x="691560" y="2034360"/>
            <a:ext cx="10515240" cy="39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524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Data Flow Diagram/ER-Diagram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90320" cy="73620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640" cy="883800"/>
          </a:xfrm>
          <a:prstGeom prst="rect">
            <a:avLst/>
          </a:prstGeom>
          <a:ln w="0">
            <a:noFill/>
          </a:ln>
        </p:spPr>
      </p:pic>
      <p:cxnSp>
        <p:nvCxnSpPr>
          <p:cNvPr id="121" name="Straight Connector 21"/>
          <p:cNvCxnSpPr/>
          <p:nvPr/>
        </p:nvCxnSpPr>
        <p:spPr>
          <a:xfrm>
            <a:off x="0" y="1105920"/>
            <a:ext cx="1214568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250800" y="1978200"/>
            <a:ext cx="5960880" cy="41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/>
          <p:nvPr/>
        </p:nvSpPr>
        <p:spPr>
          <a:xfrm>
            <a:off x="691560" y="2034360"/>
            <a:ext cx="10515240" cy="39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524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Progress &amp; Result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5240" cy="4491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URL Phishshing Model Completed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URL and HTML Feature Extraction Completed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URL Detection Service Set Up and Working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90320" cy="73620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640" cy="883800"/>
          </a:xfrm>
          <a:prstGeom prst="rect">
            <a:avLst/>
          </a:prstGeom>
          <a:ln w="0">
            <a:noFill/>
          </a:ln>
        </p:spPr>
      </p:pic>
      <p:cxnSp>
        <p:nvCxnSpPr>
          <p:cNvPr id="128" name="Straight Connector 21"/>
          <p:cNvCxnSpPr/>
          <p:nvPr/>
        </p:nvCxnSpPr>
        <p:spPr>
          <a:xfrm>
            <a:off x="0" y="1105920"/>
            <a:ext cx="1214568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/>
          <p:nvPr/>
        </p:nvSpPr>
        <p:spPr>
          <a:xfrm>
            <a:off x="691560" y="2034360"/>
            <a:ext cx="10515240" cy="39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524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Future Work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5240" cy="4491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 Application (more than 50% complete)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REST API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Browser Extension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90320" cy="73620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640" cy="883800"/>
          </a:xfrm>
          <a:prstGeom prst="rect">
            <a:avLst/>
          </a:prstGeom>
          <a:ln w="0">
            <a:noFill/>
          </a:ln>
        </p:spPr>
      </p:pic>
      <p:cxnSp>
        <p:nvCxnSpPr>
          <p:cNvPr id="134" name="Straight Connector 21"/>
          <p:cNvCxnSpPr/>
          <p:nvPr/>
        </p:nvCxnSpPr>
        <p:spPr>
          <a:xfrm>
            <a:off x="0" y="1105920"/>
            <a:ext cx="1214568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LibreOffice/7.4.0.3$Windows_X86_64 LibreOffice_project/f85e47c08ddd19c015c0114a68350214f7066f5a</Application>
  <AppVersion>15.0000</AppVersion>
  <Words>95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2024-08-24T09:30:54Z</dcterms:created>
  <dc:creator>Suyash Shukla</dc:creator>
  <dc:description/>
  <dc:language>en-IN</dc:language>
  <cp:lastModifiedBy/>
  <dcterms:modified xsi:type="dcterms:W3CDTF">2025-03-24T14:31:47Z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