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jpeg" ContentType="image/jpe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A38CEB-E92A-4FD1-BD55-9D691DB291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297AF4-AF1C-4431-ACBC-4F20B02650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6B8FFE-21E4-453B-A55B-13D8AB3C77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5005AF-2EB7-4823-9B3D-9897A58D36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54EF55-1F7D-4EEA-B6AC-A1CAFB87BA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ED5941-270C-4779-824A-46CAF0D9C1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5C67DB-D24D-4DB1-806F-D03EC8FDFF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B234CD-A63E-4C22-AEB2-8FF7699450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7FB809-AA6A-4F87-AE3A-8C0BB63A52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57DFB6-2D42-4747-85E4-5ADD9EF3D5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5A6A61-ABDC-4DC9-9F6E-BAE2F1FABE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3FA16D-58A2-4A34-9787-A9B35036A9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AC5AA5-43EC-49B1-82D7-2662F15413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6E14E5-8338-439E-A8B7-8419A4D3F3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EE095D-86B5-4C52-B3E1-9AFB2EC62D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19B736-4B5A-44C1-813A-F818077878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2A5397-1982-43CB-A845-C6D8E5F2927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ADD59C-F1C7-4492-B08A-25F1D123EE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8C8F89-F19D-4EC9-AB45-F518F48106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CB97CA-D4BF-47CA-968D-892C2D83C9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B5330B-BC83-46CD-8878-D54B63CCD0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1034EC-E5AC-4E6A-9BCD-03556794A2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67FB4B-59D1-47F2-A0EC-8055A9FFD1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D033EF-D4F8-4602-A7A2-E143B917B3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DAFDC0-67D3-4E82-820A-5335DB30E6E3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7A681A-C68C-4B82-A383-10DE281AABB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	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86440" y="1376640"/>
            <a:ext cx="10972080" cy="532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5400" spc="-1" strike="noStrike">
                <a:solidFill>
                  <a:srgbClr val="000000"/>
                </a:solidFill>
                <a:latin typeface="Trebuchet MS"/>
              </a:rPr>
              <a:t>Major Project Presentation</a:t>
            </a:r>
            <a:endParaRPr b="0" lang="en-IN" sz="5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rgbClr val="000000"/>
                </a:solidFill>
                <a:latin typeface="Trebuchet MS"/>
              </a:rPr>
              <a:t>PHISHING DETECTION APPLICATION</a:t>
            </a:r>
            <a:endParaRPr b="0" lang="en-IN" sz="36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Name of Students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AKTU Roll numbers</a:t>
            </a:r>
            <a:endParaRPr b="0" lang="en-IN" sz="32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Uday Raj Singh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2100100100182</a:t>
            </a:r>
            <a:endParaRPr b="0" lang="en-IN" sz="2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Zoya Ashiyam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2100100100198</a:t>
            </a:r>
            <a:endParaRPr b="0" lang="en-IN" sz="2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Md Shabi Ahmed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2100100100090</a:t>
            </a:r>
            <a:endParaRPr b="0" lang="en-IN" sz="2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Swati Kesarwani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2200100109023</a:t>
            </a:r>
            <a:endParaRPr b="0" lang="en-IN" sz="2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Under Supervision</a:t>
            </a:r>
            <a:endParaRPr b="0" lang="en-IN" sz="2400" spc="-1" strike="noStrike"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Mr. Amit Roy</a:t>
            </a:r>
            <a:r>
              <a:rPr b="0" lang="en-IN" sz="2400" spc="-1" strike="noStrike">
                <a:solidFill>
                  <a:srgbClr val="000000"/>
                </a:solidFill>
                <a:latin typeface="Trebuchet M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84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89960" cy="735840"/>
          </a:xfrm>
          <a:prstGeom prst="rect">
            <a:avLst/>
          </a:prstGeom>
          <a:ln w="0">
            <a:noFill/>
          </a:ln>
        </p:spPr>
      </p:pic>
      <p:pic>
        <p:nvPicPr>
          <p:cNvPr id="85" name="Picture 6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7280" cy="883440"/>
          </a:xfrm>
          <a:prstGeom prst="rect">
            <a:avLst/>
          </a:prstGeom>
          <a:ln w="0">
            <a:noFill/>
          </a:ln>
        </p:spPr>
      </p:pic>
      <p:cxnSp>
        <p:nvCxnSpPr>
          <p:cNvPr id="86" name="Straight Connector 9"/>
          <p:cNvCxnSpPr/>
          <p:nvPr/>
        </p:nvCxnSpPr>
        <p:spPr>
          <a:xfrm>
            <a:off x="0" y="1105920"/>
            <a:ext cx="12146040" cy="720"/>
          </a:xfrm>
          <a:prstGeom prst="straightConnector1">
            <a:avLst/>
          </a:prstGeom>
          <a:ln w="0"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/>
          <p:nvPr/>
        </p:nvSpPr>
        <p:spPr>
          <a:xfrm>
            <a:off x="691560" y="2034360"/>
            <a:ext cx="10514880" cy="391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4880" cy="5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References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93600"/>
            <a:ext cx="10514880" cy="449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PhiUSIIL: A diverse security profile empowered phishing URL detection framework based on similarity index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Ahammad, S.H., Kale, S.D., Upadhye, G.D., Pande, S.D., Babu, E.V., Dhumane, A.V., Bahadur, M.D.K.J., 2022. Phishing URL detection using machine learning methods. Adv. Eng. Softw. 173, 103288. https://doi .org /10 .1016 /j .advengsoft .2022 .103288.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Alani, M.M., Tawfik, H., 2022. PhishNot: a cloud-based machine-learning approach to phishing URL detection. Comput. Netw. 218, 109407. https://doi .org /10 .1016 /j .comnet .2022 .109407.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Anon, 2023a. Retrieved May, 12, 2023. https://isc .sans .edu /diary /The +zip +gTLD + Risks +and +Opportunities /29838.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38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89960" cy="73584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7280" cy="883440"/>
          </a:xfrm>
          <a:prstGeom prst="rect">
            <a:avLst/>
          </a:prstGeom>
          <a:ln w="0">
            <a:noFill/>
          </a:ln>
        </p:spPr>
      </p:pic>
      <p:cxnSp>
        <p:nvCxnSpPr>
          <p:cNvPr id="140" name="Straight Connector 21"/>
          <p:cNvCxnSpPr/>
          <p:nvPr/>
        </p:nvCxnSpPr>
        <p:spPr>
          <a:xfrm>
            <a:off x="0" y="1105920"/>
            <a:ext cx="12146040" cy="720"/>
          </a:xfrm>
          <a:prstGeom prst="straightConnector1">
            <a:avLst/>
          </a:prstGeom>
          <a:ln w="0"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/>
          <p:nvPr/>
        </p:nvSpPr>
        <p:spPr>
          <a:xfrm>
            <a:off x="691560" y="2034360"/>
            <a:ext cx="10514880" cy="391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4880" cy="5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Outline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93600"/>
            <a:ext cx="10514880" cy="449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Introduction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Objectives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Methodology Used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Data Flow Diagram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Progress and Result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Future Work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Conclusion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References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90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89960" cy="73584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7280" cy="883440"/>
          </a:xfrm>
          <a:prstGeom prst="rect">
            <a:avLst/>
          </a:prstGeom>
          <a:ln w="0">
            <a:noFill/>
          </a:ln>
        </p:spPr>
      </p:pic>
      <p:cxnSp>
        <p:nvCxnSpPr>
          <p:cNvPr id="92" name="Straight Connector 21"/>
          <p:cNvCxnSpPr/>
          <p:nvPr/>
        </p:nvCxnSpPr>
        <p:spPr>
          <a:xfrm>
            <a:off x="0" y="1105920"/>
            <a:ext cx="12146040" cy="720"/>
          </a:xfrm>
          <a:prstGeom prst="straightConnector1">
            <a:avLst/>
          </a:prstGeom>
          <a:ln w="0"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/>
          <p:nvPr/>
        </p:nvSpPr>
        <p:spPr>
          <a:xfrm>
            <a:off x="691560" y="2034360"/>
            <a:ext cx="10514880" cy="391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4880" cy="5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Introduction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93600"/>
            <a:ext cx="10514880" cy="449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Many websites on the Internet pretend to be reputed websites.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Such websites steal data from users.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Such theft of data can lead to huge financial fraud or even more disastrous attacks.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96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89960" cy="73584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7280" cy="883440"/>
          </a:xfrm>
          <a:prstGeom prst="rect">
            <a:avLst/>
          </a:prstGeom>
          <a:ln w="0">
            <a:noFill/>
          </a:ln>
        </p:spPr>
      </p:pic>
      <p:cxnSp>
        <p:nvCxnSpPr>
          <p:cNvPr id="98" name="Straight Connector 21"/>
          <p:cNvCxnSpPr/>
          <p:nvPr/>
        </p:nvCxnSpPr>
        <p:spPr>
          <a:xfrm>
            <a:off x="0" y="1105920"/>
            <a:ext cx="12146040" cy="720"/>
          </a:xfrm>
          <a:prstGeom prst="straightConnector1">
            <a:avLst/>
          </a:prstGeom>
          <a:ln w="0"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/>
          <p:nvPr/>
        </p:nvSpPr>
        <p:spPr>
          <a:xfrm>
            <a:off x="691560" y="2034360"/>
            <a:ext cx="10514880" cy="391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4880" cy="5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Objectives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11000" y="1893600"/>
            <a:ext cx="10514880" cy="449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protect users from such malicious websites.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authenticate and provide more verfication to legitimate websites.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discourage unlawful or illegitmate websites from functioning.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make Internet a safe place.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02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89960" cy="73584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7280" cy="883440"/>
          </a:xfrm>
          <a:prstGeom prst="rect">
            <a:avLst/>
          </a:prstGeom>
          <a:ln w="0">
            <a:noFill/>
          </a:ln>
        </p:spPr>
      </p:pic>
      <p:cxnSp>
        <p:nvCxnSpPr>
          <p:cNvPr id="104" name="Straight Connector 21"/>
          <p:cNvCxnSpPr/>
          <p:nvPr/>
        </p:nvCxnSpPr>
        <p:spPr>
          <a:xfrm>
            <a:off x="0" y="1105920"/>
            <a:ext cx="12146040" cy="720"/>
          </a:xfrm>
          <a:prstGeom prst="straightConnector1">
            <a:avLst/>
          </a:prstGeom>
          <a:ln w="0"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/>
          <p:nvPr/>
        </p:nvSpPr>
        <p:spPr>
          <a:xfrm>
            <a:off x="691560" y="2034360"/>
            <a:ext cx="10514880" cy="391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4880" cy="5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Methodology Used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93600"/>
            <a:ext cx="10514880" cy="449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Read research papers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Obtain dataset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Design application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Build model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Test model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Integrate interface with model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08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89960" cy="73584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7280" cy="883440"/>
          </a:xfrm>
          <a:prstGeom prst="rect">
            <a:avLst/>
          </a:prstGeom>
          <a:ln w="0">
            <a:noFill/>
          </a:ln>
        </p:spPr>
      </p:pic>
      <p:cxnSp>
        <p:nvCxnSpPr>
          <p:cNvPr id="110" name="Straight Connector 21"/>
          <p:cNvCxnSpPr/>
          <p:nvPr/>
        </p:nvCxnSpPr>
        <p:spPr>
          <a:xfrm>
            <a:off x="0" y="1105920"/>
            <a:ext cx="12146040" cy="720"/>
          </a:xfrm>
          <a:prstGeom prst="straightConnector1">
            <a:avLst/>
          </a:prstGeom>
          <a:ln w="0"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/>
          <p:nvPr/>
        </p:nvSpPr>
        <p:spPr>
          <a:xfrm>
            <a:off x="691560" y="2034360"/>
            <a:ext cx="10514880" cy="391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4880" cy="5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Data Flow Diagram/ER-Diagram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13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89960" cy="73584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7280" cy="883440"/>
          </a:xfrm>
          <a:prstGeom prst="rect">
            <a:avLst/>
          </a:prstGeom>
          <a:ln w="0">
            <a:noFill/>
          </a:ln>
        </p:spPr>
      </p:pic>
      <p:cxnSp>
        <p:nvCxnSpPr>
          <p:cNvPr id="115" name="Straight Connector 21"/>
          <p:cNvCxnSpPr/>
          <p:nvPr/>
        </p:nvCxnSpPr>
        <p:spPr>
          <a:xfrm>
            <a:off x="0" y="1105920"/>
            <a:ext cx="12146040" cy="720"/>
          </a:xfrm>
          <a:prstGeom prst="straightConnector1">
            <a:avLst/>
          </a:prstGeom>
          <a:ln w="0">
            <a:solidFill>
              <a:srgbClr val="4472c4"/>
            </a:solidFill>
          </a:ln>
        </p:spPr>
      </p:cxnSp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3250800" y="1978200"/>
            <a:ext cx="5960520" cy="410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/>
          <p:nvPr/>
        </p:nvSpPr>
        <p:spPr>
          <a:xfrm>
            <a:off x="691560" y="2034360"/>
            <a:ext cx="10514880" cy="391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4880" cy="5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Progress &amp; Result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838080" y="1893600"/>
            <a:ext cx="10514880" cy="449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URL Phishshing Model Completed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URL and HTML Feature Extraction Completed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URL Detection Service Set Up and Working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20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89960" cy="735840"/>
          </a:xfrm>
          <a:prstGeom prst="rect">
            <a:avLst/>
          </a:prstGeom>
          <a:ln w="0">
            <a:noFill/>
          </a:ln>
        </p:spPr>
      </p:pic>
      <p:pic>
        <p:nvPicPr>
          <p:cNvPr id="121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7280" cy="883440"/>
          </a:xfrm>
          <a:prstGeom prst="rect">
            <a:avLst/>
          </a:prstGeom>
          <a:ln w="0">
            <a:noFill/>
          </a:ln>
        </p:spPr>
      </p:pic>
      <p:cxnSp>
        <p:nvCxnSpPr>
          <p:cNvPr id="122" name="Straight Connector 21"/>
          <p:cNvCxnSpPr/>
          <p:nvPr/>
        </p:nvCxnSpPr>
        <p:spPr>
          <a:xfrm>
            <a:off x="0" y="1105920"/>
            <a:ext cx="12146040" cy="720"/>
          </a:xfrm>
          <a:prstGeom prst="straightConnector1">
            <a:avLst/>
          </a:prstGeom>
          <a:ln w="0"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/>
          <p:nvPr/>
        </p:nvSpPr>
        <p:spPr>
          <a:xfrm>
            <a:off x="691560" y="2034360"/>
            <a:ext cx="10514880" cy="391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4880" cy="5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Future Work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38080" y="1893600"/>
            <a:ext cx="10514880" cy="449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Web Application (more than 50% complete)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REST API</a:t>
            </a:r>
            <a:endParaRPr b="0" lang="en-IN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Browser Extension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26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89960" cy="73584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7280" cy="883440"/>
          </a:xfrm>
          <a:prstGeom prst="rect">
            <a:avLst/>
          </a:prstGeom>
          <a:ln w="0">
            <a:noFill/>
          </a:ln>
        </p:spPr>
      </p:pic>
      <p:cxnSp>
        <p:nvCxnSpPr>
          <p:cNvPr id="128" name="Straight Connector 21"/>
          <p:cNvCxnSpPr/>
          <p:nvPr/>
        </p:nvCxnSpPr>
        <p:spPr>
          <a:xfrm>
            <a:off x="0" y="1105920"/>
            <a:ext cx="12146040" cy="720"/>
          </a:xfrm>
          <a:prstGeom prst="straightConnector1">
            <a:avLst/>
          </a:prstGeom>
          <a:ln w="0"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/>
          <p:nvPr/>
        </p:nvSpPr>
        <p:spPr>
          <a:xfrm>
            <a:off x="691560" y="2034360"/>
            <a:ext cx="10514880" cy="391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1202040"/>
            <a:ext cx="10514880" cy="5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3000"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rebuchet MS"/>
              </a:rPr>
              <a:t>Conclusion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93600"/>
            <a:ext cx="10514880" cy="449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This application fulfils solves a critical problem in Internet Security.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It allows for a method to differntiate between legitimate and illegitimate websites.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This application helps user avoid getting targeted by unlawful or illegetimate websites.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32" name="Content Placeholder 4" descr=""/>
          <p:cNvPicPr/>
          <p:nvPr/>
        </p:nvPicPr>
        <p:blipFill>
          <a:blip r:embed="rId1"/>
          <a:stretch/>
        </p:blipFill>
        <p:spPr>
          <a:xfrm>
            <a:off x="288360" y="296640"/>
            <a:ext cx="2289960" cy="73584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20" descr=""/>
          <p:cNvPicPr/>
          <p:nvPr/>
        </p:nvPicPr>
        <p:blipFill>
          <a:blip r:embed="rId2"/>
          <a:stretch/>
        </p:blipFill>
        <p:spPr>
          <a:xfrm>
            <a:off x="10777680" y="140760"/>
            <a:ext cx="1367280" cy="883440"/>
          </a:xfrm>
          <a:prstGeom prst="rect">
            <a:avLst/>
          </a:prstGeom>
          <a:ln w="0">
            <a:noFill/>
          </a:ln>
        </p:spPr>
      </p:pic>
      <p:cxnSp>
        <p:nvCxnSpPr>
          <p:cNvPr id="134" name="Straight Connector 21"/>
          <p:cNvCxnSpPr/>
          <p:nvPr/>
        </p:nvCxnSpPr>
        <p:spPr>
          <a:xfrm>
            <a:off x="0" y="1105920"/>
            <a:ext cx="12146040" cy="720"/>
          </a:xfrm>
          <a:prstGeom prst="straightConnector1">
            <a:avLst/>
          </a:prstGeom>
          <a:ln w="0">
            <a:solidFill>
              <a:srgbClr val="4472c4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Application>LibreOffice/7.4.0.3$Windows_X86_64 LibreOffice_project/f85e47c08ddd19c015c0114a68350214f7066f5a</Application>
  <AppVersion>15.0000</AppVersion>
  <Words>95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2024-08-24T09:30:54Z</dcterms:created>
  <dc:creator>Suyash Shukla</dc:creator>
  <dc:description/>
  <dc:language>en-IN</dc:language>
  <cp:lastModifiedBy/>
  <dcterms:modified xsi:type="dcterms:W3CDTF">2025-03-24T20:20:59Z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