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Override PartName="/ppt/media/image1.png" ContentType="image/png"/>
  <Override PartName="/ppt/media/image2.jpeg" ContentType="image/jpe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F3FA297-F6CA-4E12-B498-0906CEAAEA42}"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AEB8CF6-6404-4777-9427-ACA2CF8A018F}"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6399546-799C-4477-B567-29781A22BD70}"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458FF96-33B3-4EF8-A06C-5FB559630778}"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D7E8C79-A613-43C8-ACBD-F0BA73D40FE8}"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F5E4A78-D988-49B7-8ACB-E0B939CA142D}"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5D4181C-E634-42B8-BA06-CDC017ACFB14}"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96405A4-8B6B-4BB0-8BA7-94D20B9471D2}"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73DED07-2440-46AA-A00A-5198B40482F0}"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B81791D-D3F2-4414-B74B-7CDB17A2F4DE}"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2A689BD-851F-4822-AFC3-EF56E8CAA06E}"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280DE03-F90D-4FCE-A7C7-1FA079050AA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26FD294-E19F-42EA-AAE4-C871BA0E6012}"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32A8EBC-F92D-4254-B3F0-77636F48DEDC}"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CC350C0-5AEB-4728-BC99-BCD4C2A5F227}"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0966C97-BC77-459F-BC49-077BF6B58EDE}"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A66D4858-530F-4423-A0B6-37BFE44CBA5F}"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B036393-0061-48E8-999E-587B3E030E3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8888DDC-E11B-4F92-B768-40D66AAFA1FB}"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0D78C27-6DD4-4554-9286-6D43356D0F93}"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F3A7143-E73D-48EB-A920-5F14D7F495EA}"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8B740F6-BE34-4274-801D-5B6C445F47A0}"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A11574E-14F7-4A3A-88BF-1FC99F0518CB}"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2E8FCF7-3B15-4A73-B014-CCA122CBE7AC}"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n-IN" sz="1200" spc="-1" strike="noStrike">
                <a:solidFill>
                  <a:srgbClr val="8b8b8b"/>
                </a:solidFill>
                <a:latin typeface="Calibri"/>
              </a:defRPr>
            </a:lvl1pPr>
          </a:lstStyle>
          <a:p>
            <a:pPr indent="0">
              <a:lnSpc>
                <a:spcPct val="100000"/>
              </a:lnSpc>
              <a:buNone/>
            </a:pPr>
            <a:r>
              <a:rPr b="0" lang="en-IN" sz="1200" spc="-1" strike="noStrike">
                <a:solidFill>
                  <a:srgbClr val="8b8b8b"/>
                </a:solidFill>
                <a:latin typeface="Calibri"/>
              </a:rPr>
              <a:t> </a:t>
            </a:r>
            <a:endParaRPr b="0" lang="en-IN"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IN" sz="1400" spc="-1" strike="noStrike">
                <a:latin typeface="Times New Roman"/>
              </a:defRPr>
            </a:lvl1pPr>
          </a:lstStyle>
          <a:p>
            <a:pPr indent="0" algn="ctr">
              <a:buNone/>
            </a:pPr>
            <a:r>
              <a:rPr b="0" lang="en-IN" sz="1400" spc="-1" strike="noStrike">
                <a:latin typeface="Times New Roman"/>
              </a:rPr>
              <a:t> </a:t>
            </a:r>
            <a:endParaRPr b="0" lang="en-IN"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IN" sz="1200" spc="-1" strike="noStrike">
                <a:solidFill>
                  <a:srgbClr val="8b8b8b"/>
                </a:solidFill>
                <a:latin typeface="Calibri"/>
              </a:defRPr>
            </a:lvl1pPr>
          </a:lstStyle>
          <a:p>
            <a:pPr indent="0" algn="r">
              <a:lnSpc>
                <a:spcPct val="100000"/>
              </a:lnSpc>
              <a:buNone/>
            </a:pPr>
            <a:fld id="{6030C4EF-CAAD-4D89-944C-F3896BDF8A7A}" type="slidenum">
              <a:rPr b="0" lang="en-IN" sz="1200" spc="-1" strike="noStrike">
                <a:solidFill>
                  <a:srgbClr val="8b8b8b"/>
                </a:solidFill>
                <a:latin typeface="Calibri"/>
              </a:rPr>
              <a:t>1</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en-IN" sz="1200" spc="-1" strike="noStrike">
                <a:solidFill>
                  <a:srgbClr val="8b8b8b"/>
                </a:solidFill>
                <a:latin typeface="Calibri"/>
              </a:defRPr>
            </a:lvl1pPr>
          </a:lstStyle>
          <a:p>
            <a:pPr indent="0">
              <a:lnSpc>
                <a:spcPct val="100000"/>
              </a:lnSpc>
              <a:buNone/>
            </a:pPr>
            <a:r>
              <a:rPr b="0" lang="en-IN" sz="1200" spc="-1" strike="noStrike">
                <a:solidFill>
                  <a:srgbClr val="8b8b8b"/>
                </a:solidFill>
                <a:latin typeface="Calibri"/>
              </a:rPr>
              <a:t>&lt;date/time&gt;</a:t>
            </a:r>
            <a:endParaRPr b="0" lang="en-IN"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IN" sz="1400" spc="-1" strike="noStrike">
                <a:latin typeface="Times New Roman"/>
              </a:defRPr>
            </a:lvl1pPr>
          </a:lstStyle>
          <a:p>
            <a:pPr indent="0" algn="ctr">
              <a:buNone/>
            </a:pP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IN" sz="1200" spc="-1" strike="noStrike">
                <a:solidFill>
                  <a:srgbClr val="8b8b8b"/>
                </a:solidFill>
                <a:latin typeface="Calibri"/>
              </a:defRPr>
            </a:lvl1pPr>
          </a:lstStyle>
          <a:p>
            <a:pPr indent="0" algn="r">
              <a:lnSpc>
                <a:spcPct val="100000"/>
              </a:lnSpc>
              <a:buNone/>
            </a:pPr>
            <a:fld id="{A06D03D7-E6F2-4157-8785-0B6D4D84B84C}"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IN" sz="6000" spc="-1" strike="noStrike">
                <a:solidFill>
                  <a:srgbClr val="000000"/>
                </a:solidFill>
                <a:latin typeface="Calibri Light"/>
              </a:rPr>
              <a:t>	</a:t>
            </a:r>
            <a:r>
              <a:rPr b="0" lang="en-IN" sz="6000" spc="-1" strike="noStrike">
                <a:solidFill>
                  <a:srgbClr val="000000"/>
                </a:solidFill>
                <a:latin typeface="Calibri Light"/>
              </a:rPr>
              <a:t>	</a:t>
            </a:r>
            <a:r>
              <a:rPr b="0" lang="en-IN" sz="6000" spc="-1" strike="noStrike">
                <a:solidFill>
                  <a:srgbClr val="000000"/>
                </a:solidFill>
                <a:latin typeface="Calibri Light"/>
              </a:rPr>
              <a:t>	</a:t>
            </a:r>
            <a:r>
              <a:rPr b="0" lang="en-IN" sz="6000" spc="-1" strike="noStrike">
                <a:solidFill>
                  <a:srgbClr val="000000"/>
                </a:solidFill>
                <a:latin typeface="Calibri Light"/>
              </a:rPr>
              <a:t>	</a:t>
            </a:r>
            <a:endParaRPr b="0" lang="en-US" sz="6000" spc="-1" strike="noStrike">
              <a:solidFill>
                <a:srgbClr val="000000"/>
              </a:solidFill>
              <a:latin typeface="Calibri"/>
            </a:endParaRPr>
          </a:p>
        </p:txBody>
      </p:sp>
      <p:sp>
        <p:nvSpPr>
          <p:cNvPr id="83" name="PlaceHolder 2"/>
          <p:cNvSpPr>
            <a:spLocks noGrp="1"/>
          </p:cNvSpPr>
          <p:nvPr>
            <p:ph type="subTitle"/>
          </p:nvPr>
        </p:nvSpPr>
        <p:spPr>
          <a:xfrm>
            <a:off x="586440" y="1769040"/>
            <a:ext cx="10972440" cy="4551840"/>
          </a:xfrm>
          <a:prstGeom prst="rect">
            <a:avLst/>
          </a:prstGeom>
          <a:noFill/>
          <a:ln w="0">
            <a:noFill/>
          </a:ln>
        </p:spPr>
        <p:txBody>
          <a:bodyPr anchor="t">
            <a:noAutofit/>
          </a:bodyPr>
          <a:p>
            <a:pPr indent="0" algn="ctr">
              <a:lnSpc>
                <a:spcPct val="90000"/>
              </a:lnSpc>
              <a:spcBef>
                <a:spcPts val="1001"/>
              </a:spcBef>
              <a:buNone/>
              <a:tabLst>
                <a:tab algn="l" pos="0"/>
              </a:tabLst>
            </a:pPr>
            <a:r>
              <a:rPr b="1" lang="en-IN" sz="3600" spc="-1" strike="noStrike">
                <a:solidFill>
                  <a:srgbClr val="000000"/>
                </a:solidFill>
                <a:latin typeface="Calibri"/>
              </a:rPr>
              <a:t>PHISHING DETECTION APPLICATION</a:t>
            </a:r>
            <a:endParaRPr b="0" lang="en-IN" sz="3600" spc="-1" strike="noStrike">
              <a:latin typeface="Arial"/>
            </a:endParaRPr>
          </a:p>
          <a:p>
            <a:pPr indent="0" algn="ctr">
              <a:lnSpc>
                <a:spcPct val="90000"/>
              </a:lnSpc>
              <a:spcBef>
                <a:spcPts val="1001"/>
              </a:spcBef>
              <a:buNone/>
              <a:tabLst>
                <a:tab algn="l" pos="0"/>
              </a:tabLst>
            </a:pPr>
            <a:endParaRPr b="0" lang="en-IN" sz="3200" spc="-1" strike="noStrike">
              <a:latin typeface="Arial"/>
            </a:endParaRPr>
          </a:p>
          <a:p>
            <a:pPr indent="0" algn="ctr">
              <a:lnSpc>
                <a:spcPct val="90000"/>
              </a:lnSpc>
              <a:spcBef>
                <a:spcPts val="1001"/>
              </a:spcBef>
              <a:buNone/>
              <a:tabLst>
                <a:tab algn="l" pos="0"/>
              </a:tabLst>
            </a:pPr>
            <a:r>
              <a:rPr b="0" lang="en-IN" sz="3200" spc="-1" strike="noStrike">
                <a:solidFill>
                  <a:srgbClr val="000000"/>
                </a:solidFill>
                <a:latin typeface="Calibri"/>
              </a:rPr>
              <a:t>Name of Students</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AKTU Roll numbers</a:t>
            </a:r>
            <a:endParaRPr b="0" lang="en-IN" sz="3200" spc="-1" strike="noStrike">
              <a:latin typeface="Arial"/>
            </a:endParaRPr>
          </a:p>
          <a:p>
            <a:pPr indent="0" algn="ctr">
              <a:lnSpc>
                <a:spcPct val="90000"/>
              </a:lnSpc>
              <a:spcBef>
                <a:spcPts val="1001"/>
              </a:spcBef>
              <a:buNone/>
              <a:tabLst>
                <a:tab algn="l" pos="0"/>
              </a:tabLst>
            </a:pPr>
            <a:r>
              <a:rPr b="0" lang="en-IN" sz="2400" spc="-1" strike="noStrike">
                <a:solidFill>
                  <a:srgbClr val="000000"/>
                </a:solidFill>
                <a:latin typeface="Calibri"/>
              </a:rPr>
              <a:t>Uday Raj Singh</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2100100100182</a:t>
            </a:r>
            <a:endParaRPr b="0" lang="en-IN" sz="2400" spc="-1" strike="noStrike">
              <a:latin typeface="Arial"/>
            </a:endParaRPr>
          </a:p>
          <a:p>
            <a:pPr indent="0" algn="ctr">
              <a:lnSpc>
                <a:spcPct val="90000"/>
              </a:lnSpc>
              <a:spcBef>
                <a:spcPts val="1001"/>
              </a:spcBef>
              <a:buNone/>
              <a:tabLst>
                <a:tab algn="l" pos="0"/>
              </a:tabLst>
            </a:pPr>
            <a:r>
              <a:rPr b="0" lang="en-IN" sz="2400" spc="-1" strike="noStrike">
                <a:solidFill>
                  <a:srgbClr val="000000"/>
                </a:solidFill>
                <a:latin typeface="Calibri"/>
              </a:rPr>
              <a:t>Zoya Ashiyam</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2100100100198</a:t>
            </a:r>
            <a:endParaRPr b="0" lang="en-IN" sz="2400" spc="-1" strike="noStrike">
              <a:latin typeface="Arial"/>
            </a:endParaRPr>
          </a:p>
          <a:p>
            <a:pPr indent="0" algn="ctr">
              <a:lnSpc>
                <a:spcPct val="90000"/>
              </a:lnSpc>
              <a:spcBef>
                <a:spcPts val="1001"/>
              </a:spcBef>
              <a:buNone/>
              <a:tabLst>
                <a:tab algn="l" pos="0"/>
              </a:tabLst>
            </a:pPr>
            <a:r>
              <a:rPr b="0" lang="en-IN" sz="2400" spc="-1" strike="noStrike">
                <a:solidFill>
                  <a:srgbClr val="000000"/>
                </a:solidFill>
                <a:latin typeface="Calibri"/>
              </a:rPr>
              <a:t>Md Shabi Ahmed</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2100100100090</a:t>
            </a:r>
            <a:endParaRPr b="0" lang="en-IN" sz="2400" spc="-1" strike="noStrike">
              <a:latin typeface="Arial"/>
            </a:endParaRPr>
          </a:p>
          <a:p>
            <a:pPr indent="0" algn="ctr">
              <a:lnSpc>
                <a:spcPct val="90000"/>
              </a:lnSpc>
              <a:spcBef>
                <a:spcPts val="1001"/>
              </a:spcBef>
              <a:buNone/>
              <a:tabLst>
                <a:tab algn="l" pos="0"/>
              </a:tabLst>
            </a:pPr>
            <a:r>
              <a:rPr b="0" lang="en-IN" sz="2400" spc="-1" strike="noStrike">
                <a:solidFill>
                  <a:srgbClr val="000000"/>
                </a:solidFill>
                <a:latin typeface="Calibri"/>
              </a:rPr>
              <a:t>Swati Kesarwani</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2200100109023</a:t>
            </a:r>
            <a:endParaRPr b="0" lang="en-IN" sz="2400" spc="-1" strike="noStrike">
              <a:latin typeface="Arial"/>
            </a:endParaRPr>
          </a:p>
          <a:p>
            <a:pPr indent="0" algn="ctr">
              <a:lnSpc>
                <a:spcPct val="90000"/>
              </a:lnSpc>
              <a:spcBef>
                <a:spcPts val="1001"/>
              </a:spcBef>
              <a:buNone/>
              <a:tabLst>
                <a:tab algn="l" pos="0"/>
              </a:tabLst>
            </a:pPr>
            <a:r>
              <a:rPr b="0" lang="en-IN" sz="2400" spc="-1" strike="noStrike">
                <a:solidFill>
                  <a:srgbClr val="000000"/>
                </a:solidFill>
                <a:latin typeface="Calibri"/>
              </a:rPr>
              <a:t>Under Supervision</a:t>
            </a:r>
            <a:endParaRPr b="0" lang="en-IN" sz="2400" spc="-1" strike="noStrike">
              <a:latin typeface="Arial"/>
            </a:endParaRPr>
          </a:p>
          <a:p>
            <a:pPr indent="0" algn="ctr">
              <a:lnSpc>
                <a:spcPct val="90000"/>
              </a:lnSpc>
              <a:spcBef>
                <a:spcPts val="1001"/>
              </a:spcBef>
              <a:buNone/>
              <a:tabLst>
                <a:tab algn="l" pos="0"/>
              </a:tabLst>
            </a:pPr>
            <a:r>
              <a:rPr b="0" lang="en-IN" sz="2400" spc="-1" strike="noStrike">
                <a:solidFill>
                  <a:srgbClr val="000000"/>
                </a:solidFill>
                <a:latin typeface="Calibri"/>
              </a:rPr>
              <a:t>Mr. Amit Roy</a:t>
            </a:r>
            <a:endParaRPr b="0" lang="en-IN" sz="2400" spc="-1" strike="noStrike">
              <a:latin typeface="Arial"/>
            </a:endParaRPr>
          </a:p>
        </p:txBody>
      </p:sp>
      <p:pic>
        <p:nvPicPr>
          <p:cNvPr id="84" name="Content Placeholder 4" descr=""/>
          <p:cNvPicPr/>
          <p:nvPr/>
        </p:nvPicPr>
        <p:blipFill>
          <a:blip r:embed="rId1"/>
          <a:stretch/>
        </p:blipFill>
        <p:spPr>
          <a:xfrm>
            <a:off x="288360" y="296640"/>
            <a:ext cx="3642840" cy="1171080"/>
          </a:xfrm>
          <a:prstGeom prst="rect">
            <a:avLst/>
          </a:prstGeom>
          <a:ln w="0">
            <a:noFill/>
          </a:ln>
        </p:spPr>
      </p:pic>
      <p:pic>
        <p:nvPicPr>
          <p:cNvPr id="85" name="Picture 6" descr=""/>
          <p:cNvPicPr/>
          <p:nvPr/>
        </p:nvPicPr>
        <p:blipFill>
          <a:blip r:embed="rId2"/>
          <a:stretch/>
        </p:blipFill>
        <p:spPr>
          <a:xfrm>
            <a:off x="9488160" y="58320"/>
            <a:ext cx="2657160" cy="1468080"/>
          </a:xfrm>
          <a:prstGeom prst="rect">
            <a:avLst/>
          </a:prstGeom>
          <a:ln w="0">
            <a:noFill/>
          </a:ln>
        </p:spPr>
      </p:pic>
      <p:cxnSp>
        <p:nvCxnSpPr>
          <p:cNvPr id="86" name="Straight Connector 9"/>
          <p:cNvCxnSpPr/>
          <p:nvPr/>
        </p:nvCxnSpPr>
        <p:spPr>
          <a:xfrm>
            <a:off x="0" y="1647720"/>
            <a:ext cx="12145680" cy="360"/>
          </a:xfrm>
          <a:prstGeom prst="straightConnector1">
            <a:avLst/>
          </a:prstGeom>
          <a:ln>
            <a:solidFill>
              <a:srgbClr val="4472c4"/>
            </a:solidFill>
          </a:ln>
        </p:spPr>
      </p:cxn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tabLst>
                <a:tab algn="l" pos="0"/>
              </a:tabLst>
            </a:pPr>
            <a:endParaRPr b="0" lang="en-US" sz="2800" spc="-1" strike="noStrike">
              <a:solidFill>
                <a:srgbClr val="000000"/>
              </a:solidFill>
              <a:latin typeface="Calibri"/>
            </a:endParaRPr>
          </a:p>
          <a:p>
            <a:pPr indent="0">
              <a:lnSpc>
                <a:spcPct val="90000"/>
              </a:lnSpc>
              <a:spcBef>
                <a:spcPts val="1001"/>
              </a:spcBef>
              <a:buNone/>
              <a:tabLst>
                <a:tab algn="l" pos="0"/>
              </a:tabLst>
            </a:pPr>
            <a:endParaRPr b="0" lang="en-US" sz="5400" spc="-1" strike="noStrike">
              <a:solidFill>
                <a:srgbClr val="000000"/>
              </a:solidFill>
              <a:latin typeface="Calibri"/>
            </a:endParaRPr>
          </a:p>
          <a:p>
            <a:pPr indent="0" algn="ctr">
              <a:lnSpc>
                <a:spcPct val="90000"/>
              </a:lnSpc>
              <a:spcBef>
                <a:spcPts val="1001"/>
              </a:spcBef>
              <a:buNone/>
              <a:tabLst>
                <a:tab algn="l" pos="0"/>
              </a:tabLst>
            </a:pPr>
            <a:r>
              <a:rPr b="1" lang="en-IN" sz="5400" spc="-1" strike="noStrike">
                <a:solidFill>
                  <a:srgbClr val="000000"/>
                </a:solidFill>
                <a:latin typeface="Calibri"/>
              </a:rPr>
              <a:t>THANK YOU </a:t>
            </a:r>
            <a:endParaRPr b="0" lang="en-US" sz="5400" spc="-1" strike="noStrike">
              <a:solidFill>
                <a:srgbClr val="000000"/>
              </a:solidFill>
              <a:latin typeface="Calibri"/>
            </a:endParaRPr>
          </a:p>
        </p:txBody>
      </p:sp>
      <p:pic>
        <p:nvPicPr>
          <p:cNvPr id="122" name="Content Placeholder 4" descr=""/>
          <p:cNvPicPr/>
          <p:nvPr/>
        </p:nvPicPr>
        <p:blipFill>
          <a:blip r:embed="rId1"/>
          <a:stretch/>
        </p:blipFill>
        <p:spPr>
          <a:xfrm>
            <a:off x="288360" y="296640"/>
            <a:ext cx="3642840" cy="1171080"/>
          </a:xfrm>
          <a:prstGeom prst="rect">
            <a:avLst/>
          </a:prstGeom>
          <a:ln w="0">
            <a:noFill/>
          </a:ln>
        </p:spPr>
      </p:pic>
      <p:pic>
        <p:nvPicPr>
          <p:cNvPr id="123" name="Picture 4" descr=""/>
          <p:cNvPicPr/>
          <p:nvPr/>
        </p:nvPicPr>
        <p:blipFill>
          <a:blip r:embed="rId2"/>
          <a:stretch/>
        </p:blipFill>
        <p:spPr>
          <a:xfrm>
            <a:off x="9488160" y="58320"/>
            <a:ext cx="2657160" cy="1468080"/>
          </a:xfrm>
          <a:prstGeom prst="rect">
            <a:avLst/>
          </a:prstGeom>
          <a:ln w="0">
            <a:noFill/>
          </a:ln>
        </p:spPr>
      </p:pic>
      <p:cxnSp>
        <p:nvCxnSpPr>
          <p:cNvPr id="124" name="Straight Connector 5"/>
          <p:cNvCxnSpPr/>
          <p:nvPr/>
        </p:nvCxnSpPr>
        <p:spPr>
          <a:xfrm>
            <a:off x="0" y="1647720"/>
            <a:ext cx="12145680" cy="360"/>
          </a:xfrm>
          <a:prstGeom prst="straightConnector1">
            <a:avLst/>
          </a:prstGeom>
          <a:ln>
            <a:solidFill>
              <a:srgbClr val="4472c4"/>
            </a:solidFill>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OUTLINE</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Introduction</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Objective</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Data flow diagram</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Relevance to real world problems</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Summary of research papers</a:t>
            </a:r>
            <a:endParaRPr b="0" lang="en-US" sz="2800" spc="-1" strike="noStrike">
              <a:solidFill>
                <a:srgbClr val="000000"/>
              </a:solidFill>
              <a:latin typeface="Calibri"/>
            </a:endParaRPr>
          </a:p>
        </p:txBody>
      </p:sp>
      <p:pic>
        <p:nvPicPr>
          <p:cNvPr id="88" name="Content Placeholder 4" descr=""/>
          <p:cNvPicPr/>
          <p:nvPr/>
        </p:nvPicPr>
        <p:blipFill>
          <a:blip r:embed="rId1"/>
          <a:stretch/>
        </p:blipFill>
        <p:spPr>
          <a:xfrm>
            <a:off x="288360" y="296640"/>
            <a:ext cx="3642840" cy="1171080"/>
          </a:xfrm>
          <a:prstGeom prst="rect">
            <a:avLst/>
          </a:prstGeom>
          <a:ln w="0">
            <a:noFill/>
          </a:ln>
        </p:spPr>
      </p:pic>
      <p:pic>
        <p:nvPicPr>
          <p:cNvPr id="89" name="Picture 4" descr=""/>
          <p:cNvPicPr/>
          <p:nvPr/>
        </p:nvPicPr>
        <p:blipFill>
          <a:blip r:embed="rId2"/>
          <a:stretch/>
        </p:blipFill>
        <p:spPr>
          <a:xfrm>
            <a:off x="9488160" y="58320"/>
            <a:ext cx="2657160" cy="1468080"/>
          </a:xfrm>
          <a:prstGeom prst="rect">
            <a:avLst/>
          </a:prstGeom>
          <a:ln w="0">
            <a:noFill/>
          </a:ln>
        </p:spPr>
      </p:pic>
      <p:cxnSp>
        <p:nvCxnSpPr>
          <p:cNvPr id="90" name="Straight Connector 5"/>
          <p:cNvCxnSpPr/>
          <p:nvPr/>
        </p:nvCxnSpPr>
        <p:spPr>
          <a:xfrm>
            <a:off x="0" y="1647720"/>
            <a:ext cx="12145680" cy="360"/>
          </a:xfrm>
          <a:prstGeom prst="straightConnector1">
            <a:avLst/>
          </a:prstGeom>
          <a:ln>
            <a:solidFill>
              <a:srgbClr val="4472c4"/>
            </a:solidFill>
          </a:ln>
        </p:spPr>
      </p:cxn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INTRODUCTION</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Phishing attacks are a significant and growing threat to individuals and organizations.</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This project aims to develop a system that can accurately detect phishing URLs.</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The system will utilize a combination of URL analysis, HTML content analysis, and machine learning techniques.</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Successful implementation of this system has the potential to significantly reduce the impact of phishing attacks.</a:t>
            </a:r>
            <a:endParaRPr b="0" lang="en-US" sz="2800" spc="-1" strike="noStrike">
              <a:solidFill>
                <a:srgbClr val="000000"/>
              </a:solidFill>
              <a:latin typeface="Calibri"/>
            </a:endParaRPr>
          </a:p>
        </p:txBody>
      </p:sp>
      <p:pic>
        <p:nvPicPr>
          <p:cNvPr id="92" name="Content Placeholder 4" descr=""/>
          <p:cNvPicPr/>
          <p:nvPr/>
        </p:nvPicPr>
        <p:blipFill>
          <a:blip r:embed="rId1"/>
          <a:stretch/>
        </p:blipFill>
        <p:spPr>
          <a:xfrm>
            <a:off x="288360" y="296640"/>
            <a:ext cx="3642840" cy="1171080"/>
          </a:xfrm>
          <a:prstGeom prst="rect">
            <a:avLst/>
          </a:prstGeom>
          <a:ln w="0">
            <a:noFill/>
          </a:ln>
        </p:spPr>
      </p:pic>
      <p:pic>
        <p:nvPicPr>
          <p:cNvPr id="93" name="Picture 4" descr=""/>
          <p:cNvPicPr/>
          <p:nvPr/>
        </p:nvPicPr>
        <p:blipFill>
          <a:blip r:embed="rId2"/>
          <a:stretch/>
        </p:blipFill>
        <p:spPr>
          <a:xfrm>
            <a:off x="9488160" y="58320"/>
            <a:ext cx="2657160" cy="1468080"/>
          </a:xfrm>
          <a:prstGeom prst="rect">
            <a:avLst/>
          </a:prstGeom>
          <a:ln w="0">
            <a:noFill/>
          </a:ln>
        </p:spPr>
      </p:pic>
      <p:cxnSp>
        <p:nvCxnSpPr>
          <p:cNvPr id="94" name="Straight Connector 5"/>
          <p:cNvCxnSpPr/>
          <p:nvPr/>
        </p:nvCxnSpPr>
        <p:spPr>
          <a:xfrm>
            <a:off x="0" y="1647720"/>
            <a:ext cx="12145680" cy="360"/>
          </a:xfrm>
          <a:prstGeom prst="straightConnector1">
            <a:avLst/>
          </a:prstGeom>
          <a:ln>
            <a:solidFill>
              <a:srgbClr val="4472c4"/>
            </a:solidFill>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OBJECTIVE</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Develop a robust and efficient URL phishing detection system.</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Implement effective feature extraction techniques from both URLs and their corresponding HTML content.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Design and implement a user-friendly interface for interacting with the detection system.</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Continuously improve the system's accuracy and adaptability by incorporating new data and refining the machine learning model.</a:t>
            </a:r>
            <a:endParaRPr b="0" lang="en-US" sz="2800" spc="-1" strike="noStrike">
              <a:solidFill>
                <a:srgbClr val="000000"/>
              </a:solidFill>
              <a:latin typeface="Calibri"/>
            </a:endParaRPr>
          </a:p>
        </p:txBody>
      </p:sp>
      <p:pic>
        <p:nvPicPr>
          <p:cNvPr id="96" name="Content Placeholder 4" descr=""/>
          <p:cNvPicPr/>
          <p:nvPr/>
        </p:nvPicPr>
        <p:blipFill>
          <a:blip r:embed="rId1"/>
          <a:stretch/>
        </p:blipFill>
        <p:spPr>
          <a:xfrm>
            <a:off x="288360" y="296640"/>
            <a:ext cx="3642840" cy="1171080"/>
          </a:xfrm>
          <a:prstGeom prst="rect">
            <a:avLst/>
          </a:prstGeom>
          <a:ln w="0">
            <a:noFill/>
          </a:ln>
        </p:spPr>
      </p:pic>
      <p:pic>
        <p:nvPicPr>
          <p:cNvPr id="97" name="Picture 4" descr=""/>
          <p:cNvPicPr/>
          <p:nvPr/>
        </p:nvPicPr>
        <p:blipFill>
          <a:blip r:embed="rId2"/>
          <a:stretch/>
        </p:blipFill>
        <p:spPr>
          <a:xfrm>
            <a:off x="9488160" y="58320"/>
            <a:ext cx="2657160" cy="1468080"/>
          </a:xfrm>
          <a:prstGeom prst="rect">
            <a:avLst/>
          </a:prstGeom>
          <a:ln w="0">
            <a:noFill/>
          </a:ln>
        </p:spPr>
      </p:pic>
      <p:cxnSp>
        <p:nvCxnSpPr>
          <p:cNvPr id="98" name="Straight Connector 5"/>
          <p:cNvCxnSpPr/>
          <p:nvPr/>
        </p:nvCxnSpPr>
        <p:spPr>
          <a:xfrm>
            <a:off x="0" y="1647720"/>
            <a:ext cx="12145680" cy="360"/>
          </a:xfrm>
          <a:prstGeom prst="straightConnector1">
            <a:avLst/>
          </a:prstGeom>
          <a:ln>
            <a:solidFill>
              <a:srgbClr val="4472c4"/>
            </a:solidFill>
          </a:ln>
        </p:spPr>
      </p:cxn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DATA FLOW DIAGRAM</a:t>
            </a:r>
            <a:endParaRPr b="0" lang="en-US" sz="2800" spc="-1" strike="noStrike">
              <a:solidFill>
                <a:srgbClr val="000000"/>
              </a:solidFill>
              <a:latin typeface="Calibri"/>
            </a:endParaRPr>
          </a:p>
        </p:txBody>
      </p:sp>
      <p:pic>
        <p:nvPicPr>
          <p:cNvPr id="100" name="Content Placeholder 4" descr=""/>
          <p:cNvPicPr/>
          <p:nvPr/>
        </p:nvPicPr>
        <p:blipFill>
          <a:blip r:embed="rId1"/>
          <a:stretch/>
        </p:blipFill>
        <p:spPr>
          <a:xfrm>
            <a:off x="288360" y="296640"/>
            <a:ext cx="3642840" cy="1171080"/>
          </a:xfrm>
          <a:prstGeom prst="rect">
            <a:avLst/>
          </a:prstGeom>
          <a:ln w="0">
            <a:noFill/>
          </a:ln>
        </p:spPr>
      </p:pic>
      <p:pic>
        <p:nvPicPr>
          <p:cNvPr id="101" name="Picture 4" descr=""/>
          <p:cNvPicPr/>
          <p:nvPr/>
        </p:nvPicPr>
        <p:blipFill>
          <a:blip r:embed="rId2"/>
          <a:stretch/>
        </p:blipFill>
        <p:spPr>
          <a:xfrm>
            <a:off x="9488160" y="58320"/>
            <a:ext cx="2657160" cy="1468080"/>
          </a:xfrm>
          <a:prstGeom prst="rect">
            <a:avLst/>
          </a:prstGeom>
          <a:ln w="0">
            <a:noFill/>
          </a:ln>
        </p:spPr>
      </p:pic>
      <p:cxnSp>
        <p:nvCxnSpPr>
          <p:cNvPr id="102" name="Straight Connector 5"/>
          <p:cNvCxnSpPr/>
          <p:nvPr/>
        </p:nvCxnSpPr>
        <p:spPr>
          <a:xfrm>
            <a:off x="0" y="1647720"/>
            <a:ext cx="12145680" cy="360"/>
          </a:xfrm>
          <a:prstGeom prst="straightConnector1">
            <a:avLst/>
          </a:prstGeom>
          <a:ln>
            <a:solidFill>
              <a:srgbClr val="4472c4"/>
            </a:solidFill>
          </a:ln>
        </p:spPr>
      </p:cxnSp>
      <p:pic>
        <p:nvPicPr>
          <p:cNvPr id="103" name="" descr=""/>
          <p:cNvPicPr/>
          <p:nvPr/>
        </p:nvPicPr>
        <p:blipFill>
          <a:blip r:embed="rId3"/>
          <a:stretch/>
        </p:blipFill>
        <p:spPr>
          <a:xfrm>
            <a:off x="230400" y="3351600"/>
            <a:ext cx="5152680" cy="1628280"/>
          </a:xfrm>
          <a:prstGeom prst="rect">
            <a:avLst/>
          </a:prstGeom>
          <a:ln w="0">
            <a:noFill/>
          </a:ln>
        </p:spPr>
      </p:pic>
      <p:pic>
        <p:nvPicPr>
          <p:cNvPr id="104" name="" descr=""/>
          <p:cNvPicPr/>
          <p:nvPr/>
        </p:nvPicPr>
        <p:blipFill>
          <a:blip r:embed="rId4"/>
          <a:stretch/>
        </p:blipFill>
        <p:spPr>
          <a:xfrm>
            <a:off x="6288120" y="1995840"/>
            <a:ext cx="5624280" cy="44265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RELEVANCE TO REAL WORLD PROBLEMS</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Financial Loss Prevention: Phishing attacks can lead to significant financial losses for individuals and businesses. By accurately detecting phishing URLs, this project can help prevent identity theft, unauthorized access to accounts, and fraudulent transactions, thereby safeguarding financial assets.</a:t>
            </a:r>
            <a:endParaRPr b="0" lang="en-US" sz="2800" spc="-1" strike="noStrike">
              <a:solidFill>
                <a:srgbClr val="000000"/>
              </a:solidFill>
              <a:latin typeface="Calibri"/>
            </a:endParaRPr>
          </a:p>
        </p:txBody>
      </p:sp>
      <p:pic>
        <p:nvPicPr>
          <p:cNvPr id="106" name="Content Placeholder 4" descr=""/>
          <p:cNvPicPr/>
          <p:nvPr/>
        </p:nvPicPr>
        <p:blipFill>
          <a:blip r:embed="rId1"/>
          <a:stretch/>
        </p:blipFill>
        <p:spPr>
          <a:xfrm>
            <a:off x="288360" y="296640"/>
            <a:ext cx="3642840" cy="1171080"/>
          </a:xfrm>
          <a:prstGeom prst="rect">
            <a:avLst/>
          </a:prstGeom>
          <a:ln w="0">
            <a:noFill/>
          </a:ln>
        </p:spPr>
      </p:pic>
      <p:pic>
        <p:nvPicPr>
          <p:cNvPr id="107" name="Picture 4" descr=""/>
          <p:cNvPicPr/>
          <p:nvPr/>
        </p:nvPicPr>
        <p:blipFill>
          <a:blip r:embed="rId2"/>
          <a:stretch/>
        </p:blipFill>
        <p:spPr>
          <a:xfrm>
            <a:off x="9488160" y="58320"/>
            <a:ext cx="2657160" cy="1468080"/>
          </a:xfrm>
          <a:prstGeom prst="rect">
            <a:avLst/>
          </a:prstGeom>
          <a:ln w="0">
            <a:noFill/>
          </a:ln>
        </p:spPr>
      </p:pic>
      <p:cxnSp>
        <p:nvCxnSpPr>
          <p:cNvPr id="108" name="Straight Connector 5"/>
          <p:cNvCxnSpPr/>
          <p:nvPr/>
        </p:nvCxnSpPr>
        <p:spPr>
          <a:xfrm>
            <a:off x="0" y="1647720"/>
            <a:ext cx="12145680" cy="360"/>
          </a:xfrm>
          <a:prstGeom prst="straightConnector1">
            <a:avLst/>
          </a:prstGeom>
          <a:ln>
            <a:solidFill>
              <a:srgbClr val="4472c4"/>
            </a:solidFill>
          </a:ln>
        </p:spPr>
      </p:cxn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RELEVANCE TO REAL WORLD PROBLEMS</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Enhanced Cybersecurity: Phishing attacks pose a serious threat to cybersecurity. This project contributes to a safer online environment by developing a system that proactively identifies and mitigates phishing threats, helping to protect individuals and organizations from cyberattacks.</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pic>
        <p:nvPicPr>
          <p:cNvPr id="110" name="Content Placeholder 4" descr=""/>
          <p:cNvPicPr/>
          <p:nvPr/>
        </p:nvPicPr>
        <p:blipFill>
          <a:blip r:embed="rId1"/>
          <a:stretch/>
        </p:blipFill>
        <p:spPr>
          <a:xfrm>
            <a:off x="288360" y="296640"/>
            <a:ext cx="3642840" cy="1171080"/>
          </a:xfrm>
          <a:prstGeom prst="rect">
            <a:avLst/>
          </a:prstGeom>
          <a:ln w="0">
            <a:noFill/>
          </a:ln>
        </p:spPr>
      </p:pic>
      <p:pic>
        <p:nvPicPr>
          <p:cNvPr id="111" name="Picture 4" descr=""/>
          <p:cNvPicPr/>
          <p:nvPr/>
        </p:nvPicPr>
        <p:blipFill>
          <a:blip r:embed="rId2"/>
          <a:stretch/>
        </p:blipFill>
        <p:spPr>
          <a:xfrm>
            <a:off x="9488160" y="58320"/>
            <a:ext cx="2657160" cy="1468080"/>
          </a:xfrm>
          <a:prstGeom prst="rect">
            <a:avLst/>
          </a:prstGeom>
          <a:ln w="0">
            <a:noFill/>
          </a:ln>
        </p:spPr>
      </p:pic>
      <p:cxnSp>
        <p:nvCxnSpPr>
          <p:cNvPr id="112" name="Straight Connector 5"/>
          <p:cNvCxnSpPr/>
          <p:nvPr/>
        </p:nvCxnSpPr>
        <p:spPr>
          <a:xfrm>
            <a:off x="0" y="1647720"/>
            <a:ext cx="12145680" cy="360"/>
          </a:xfrm>
          <a:prstGeom prst="straightConnector1">
            <a:avLst/>
          </a:prstGeom>
          <a:ln>
            <a:solidFill>
              <a:srgbClr val="4472c4"/>
            </a:solidFill>
          </a:ln>
        </p:spPr>
      </p:cxn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RELEVANCE TO REAL WORLD PROBLEMS</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800" spc="-1" strike="noStrike">
                <a:solidFill>
                  <a:srgbClr val="000000"/>
                </a:solidFill>
                <a:latin typeface="Calibri"/>
              </a:rPr>
              <a:t>Improved User Trust and Confidence: The prevalence of phishing attacks can erode user trust in online services and platforms. By providing a reliable system for detecting phishing URLs, this project can help restore user confidence and promote a safer online experience, fostering a more secure and trustworthy digital ecosystem.</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pic>
        <p:nvPicPr>
          <p:cNvPr id="114" name="Content Placeholder 4" descr=""/>
          <p:cNvPicPr/>
          <p:nvPr/>
        </p:nvPicPr>
        <p:blipFill>
          <a:blip r:embed="rId1"/>
          <a:stretch/>
        </p:blipFill>
        <p:spPr>
          <a:xfrm>
            <a:off x="288360" y="296640"/>
            <a:ext cx="3642840" cy="1171080"/>
          </a:xfrm>
          <a:prstGeom prst="rect">
            <a:avLst/>
          </a:prstGeom>
          <a:ln w="0">
            <a:noFill/>
          </a:ln>
        </p:spPr>
      </p:pic>
      <p:pic>
        <p:nvPicPr>
          <p:cNvPr id="115" name="Picture 4" descr=""/>
          <p:cNvPicPr/>
          <p:nvPr/>
        </p:nvPicPr>
        <p:blipFill>
          <a:blip r:embed="rId2"/>
          <a:stretch/>
        </p:blipFill>
        <p:spPr>
          <a:xfrm>
            <a:off x="9488160" y="58320"/>
            <a:ext cx="2657160" cy="1468080"/>
          </a:xfrm>
          <a:prstGeom prst="rect">
            <a:avLst/>
          </a:prstGeom>
          <a:ln w="0">
            <a:noFill/>
          </a:ln>
        </p:spPr>
      </p:pic>
      <p:cxnSp>
        <p:nvCxnSpPr>
          <p:cNvPr id="116" name="Straight Connector 5"/>
          <p:cNvCxnSpPr/>
          <p:nvPr/>
        </p:nvCxnSpPr>
        <p:spPr>
          <a:xfrm>
            <a:off x="0" y="1647720"/>
            <a:ext cx="12145680" cy="360"/>
          </a:xfrm>
          <a:prstGeom prst="straightConnector1">
            <a:avLst/>
          </a:prstGeom>
          <a:ln>
            <a:solidFill>
              <a:srgbClr val="4472c4"/>
            </a:solidFill>
          </a:ln>
        </p:spPr>
      </p:cxn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SUMMARY OF RESEARCH PAPERS </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000" spc="-1" strike="noStrike">
                <a:solidFill>
                  <a:srgbClr val="000000"/>
                </a:solidFill>
                <a:latin typeface="Calibri"/>
              </a:rPr>
              <a:t>PhiUSIIL: A diverse security profile empowered phishing URL detection framework based on similarity index</a:t>
            </a:r>
            <a:endParaRPr b="0" lang="en-US" sz="20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000" spc="-1" strike="noStrike">
                <a:solidFill>
                  <a:srgbClr val="000000"/>
                </a:solidFill>
                <a:latin typeface="Calibri"/>
              </a:rPr>
              <a:t>Ahammad, S.H., Kale, S.D., Upadhye, G.D., Pande, S.D., Babu, E.V., Dhumane, A.V., Bahadur, M.D.K.J., 2022. Phishing URL detection using machine learning methods. Adv. Eng. Softw. 173, 103288. https://doi .org /10 .1016 /j .advengsoft .2022 .103288.</a:t>
            </a:r>
            <a:endParaRPr b="0" lang="en-US" sz="20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000" spc="-1" strike="noStrike">
                <a:solidFill>
                  <a:srgbClr val="000000"/>
                </a:solidFill>
                <a:latin typeface="Calibri"/>
              </a:rPr>
              <a:t>Alani, M.M., Tawfik, H., 2022. PhishNot: a cloud-based machine-learning approach to phishing URL detection. Comput. Netw. 218, 109407. https://doi .org /10 .1016 /j .comnet .2022 .109407.</a:t>
            </a:r>
            <a:endParaRPr b="0" lang="en-US" sz="20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IN" sz="2000" spc="-1" strike="noStrike">
                <a:solidFill>
                  <a:srgbClr val="000000"/>
                </a:solidFill>
                <a:latin typeface="Calibri"/>
              </a:rPr>
              <a:t>Anon, 2023a. Retrieved May, 12, 2023. https://isc .sans .edu /diary /The +zip +gTLD + Risks +and +Opportunities /29838.</a:t>
            </a:r>
            <a:endParaRPr b="0" lang="en-US" sz="2000" spc="-1" strike="noStrike">
              <a:solidFill>
                <a:srgbClr val="000000"/>
              </a:solidFill>
              <a:latin typeface="Calibri"/>
            </a:endParaRPr>
          </a:p>
        </p:txBody>
      </p:sp>
      <p:pic>
        <p:nvPicPr>
          <p:cNvPr id="118" name="Content Placeholder 4" descr=""/>
          <p:cNvPicPr/>
          <p:nvPr/>
        </p:nvPicPr>
        <p:blipFill>
          <a:blip r:embed="rId1"/>
          <a:stretch/>
        </p:blipFill>
        <p:spPr>
          <a:xfrm>
            <a:off x="288360" y="296640"/>
            <a:ext cx="3642840" cy="1171080"/>
          </a:xfrm>
          <a:prstGeom prst="rect">
            <a:avLst/>
          </a:prstGeom>
          <a:ln w="0">
            <a:noFill/>
          </a:ln>
        </p:spPr>
      </p:pic>
      <p:pic>
        <p:nvPicPr>
          <p:cNvPr id="119" name="Picture 4" descr=""/>
          <p:cNvPicPr/>
          <p:nvPr/>
        </p:nvPicPr>
        <p:blipFill>
          <a:blip r:embed="rId2"/>
          <a:stretch/>
        </p:blipFill>
        <p:spPr>
          <a:xfrm>
            <a:off x="9488160" y="58320"/>
            <a:ext cx="2657160" cy="1468080"/>
          </a:xfrm>
          <a:prstGeom prst="rect">
            <a:avLst/>
          </a:prstGeom>
          <a:ln w="0">
            <a:noFill/>
          </a:ln>
        </p:spPr>
      </p:pic>
      <p:cxnSp>
        <p:nvCxnSpPr>
          <p:cNvPr id="120" name="Straight Connector 5"/>
          <p:cNvCxnSpPr/>
          <p:nvPr/>
        </p:nvCxnSpPr>
        <p:spPr>
          <a:xfrm>
            <a:off x="0" y="1647720"/>
            <a:ext cx="12145680" cy="360"/>
          </a:xfrm>
          <a:prstGeom prst="straightConnector1">
            <a:avLst/>
          </a:prstGeom>
          <a:ln>
            <a:solidFill>
              <a:srgbClr val="4472c4"/>
            </a:solidFill>
          </a:ln>
        </p:spPr>
      </p:cxn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TotalTime>
  <Application>LibreOffice/7.4.0.3$Windows_X86_64 LibreOffice_project/f85e47c08ddd19c015c0114a68350214f7066f5a</Application>
  <AppVersion>15.0000</AppVersion>
  <Words>57</Words>
  <Paragraphs>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2024-08-24T09:30:54Z</dcterms:created>
  <dc:creator>Suyash Shukla</dc:creator>
  <dc:description/>
  <dc:language>en-IN</dc:language>
  <cp:lastModifiedBy/>
  <dcterms:modified xsi:type="dcterms:W3CDTF">2024-12-27T19:33:58Z</dcterms:modified>
  <cp:revision>11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