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4747211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p:scale>
          <a:sx n="300" d="100"/>
          <a:sy n="300" d="100"/>
        </p:scale>
        <p:origin x="-1920" y="-6427"/>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9696C-BE85-41D6-AE0B-9FC31D2D8478}"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A86A8-9EED-4093-B1FF-FBA757DF4D57}" type="slidenum">
              <a:rPr lang="en-US" smtClean="0"/>
              <a:t>‹#›</a:t>
            </a:fld>
            <a:endParaRPr lang="en-US"/>
          </a:p>
        </p:txBody>
      </p:sp>
    </p:spTree>
    <p:extLst>
      <p:ext uri="{BB962C8B-B14F-4D97-AF65-F5344CB8AC3E}">
        <p14:creationId xmlns:p14="http://schemas.microsoft.com/office/powerpoint/2010/main" val="17931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srgbClr val="00338D"/>
                </a:solidFill>
                <a:effectLst/>
                <a:uLnTx/>
                <a:uFillTx/>
                <a:latin typeface="Arial"/>
                <a:ea typeface="Arial"/>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9761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3" name="Title 2"/>
          <p:cNvSpPr>
            <a:spLocks noGrp="1"/>
          </p:cNvSpPr>
          <p:nvPr>
            <p:ph type="title"/>
          </p:nvPr>
        </p:nvSpPr>
        <p:spPr>
          <a:xfrm>
            <a:off x="590550" y="365760"/>
            <a:ext cx="10603050" cy="533400"/>
          </a:xfrm>
        </p:spPr>
        <p:txBody>
          <a:bodyPr/>
          <a:lstStyle/>
          <a:p>
            <a:r>
              <a:rPr lang="en-US" noProof="0"/>
              <a:t>Click to edit Master title style</a:t>
            </a:r>
          </a:p>
        </p:txBody>
      </p:sp>
      <p:cxnSp>
        <p:nvCxnSpPr>
          <p:cNvPr id="4" name="Straight Connector 3">
            <a:extLst>
              <a:ext uri="{FF2B5EF4-FFF2-40B4-BE49-F238E27FC236}">
                <a16:creationId xmlns:a16="http://schemas.microsoft.com/office/drawing/2014/main" id="{95888AEE-B31C-4EEB-8A84-E48AC557B14A}"/>
              </a:ext>
            </a:extLst>
          </p:cNvPr>
          <p:cNvCxnSpPr>
            <a:cxnSpLocks/>
          </p:cNvCxnSpPr>
          <p:nvPr userDrawn="1"/>
        </p:nvCxnSpPr>
        <p:spPr>
          <a:xfrm>
            <a:off x="2430165" y="1295400"/>
            <a:ext cx="0" cy="4846320"/>
          </a:xfrm>
          <a:prstGeom prst="line">
            <a:avLst/>
          </a:prstGeom>
          <a:ln>
            <a:solidFill>
              <a:srgbClr val="00338D"/>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56410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342D5C-416E-4064-9230-D3EEF89F37D1}"/>
              </a:ext>
            </a:extLst>
          </p:cNvPr>
          <p:cNvSpPr/>
          <p:nvPr userDrawn="1"/>
        </p:nvSpPr>
        <p:spPr>
          <a:xfrm>
            <a:off x="2834" y="6294783"/>
            <a:ext cx="12189166" cy="563217"/>
          </a:xfrm>
          <a:prstGeom prst="rect">
            <a:avLst/>
          </a:prstGeom>
          <a:solidFill>
            <a:srgbClr val="E5E5E5"/>
          </a:solidFill>
          <a:ln w="12700" cap="flat" cmpd="sng" algn="ctr">
            <a:noFill/>
            <a:prstDash val="solid"/>
            <a:miter lim="800000"/>
          </a:ln>
          <a:effectLst/>
        </p:spPr>
        <p:txBody>
          <a:bodyPr wrap="none" lIns="54610" tIns="54610" rIns="54610" bIns="546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2" name="Title Placeholder 1"/>
          <p:cNvSpPr>
            <a:spLocks noGrp="1"/>
          </p:cNvSpPr>
          <p:nvPr>
            <p:ph type="title"/>
          </p:nvPr>
        </p:nvSpPr>
        <p:spPr>
          <a:xfrm>
            <a:off x="998400" y="365760"/>
            <a:ext cx="10195200" cy="5334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98400" y="965200"/>
            <a:ext cx="10194470" cy="491172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a:extLst>
              <a:ext uri="{FF2B5EF4-FFF2-40B4-BE49-F238E27FC236}">
                <a16:creationId xmlns:a16="http://schemas.microsoft.com/office/drawing/2014/main" id="{93BDFEF7-D5E6-4D9D-91C1-9771EA4C9B7B}"/>
              </a:ext>
            </a:extLst>
          </p:cNvPr>
          <p:cNvSpPr/>
          <p:nvPr userDrawn="1"/>
        </p:nvSpPr>
        <p:spPr>
          <a:xfrm>
            <a:off x="0" y="1"/>
            <a:ext cx="12192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416CD30F-71F7-49AE-9734-83B0A695B644}"/>
              </a:ext>
            </a:extLst>
          </p:cNvPr>
          <p:cNvSpPr/>
          <p:nvPr userDrawn="1"/>
        </p:nvSpPr>
        <p:spPr>
          <a:xfrm flipH="1">
            <a:off x="-2834" y="6299190"/>
            <a:ext cx="12192000" cy="91440"/>
          </a:xfrm>
          <a:prstGeom prst="rect">
            <a:avLst/>
          </a:prstGeom>
          <a:gradFill>
            <a:gsLst>
              <a:gs pos="0">
                <a:srgbClr val="7213EA"/>
              </a:gs>
              <a:gs pos="100000">
                <a:srgbClr val="1E49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1" name="Shape 8">
            <a:extLst>
              <a:ext uri="{FF2B5EF4-FFF2-40B4-BE49-F238E27FC236}">
                <a16:creationId xmlns:a16="http://schemas.microsoft.com/office/drawing/2014/main" id="{77859910-3E21-42F7-8A84-B0640268999B}"/>
              </a:ext>
            </a:extLst>
          </p:cNvPr>
          <p:cNvSpPr txBox="1">
            <a:spLocks/>
          </p:cNvSpPr>
          <p:nvPr userDrawn="1"/>
        </p:nvSpPr>
        <p:spPr>
          <a:xfrm>
            <a:off x="10739438" y="6501685"/>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E49E2"/>
              </a:solidFill>
              <a:effectLst/>
              <a:uLnTx/>
              <a:uFillTx/>
              <a:latin typeface="Arial" panose="020B0604020202020204"/>
              <a:ea typeface="Arial"/>
              <a:cs typeface="Arial" panose="020B0604020202020204" pitchFamily="34" charset="0"/>
              <a:sym typeface="Arial"/>
            </a:endParaRPr>
          </a:p>
        </p:txBody>
      </p:sp>
      <p:sp>
        <p:nvSpPr>
          <p:cNvPr id="12" name="Freeform 19">
            <a:extLst>
              <a:ext uri="{FF2B5EF4-FFF2-40B4-BE49-F238E27FC236}">
                <a16:creationId xmlns:a16="http://schemas.microsoft.com/office/drawing/2014/main" id="{922B7E26-08E5-409C-A8F7-57E6E54B859A}"/>
              </a:ext>
            </a:extLst>
          </p:cNvPr>
          <p:cNvSpPr>
            <a:spLocks noEditPoints="1"/>
          </p:cNvSpPr>
          <p:nvPr userDrawn="1"/>
        </p:nvSpPr>
        <p:spPr bwMode="auto">
          <a:xfrm>
            <a:off x="1003201" y="6477945"/>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CFAD5B08-D6B4-4B18-95FE-1D3D9D031130}"/>
              </a:ext>
            </a:extLst>
          </p:cNvPr>
          <p:cNvSpPr txBox="1"/>
          <p:nvPr userDrawn="1"/>
        </p:nvSpPr>
        <p:spPr>
          <a:xfrm>
            <a:off x="1871933" y="6477944"/>
            <a:ext cx="5943600" cy="319055"/>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65000"/>
                  </a:prstClr>
                </a:solidFill>
                <a:effectLst/>
                <a:uLnTx/>
                <a:uFillTx/>
                <a:latin typeface="Arial" panose="020B0604020202020204"/>
                <a:ea typeface="+mn-ea"/>
                <a:cs typeface="+mn-cs"/>
              </a:rPr>
              <a:t>© 2022 KPMG LLP, a Delaware limited liability partnership and a member firm of the KPMG global organization of independent member firms affiliated with KPMG International Limited, a private English company limited by guarantee. All rights reserved. </a:t>
            </a:r>
            <a:endParaRPr kumimoji="0" lang="en-GB" sz="700" b="0" i="0" u="none" strike="noStrike" kern="1200" cap="none" spc="0" normalizeH="0" baseline="0" noProof="0">
              <a:ln>
                <a:noFill/>
              </a:ln>
              <a:solidFill>
                <a:prstClr val="white">
                  <a:lumMod val="65000"/>
                </a:prstClr>
              </a:solidFill>
              <a:effectLst/>
              <a:uLnTx/>
              <a:uFillTx/>
              <a:latin typeface="Arial" panose="020B0604020202020204"/>
              <a:ea typeface="+mn-ea"/>
              <a:cs typeface="+mn-cs"/>
            </a:endParaRPr>
          </a:p>
        </p:txBody>
      </p:sp>
    </p:spTree>
    <p:custDataLst>
      <p:tags r:id="rId3"/>
    </p:custDataLst>
    <p:extLst>
      <p:ext uri="{BB962C8B-B14F-4D97-AF65-F5344CB8AC3E}">
        <p14:creationId xmlns:p14="http://schemas.microsoft.com/office/powerpoint/2010/main" val="191048137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3600" kern="1200">
          <a:solidFill>
            <a:srgbClr val="00338D"/>
          </a:solidFill>
          <a:latin typeface="KPMG Bold" panose="020B0803030202040204" pitchFamily="34" charset="0"/>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000" b="0" kern="0" spc="0" baseline="0">
          <a:solidFill>
            <a:srgbClr val="1E49E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000" b="1" kern="0" spc="0" baseline="0">
          <a:solidFill>
            <a:srgbClr val="1E49E2"/>
          </a:solidFill>
          <a:latin typeface="+mn-lt"/>
          <a:ea typeface="+mn-ea"/>
          <a:cs typeface="+mn-cs"/>
        </a:defRPr>
      </a:lvl2pPr>
      <a:lvl3pPr marL="0" indent="0" algn="l" defTabSz="914400" rtl="0" eaLnBrk="1" latinLnBrk="0" hangingPunct="1">
        <a:lnSpc>
          <a:spcPct val="100000"/>
        </a:lnSpc>
        <a:spcBef>
          <a:spcPts val="0"/>
        </a:spcBef>
        <a:spcAft>
          <a:spcPts val="600"/>
        </a:spcAft>
        <a:buClr>
          <a:schemeClr val="tx2"/>
        </a:buClr>
        <a:buFont typeface="Arial" panose="020B0604020202020204" pitchFamily="34" charset="0"/>
        <a:buNone/>
        <a:defRPr sz="1000" kern="0" spc="0">
          <a:solidFill>
            <a:schemeClr val="tx1"/>
          </a:solidFill>
          <a:latin typeface="+mn-lt"/>
          <a:ea typeface="+mn-ea"/>
          <a:cs typeface="+mn-cs"/>
        </a:defRPr>
      </a:lvl3pPr>
      <a:lvl4pPr marL="230188" indent="-230188"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0" spc="0">
          <a:solidFill>
            <a:schemeClr val="tx1"/>
          </a:solidFill>
          <a:latin typeface="+mn-lt"/>
          <a:ea typeface="+mn-ea"/>
          <a:cs typeface="+mn-cs"/>
        </a:defRPr>
      </a:lvl4pPr>
      <a:lvl5pPr marL="566738" indent="-28575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0" spc="0" baseline="0">
          <a:solidFill>
            <a:schemeClr val="tx1"/>
          </a:solidFill>
          <a:latin typeface="+mn-lt"/>
          <a:ea typeface="+mn-ea"/>
          <a:cs typeface="+mn-cs"/>
        </a:defRPr>
      </a:lvl5pPr>
      <a:lvl6pPr marL="461963" indent="-2317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6pPr>
      <a:lvl7pPr marL="684213" indent="-22225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7pPr>
      <a:lvl8pPr marL="914400" indent="-230188"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96">
          <p15:clr>
            <a:srgbClr val="F26B43"/>
          </p15:clr>
        </p15:guide>
        <p15:guide id="2" pos="627">
          <p15:clr>
            <a:srgbClr val="F26B43"/>
          </p15:clr>
        </p15:guide>
        <p15:guide id="3" pos="7055">
          <p15:clr>
            <a:srgbClr val="F26B43"/>
          </p15:clr>
        </p15:guide>
        <p15:guide id="4" orient="horz" pos="816">
          <p15:clr>
            <a:srgbClr val="F26B43"/>
          </p15:clr>
        </p15:guide>
        <p15:guide id="5" orient="horz" pos="608">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90550" y="365760"/>
            <a:ext cx="10603050" cy="533400"/>
          </a:xfrm>
        </p:spPr>
        <p:txBody>
          <a:bodyPr/>
          <a:lstStyle/>
          <a:p>
            <a:r>
              <a:rPr lang="en-US" sz="3600" kern="0" dirty="0"/>
              <a:t>Uday Bhaskar Reddy Thatiparthi</a:t>
            </a:r>
            <a:endParaRPr lang="en-US" dirty="0"/>
          </a:p>
        </p:txBody>
      </p:sp>
      <p:grpSp>
        <p:nvGrpSpPr>
          <p:cNvPr id="3" name="Group 2">
            <a:extLst>
              <a:ext uri="{FF2B5EF4-FFF2-40B4-BE49-F238E27FC236}">
                <a16:creationId xmlns:a16="http://schemas.microsoft.com/office/drawing/2014/main" id="{73411568-C996-43C5-95E3-96A54C9C0884}"/>
              </a:ext>
            </a:extLst>
          </p:cNvPr>
          <p:cNvGrpSpPr/>
          <p:nvPr/>
        </p:nvGrpSpPr>
        <p:grpSpPr>
          <a:xfrm>
            <a:off x="590550" y="1109710"/>
            <a:ext cx="11283002" cy="5032004"/>
            <a:chOff x="963721" y="996626"/>
            <a:chExt cx="11283002" cy="4846313"/>
          </a:xfrm>
        </p:grpSpPr>
        <p:sp>
          <p:nvSpPr>
            <p:cNvPr id="10" name="Left Box">
              <a:extLst>
                <a:ext uri="{FF2B5EF4-FFF2-40B4-BE49-F238E27FC236}">
                  <a16:creationId xmlns:a16="http://schemas.microsoft.com/office/drawing/2014/main" id="{3F098BC3-8465-476F-A814-2B2F69393FC6}"/>
                </a:ext>
              </a:extLst>
            </p:cNvPr>
            <p:cNvSpPr txBox="1">
              <a:spLocks/>
            </p:cNvSpPr>
            <p:nvPr/>
          </p:nvSpPr>
          <p:spPr>
            <a:xfrm>
              <a:off x="963721" y="2462027"/>
              <a:ext cx="1769901" cy="3276603"/>
            </a:xfrm>
            <a:prstGeom prst="rect">
              <a:avLst/>
            </a:prstGeom>
          </p:spPr>
          <p:txBody>
            <a:bodyPr vert="horz" lIns="0" tIns="0" rIns="0" bIns="0" rtlCol="0" anchor="t" anchorCtr="0">
              <a:noAutofit/>
            </a:bodyPr>
            <a:lstStyle>
              <a:lvl1pPr marL="0" indent="0" algn="l" defTabSz="685766" rtl="0" eaLnBrk="1" latinLnBrk="0" hangingPunct="1">
                <a:lnSpc>
                  <a:spcPct val="100000"/>
                </a:lnSpc>
                <a:spcBef>
                  <a:spcPts val="300"/>
                </a:spcBef>
                <a:spcAft>
                  <a:spcPts val="600"/>
                </a:spcAft>
                <a:buFontTx/>
                <a:buNone/>
                <a:defRPr sz="950" b="0" kern="1200">
                  <a:solidFill>
                    <a:schemeClr val="tx2"/>
                  </a:solidFill>
                  <a:latin typeface="+mn-lt"/>
                  <a:ea typeface="+mn-ea"/>
                  <a:cs typeface="+mn-cs"/>
                </a:defRPr>
              </a:lvl1pPr>
              <a:lvl2pPr marL="0" indent="0" algn="l" defTabSz="685766" rtl="0" eaLnBrk="1" latinLnBrk="0" hangingPunct="1">
                <a:lnSpc>
                  <a:spcPct val="100000"/>
                </a:lnSpc>
                <a:spcBef>
                  <a:spcPts val="300"/>
                </a:spcBef>
                <a:spcAft>
                  <a:spcPts val="600"/>
                </a:spcAft>
                <a:buFontTx/>
                <a:buNone/>
                <a:defRPr sz="950" b="0" kern="1200">
                  <a:solidFill>
                    <a:schemeClr val="tx2"/>
                  </a:solidFill>
                  <a:latin typeface="+mn-lt"/>
                  <a:ea typeface="+mn-ea"/>
                  <a:cs typeface="+mn-cs"/>
                </a:defRPr>
              </a:lvl2pPr>
              <a:lvl3pPr marL="216000" indent="-216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950" b="0" kern="1200">
                  <a:solidFill>
                    <a:schemeClr val="tx2"/>
                  </a:solidFill>
                  <a:latin typeface="+mn-lt"/>
                  <a:ea typeface="+mn-ea"/>
                  <a:cs typeface="+mn-cs"/>
                </a:defRPr>
              </a:lvl3pPr>
              <a:lvl4pPr marL="360000" indent="-144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950" b="0" kern="1200">
                  <a:solidFill>
                    <a:schemeClr val="tx2"/>
                  </a:solidFill>
                  <a:latin typeface="+mn-lt"/>
                  <a:ea typeface="+mn-ea"/>
                  <a:cs typeface="+mn-cs"/>
                </a:defRPr>
              </a:lvl4pPr>
              <a:lvl5pPr marL="576000" indent="-216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950" b="0" kern="1200" baseline="0">
                  <a:solidFill>
                    <a:schemeClr val="tx2"/>
                  </a:solidFill>
                  <a:latin typeface="+mn-lt"/>
                  <a:ea typeface="+mn-ea"/>
                  <a:cs typeface="+mn-cs"/>
                </a:defRPr>
              </a:lvl5pPr>
              <a:lvl6pPr marL="720000" indent="-144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1"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KPMG Global Services</a:t>
              </a:r>
            </a:p>
            <a:p>
              <a:pPr marL="0" marR="0" lvl="1"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India</a:t>
              </a:r>
            </a:p>
            <a:p>
              <a:pPr marL="0" marR="0" lvl="1" indent="0" algn="l" defTabSz="68576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1"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Cell +91 </a:t>
              </a:r>
              <a:r>
                <a:rPr lang="en-US" sz="800" dirty="0">
                  <a:solidFill>
                    <a:srgbClr val="000000"/>
                  </a:solidFill>
                  <a:latin typeface="Arial" panose="020B0604020202020204"/>
                </a:rPr>
                <a:t>9100645019</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1" indent="0" algn="l" defTabSz="685766" rtl="0" eaLnBrk="1" fontAlgn="auto" latinLnBrk="0" hangingPunct="1">
                <a:lnSpc>
                  <a:spcPct val="100000"/>
                </a:lnSpc>
                <a:spcBef>
                  <a:spcPts val="0"/>
                </a:spcBef>
                <a:spcAft>
                  <a:spcPts val="0"/>
                </a:spcAft>
                <a:buClrTx/>
                <a:buSzTx/>
                <a:buFontTx/>
                <a:buNone/>
                <a:tabLst/>
                <a:defRPr/>
              </a:pPr>
              <a:r>
                <a:rPr lang="en-US" sz="800" dirty="0" err="1">
                  <a:solidFill>
                    <a:srgbClr val="000000"/>
                  </a:solidFill>
                  <a:latin typeface="Arial" panose="020B0604020202020204"/>
                </a:rPr>
                <a:t>thatiparthiu</a:t>
              </a: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@kpmg.com</a:t>
              </a:r>
            </a:p>
            <a:p>
              <a:pPr marL="0" marR="0" lvl="3" indent="0"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None/>
                <a:tabLst>
                  <a:tab pos="296851" algn="l"/>
                </a:tabLst>
                <a:defRPr/>
              </a:pPr>
              <a:endParaRPr kumimoji="0" lang="en-US" sz="800" b="1" i="0" u="none" strike="noStrike" kern="1200" cap="none" spc="0" normalizeH="0" baseline="0" noProof="0" dirty="0">
                <a:ln>
                  <a:noFill/>
                </a:ln>
                <a:solidFill>
                  <a:srgbClr val="00338D"/>
                </a:solidFill>
                <a:effectLst/>
                <a:uLnTx/>
                <a:uFillTx/>
                <a:latin typeface="Arial" panose="020B0604020202020204"/>
                <a:ea typeface="+mn-ea"/>
                <a:cs typeface="+mn-cs"/>
              </a:endParaRPr>
            </a:p>
            <a:p>
              <a:pPr marL="0" marR="0" lvl="3" indent="0"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None/>
                <a:tabLst>
                  <a:tab pos="296851" algn="l"/>
                </a:tabLst>
                <a:defRPr/>
              </a:pPr>
              <a:r>
                <a:rPr kumimoji="0" lang="en-US" sz="800" b="1" i="0" u="none" strike="noStrike" kern="1200" cap="none" spc="0" normalizeH="0" baseline="0" noProof="0" dirty="0">
                  <a:ln>
                    <a:noFill/>
                  </a:ln>
                  <a:solidFill>
                    <a:srgbClr val="00338D"/>
                  </a:solidFill>
                  <a:effectLst/>
                  <a:uLnTx/>
                  <a:uFillTx/>
                  <a:latin typeface="Arial" panose="020B0604020202020204"/>
                  <a:ea typeface="+mn-ea"/>
                  <a:cs typeface="+mn-cs"/>
                </a:rPr>
                <a:t>Education, licenses &amp; certifications</a:t>
              </a:r>
            </a:p>
            <a:p>
              <a:pPr marL="0" marR="0" lvl="3" indent="0"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None/>
                <a:tabLst>
                  <a:tab pos="296851" algn="l"/>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Executive MBA in General Management from </a:t>
              </a: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IIM</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Calcutta.</a:t>
              </a: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Bachelors of Engineering from Saveetha University Chennai.</a:t>
              </a: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Microsoft Certified: Azure Solutions Architect Expert(AZ 305)</a:t>
              </a:r>
              <a:endParaRPr lang="en-US" sz="800" kern="0" dirty="0">
                <a:solidFill>
                  <a:srgbClr val="000000"/>
                </a:solidFill>
                <a:latin typeface="Arial" panose="020B0604020202020204"/>
              </a:endParaRP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Microsoft Certified: Azure Administrator(AZ 104)</a:t>
              </a: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Microsoft Certified: </a:t>
              </a: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developer(70-483)</a:t>
              </a: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Microsoft Certified: Azure Devops Expert(AZ 400)</a:t>
              </a:r>
            </a:p>
            <a:p>
              <a:pPr marL="173736" marR="0" lvl="3" indent="-173736" algn="l" defTabSz="914400" rtl="0" eaLnBrk="1" fontAlgn="base" latinLnBrk="0" hangingPunct="1">
                <a:lnSpc>
                  <a:spcPct val="100000"/>
                </a:lnSpc>
                <a:spcBef>
                  <a:spcPts val="0"/>
                </a:spcBef>
                <a:spcAft>
                  <a:spcPts val="0"/>
                </a:spcAft>
                <a:buClr>
                  <a:srgbClr val="00338D"/>
                </a:buClr>
                <a:buSzPct val="100000"/>
                <a:buFont typeface="Arial" panose="020B0604020202020204" pitchFamily="34" charset="0"/>
                <a:buChar char="•"/>
                <a:tabLst/>
                <a:defRPr/>
              </a:pPr>
              <a:endParaRPr lang="en-US" sz="800" kern="0" dirty="0">
                <a:solidFill>
                  <a:srgbClr val="000000"/>
                </a:solidFill>
                <a:latin typeface="Arial" panose="020B0604020202020204"/>
              </a:endParaRPr>
            </a:p>
            <a:p>
              <a:pPr marL="0" marR="0" lvl="3" indent="0" algn="l" defTabSz="914400" rtl="0" eaLnBrk="1" fontAlgn="base" latinLnBrk="0" hangingPunct="1">
                <a:lnSpc>
                  <a:spcPct val="100000"/>
                </a:lnSpc>
                <a:spcBef>
                  <a:spcPts val="0"/>
                </a:spcBef>
                <a:spcAft>
                  <a:spcPts val="0"/>
                </a:spcAft>
                <a:buClr>
                  <a:srgbClr val="00338D"/>
                </a:buClr>
                <a:buSzPct val="100000"/>
                <a:buNone/>
                <a:tabLst/>
                <a:defRPr/>
              </a:pPr>
              <a:r>
                <a:rPr lang="en-US" sz="800" b="1" dirty="0">
                  <a:solidFill>
                    <a:srgbClr val="00338D"/>
                  </a:solidFill>
                  <a:latin typeface="Arial" panose="020B0604020202020204"/>
                </a:rPr>
                <a:t>Skills:</a:t>
              </a:r>
            </a:p>
            <a:p>
              <a:pPr marL="0" marR="0" lvl="3" indent="0" algn="l" defTabSz="914400" rtl="0" eaLnBrk="1" fontAlgn="base" latinLnBrk="0" hangingPunct="1">
                <a:lnSpc>
                  <a:spcPct val="100000"/>
                </a:lnSpc>
                <a:spcBef>
                  <a:spcPts val="0"/>
                </a:spcBef>
                <a:spcAft>
                  <a:spcPts val="0"/>
                </a:spcAft>
                <a:buClr>
                  <a:srgbClr val="00338D"/>
                </a:buClr>
                <a:buSzPct val="100000"/>
                <a:buNone/>
                <a:tabLst/>
                <a:defRPr/>
              </a:pPr>
              <a:endParaRPr kumimoji="0" lang="en-US" sz="800" b="1" i="0" u="none" strike="noStrike" kern="0" cap="none" spc="0" normalizeH="0" baseline="0" noProof="0" dirty="0">
                <a:ln>
                  <a:noFill/>
                </a:ln>
                <a:solidFill>
                  <a:srgbClr val="00338D"/>
                </a:solidFill>
                <a:effectLst/>
                <a:uLnTx/>
                <a:uFillTx/>
                <a:latin typeface="Arial" panose="020B0604020202020204"/>
                <a:ea typeface="+mn-ea"/>
                <a:cs typeface="+mn-cs"/>
              </a:endParaRPr>
            </a:p>
            <a:p>
              <a:pPr marL="0" marR="0" lvl="3" indent="0" algn="l" defTabSz="914400" rtl="0" eaLnBrk="1" fontAlgn="base" latinLnBrk="0" hangingPunct="1">
                <a:lnSpc>
                  <a:spcPct val="100000"/>
                </a:lnSpc>
                <a:spcBef>
                  <a:spcPts val="0"/>
                </a:spcBef>
                <a:spcAft>
                  <a:spcPts val="0"/>
                </a:spcAft>
                <a:buClr>
                  <a:srgbClr val="00338D"/>
                </a:buClr>
                <a:buSzPct val="100000"/>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 .NET Core MVC, Web API, Angular, SQL, Node JS, React JS, Python, Azure Devops.</a:t>
              </a:r>
            </a:p>
            <a:p>
              <a:pPr marL="0" marR="0" lvl="3" indent="0" algn="l" defTabSz="914400" rtl="0" eaLnBrk="1" fontAlgn="base" latinLnBrk="0" hangingPunct="1">
                <a:lnSpc>
                  <a:spcPct val="100000"/>
                </a:lnSpc>
                <a:spcBef>
                  <a:spcPts val="0"/>
                </a:spcBef>
                <a:spcAft>
                  <a:spcPts val="0"/>
                </a:spcAft>
                <a:buClr>
                  <a:srgbClr val="00338D"/>
                </a:buClr>
                <a:buSzPct val="100000"/>
                <a:buNone/>
                <a:tabLst/>
                <a:defRPr/>
              </a:pPr>
              <a:endParaRPr lang="en-US" sz="800" kern="0" dirty="0">
                <a:solidFill>
                  <a:srgbClr val="000000"/>
                </a:solidFill>
                <a:latin typeface="Arial" panose="020B0604020202020204"/>
              </a:endParaRPr>
            </a:p>
            <a:p>
              <a:pPr marL="0" marR="0" lvl="3" indent="0" algn="l" defTabSz="914400" rtl="0" eaLnBrk="1" fontAlgn="base" latinLnBrk="0" hangingPunct="1">
                <a:lnSpc>
                  <a:spcPct val="100000"/>
                </a:lnSpc>
                <a:spcBef>
                  <a:spcPts val="0"/>
                </a:spcBef>
                <a:spcAft>
                  <a:spcPts val="0"/>
                </a:spcAft>
                <a:buClr>
                  <a:srgbClr val="00338D"/>
                </a:buClr>
                <a:buSzPct val="100000"/>
                <a:buNone/>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 name="Right Box">
              <a:extLst>
                <a:ext uri="{FF2B5EF4-FFF2-40B4-BE49-F238E27FC236}">
                  <a16:creationId xmlns:a16="http://schemas.microsoft.com/office/drawing/2014/main" id="{0953304A-E4B9-43F4-B9AA-0EBB441794A4}"/>
                </a:ext>
              </a:extLst>
            </p:cNvPr>
            <p:cNvSpPr txBox="1">
              <a:spLocks/>
            </p:cNvSpPr>
            <p:nvPr/>
          </p:nvSpPr>
          <p:spPr>
            <a:xfrm>
              <a:off x="2949482" y="996626"/>
              <a:ext cx="9297241" cy="4846313"/>
            </a:xfrm>
            <a:prstGeom prst="rect">
              <a:avLst/>
            </a:prstGeom>
          </p:spPr>
          <p:txBody>
            <a:bodyPr vert="horz" lIns="0" tIns="0" rIns="0" bIns="0" rtlCol="0" anchor="t" anchorCtr="0">
              <a:noAutofit/>
            </a:bodyPr>
            <a:lstStyle>
              <a:lvl1pPr marL="0" indent="0" algn="l" defTabSz="685766" rtl="0" eaLnBrk="1" latinLnBrk="0" hangingPunct="1">
                <a:lnSpc>
                  <a:spcPct val="100000"/>
                </a:lnSpc>
                <a:spcBef>
                  <a:spcPts val="300"/>
                </a:spcBef>
                <a:spcAft>
                  <a:spcPts val="600"/>
                </a:spcAft>
                <a:buFontTx/>
                <a:buNone/>
                <a:defRPr sz="1000" b="0" kern="1200">
                  <a:solidFill>
                    <a:schemeClr val="tx2"/>
                  </a:solidFill>
                  <a:latin typeface="+mn-lt"/>
                  <a:ea typeface="+mn-ea"/>
                  <a:cs typeface="+mn-cs"/>
                </a:defRPr>
              </a:lvl1pPr>
              <a:lvl2pPr marL="0" indent="0" algn="l" defTabSz="685766" rtl="0" eaLnBrk="1" latinLnBrk="0" hangingPunct="1">
                <a:lnSpc>
                  <a:spcPct val="100000"/>
                </a:lnSpc>
                <a:spcBef>
                  <a:spcPts val="300"/>
                </a:spcBef>
                <a:spcAft>
                  <a:spcPts val="600"/>
                </a:spcAft>
                <a:buFontTx/>
                <a:buNone/>
                <a:defRPr sz="1000" b="0" kern="1200">
                  <a:solidFill>
                    <a:schemeClr val="tx2"/>
                  </a:solidFill>
                  <a:latin typeface="+mn-lt"/>
                  <a:ea typeface="+mn-ea"/>
                  <a:cs typeface="+mn-cs"/>
                </a:defRPr>
              </a:lvl2pPr>
              <a:lvl3pPr marL="216000" indent="-216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1000" b="0" kern="1200">
                  <a:solidFill>
                    <a:schemeClr val="tx2"/>
                  </a:solidFill>
                  <a:latin typeface="+mn-lt"/>
                  <a:ea typeface="+mn-ea"/>
                  <a:cs typeface="+mn-cs"/>
                </a:defRPr>
              </a:lvl3pPr>
              <a:lvl4pPr marL="360000" indent="-144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1000" b="0" kern="1200">
                  <a:solidFill>
                    <a:schemeClr val="tx2"/>
                  </a:solidFill>
                  <a:latin typeface="+mn-lt"/>
                  <a:ea typeface="+mn-ea"/>
                  <a:cs typeface="+mn-cs"/>
                </a:defRPr>
              </a:lvl4pPr>
              <a:lvl5pPr marL="576000" indent="-216000" algn="l" defTabSz="685766" rtl="0" eaLnBrk="1" latinLnBrk="0" hangingPunct="1">
                <a:lnSpc>
                  <a:spcPct val="100000"/>
                </a:lnSpc>
                <a:spcBef>
                  <a:spcPts val="300"/>
                </a:spcBef>
                <a:spcAft>
                  <a:spcPts val="600"/>
                </a:spcAft>
                <a:buClr>
                  <a:schemeClr val="tx2"/>
                </a:buClr>
                <a:buFont typeface="Arial" panose="020B0604020202020204" pitchFamily="34" charset="0"/>
                <a:buChar char="—"/>
                <a:defRPr sz="1000" b="0" kern="1200" baseline="0">
                  <a:solidFill>
                    <a:schemeClr val="tx2"/>
                  </a:solidFill>
                  <a:latin typeface="+mn-lt"/>
                  <a:ea typeface="+mn-ea"/>
                  <a:cs typeface="+mn-cs"/>
                </a:defRPr>
              </a:lvl5pPr>
              <a:lvl6pPr marL="720000" indent="-144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685766"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100000"/>
                </a:lnSpc>
                <a:spcBef>
                  <a:spcPts val="0"/>
                </a:spcBef>
                <a:spcAft>
                  <a:spcPts val="300"/>
                </a:spcAft>
                <a:buClrTx/>
                <a:buSzTx/>
                <a:buFontTx/>
                <a:buNone/>
                <a:tabLst/>
                <a:defRPr/>
              </a:pPr>
              <a:r>
                <a:rPr kumimoji="0" lang="en-US" sz="1000" b="1" i="0" u="none" strike="noStrike" kern="1200" cap="none" spc="0" normalizeH="0" baseline="0" noProof="0" dirty="0">
                  <a:ln>
                    <a:noFill/>
                  </a:ln>
                  <a:solidFill>
                    <a:srgbClr val="00338D"/>
                  </a:solidFill>
                  <a:effectLst/>
                  <a:uLnTx/>
                  <a:uFillTx/>
                  <a:latin typeface="Arial" panose="020B0604020202020204"/>
                  <a:ea typeface="+mn-ea"/>
                  <a:cs typeface="+mn-cs"/>
                </a:rPr>
                <a:t>Background</a:t>
              </a:r>
            </a:p>
            <a:p>
              <a:pPr marL="0" lvl="1" defTabSz="914400">
                <a:spcAft>
                  <a:spcPts val="600"/>
                </a:spcAft>
                <a:buSzPts val="1500"/>
                <a:defRPr/>
              </a:pPr>
              <a:r>
                <a:rPr lang="en-GB" dirty="0">
                  <a:solidFill>
                    <a:srgbClr val="000000"/>
                  </a:solidFill>
                  <a:latin typeface="Arial" panose="020B0604020202020204"/>
                </a:rPr>
                <a:t>Uday is a </a:t>
              </a:r>
              <a:r>
                <a:rPr lang="en-GB" b="1" dirty="0">
                  <a:solidFill>
                    <a:srgbClr val="000000"/>
                  </a:solidFill>
                  <a:latin typeface="Arial" panose="020B0604020202020204"/>
                </a:rPr>
                <a:t>Full Stack developer </a:t>
              </a:r>
              <a:r>
                <a:rPr lang="en-GB" dirty="0">
                  <a:solidFill>
                    <a:srgbClr val="000000"/>
                  </a:solidFill>
                  <a:latin typeface="Arial" panose="020B0604020202020204"/>
                </a:rPr>
                <a:t>having expertise in </a:t>
              </a:r>
              <a:r>
                <a:rPr lang="en-US" dirty="0">
                  <a:solidFill>
                    <a:srgbClr val="000000"/>
                  </a:solidFill>
                  <a:latin typeface="Arial" panose="020B0604020202020204"/>
                </a:rPr>
                <a:t>end-to-end </a:t>
              </a:r>
              <a:r>
                <a:rPr lang="en-GB" dirty="0">
                  <a:solidFill>
                    <a:srgbClr val="000000"/>
                  </a:solidFill>
                  <a:latin typeface="Arial" panose="020B0604020202020204"/>
                </a:rPr>
                <a:t>product development using Microsoft technology stack such as </a:t>
              </a:r>
              <a:r>
                <a:rPr lang="en-GB" b="1" dirty="0">
                  <a:solidFill>
                    <a:srgbClr val="000000"/>
                  </a:solidFill>
                  <a:latin typeface="Arial" panose="020B0604020202020204"/>
                </a:rPr>
                <a:t>.NET Core, C# ,Node js, React js, Angular, Python</a:t>
              </a:r>
              <a:r>
                <a:rPr lang="en-GB" dirty="0">
                  <a:solidFill>
                    <a:srgbClr val="000000"/>
                  </a:solidFill>
                  <a:latin typeface="Arial" panose="020B0604020202020204"/>
                </a:rPr>
                <a:t> and </a:t>
              </a:r>
              <a:r>
                <a:rPr lang="en-GB" b="1" dirty="0">
                  <a:solidFill>
                    <a:srgbClr val="000000"/>
                  </a:solidFill>
                  <a:latin typeface="Arial" panose="020B0604020202020204"/>
                </a:rPr>
                <a:t>Azure Devops</a:t>
              </a:r>
              <a:r>
                <a:rPr lang="en-GB" dirty="0">
                  <a:solidFill>
                    <a:srgbClr val="000000"/>
                  </a:solidFill>
                  <a:latin typeface="Arial" panose="020B0604020202020204"/>
                </a:rPr>
                <a:t>, among others. He </a:t>
              </a:r>
              <a:r>
                <a:rPr lang="en-US" dirty="0">
                  <a:solidFill>
                    <a:srgbClr val="000000"/>
                  </a:solidFill>
                  <a:latin typeface="Arial" panose="020B0604020202020204"/>
                </a:rPr>
                <a:t>has an excellent record of</a:t>
              </a:r>
              <a:r>
                <a:rPr lang="en-GB" dirty="0">
                  <a:solidFill>
                    <a:srgbClr val="000000"/>
                  </a:solidFill>
                  <a:latin typeface="Arial" panose="020B0604020202020204"/>
                </a:rPr>
                <a:t> supporting different businesses such as </a:t>
              </a:r>
              <a:r>
                <a:rPr lang="en-GB" b="1" dirty="0">
                  <a:solidFill>
                    <a:srgbClr val="000000"/>
                  </a:solidFill>
                  <a:latin typeface="Arial" panose="020B0604020202020204"/>
                </a:rPr>
                <a:t>Banking, Insurance, Tax </a:t>
              </a:r>
              <a:r>
                <a:rPr lang="en-GB" dirty="0">
                  <a:solidFill>
                    <a:srgbClr val="000000"/>
                  </a:solidFill>
                  <a:latin typeface="Arial" panose="020B0604020202020204"/>
                </a:rPr>
                <a:t>across the globe by building world class products using </a:t>
              </a:r>
              <a:r>
                <a:rPr lang="en-GB" b="1" dirty="0">
                  <a:solidFill>
                    <a:srgbClr val="000000"/>
                  </a:solidFill>
                  <a:latin typeface="Arial" panose="020B0604020202020204"/>
                </a:rPr>
                <a:t>Microsoft Technologies</a:t>
              </a:r>
              <a:r>
                <a:rPr lang="en-GB" dirty="0">
                  <a:solidFill>
                    <a:srgbClr val="000000"/>
                  </a:solidFill>
                  <a:latin typeface="Arial" panose="020B0604020202020204"/>
                </a:rPr>
                <a:t>. </a:t>
              </a:r>
              <a:endParaRPr lang="en-US" dirty="0">
                <a:solidFill>
                  <a:srgbClr val="000000"/>
                </a:solidFill>
                <a:latin typeface="Arial" panose="020B0604020202020204"/>
              </a:endParaRPr>
            </a:p>
            <a:p>
              <a:pPr marL="0" marR="0" lvl="1" indent="0" algn="l" defTabSz="685766" rtl="0" eaLnBrk="1" fontAlgn="auto" latinLnBrk="0" hangingPunct="1">
                <a:lnSpc>
                  <a:spcPct val="100000"/>
                </a:lnSpc>
                <a:spcBef>
                  <a:spcPts val="0"/>
                </a:spcBef>
                <a:spcAft>
                  <a:spcPts val="300"/>
                </a:spcAft>
                <a:buClrTx/>
                <a:buSzTx/>
                <a:buFontTx/>
                <a:buNone/>
                <a:tabLst/>
                <a:defRPr/>
              </a:pPr>
              <a:r>
                <a:rPr kumimoji="0" lang="en-US" sz="1000" b="1" i="0" u="none" strike="noStrike" kern="1200" cap="none" spc="0" normalizeH="0" baseline="0" noProof="0" dirty="0">
                  <a:ln>
                    <a:noFill/>
                  </a:ln>
                  <a:solidFill>
                    <a:srgbClr val="00338D"/>
                  </a:solidFill>
                  <a:effectLst/>
                  <a:uLnTx/>
                  <a:uFillTx/>
                  <a:latin typeface="Arial" panose="020B0604020202020204"/>
                  <a:ea typeface="+mn-ea"/>
                  <a:cs typeface="+mn-cs"/>
                </a:rPr>
                <a:t>Professional and industry experience</a:t>
              </a:r>
            </a:p>
            <a:p>
              <a:pPr marL="171450" marR="0" lvl="1" indent="-171450" algn="l" defTabSz="68576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338D"/>
                  </a:solidFill>
                  <a:effectLst/>
                  <a:uLnTx/>
                  <a:uFillTx/>
                  <a:latin typeface="Arial" panose="020B0604020202020204"/>
                  <a:ea typeface="+mn-ea"/>
                  <a:cs typeface="+mn-cs"/>
                </a:rPr>
                <a:t> </a:t>
              </a:r>
              <a:r>
                <a:rPr lang="en-US" dirty="0">
                  <a:solidFill>
                    <a:srgbClr val="000000"/>
                  </a:solidFill>
                  <a:latin typeface="Arial" panose="020B0604020202020204"/>
                </a:rPr>
                <a:t>Uday involved in end-to-end design and development of front-end pages using React js for SIEM optimization product of US engagement.</a:t>
              </a:r>
            </a:p>
            <a:p>
              <a:pPr marR="0" lvl="2" algn="l" defTabSz="685766" rtl="0" eaLnBrk="1" fontAlgn="auto" latinLnBrk="0" hangingPunct="1">
                <a:lnSpc>
                  <a:spcPts val="1200"/>
                </a:lnSpc>
                <a:spcBef>
                  <a:spcPts val="0"/>
                </a:spcBef>
                <a:spcAft>
                  <a:spcPts val="300"/>
                </a:spcAft>
                <a:buClr>
                  <a:srgbClr val="00338D"/>
                </a:buClr>
                <a:buSzTx/>
                <a:buFont typeface="Arial" panose="020B0604020202020204" pitchFamily="34" charset="0"/>
                <a:buChar char="•"/>
                <a:tabLst/>
                <a:defRPr/>
              </a:pPr>
              <a:r>
                <a:rPr lang="en-GB" dirty="0">
                  <a:solidFill>
                    <a:srgbClr val="000000"/>
                  </a:solidFill>
                  <a:latin typeface="Arial" panose="020B0604020202020204"/>
                </a:rPr>
                <a:t>As part of RBC Auth libraries project, Uday involved in the development of </a:t>
              </a:r>
              <a:r>
                <a:rPr lang="en-US" dirty="0">
                  <a:solidFill>
                    <a:srgbClr val="000000"/>
                  </a:solidFill>
                  <a:latin typeface="Arial" panose="020B0604020202020204"/>
                </a:rPr>
                <a:t>identity and access management libraries build on top of Oauth2.0 and OpenID connect protocol for the Client Credential and Authorization Code Flow + PKCE patterns supported by different identity providers such as Azure, Okta, AWS. Developed libraries, stub applications, Unit tests and worked on documentation.</a:t>
              </a:r>
            </a:p>
            <a:p>
              <a:pPr marR="0" lvl="2" algn="l" defTabSz="685766" rtl="0" eaLnBrk="1" fontAlgn="auto" latinLnBrk="0" hangingPunct="1">
                <a:lnSpc>
                  <a:spcPts val="1200"/>
                </a:lnSpc>
                <a:spcBef>
                  <a:spcPts val="0"/>
                </a:spcBef>
                <a:spcAft>
                  <a:spcPts val="300"/>
                </a:spcAft>
                <a:buClr>
                  <a:srgbClr val="00338D"/>
                </a:buClr>
                <a:buSzTx/>
                <a:buFont typeface="Arial" panose="020B0604020202020204" pitchFamily="34" charset="0"/>
                <a:buChar char="•"/>
                <a:tabLst/>
                <a:defRPr/>
              </a:pPr>
              <a:r>
                <a:rPr lang="en-US" dirty="0">
                  <a:solidFill>
                    <a:srgbClr val="000000"/>
                  </a:solidFill>
                  <a:latin typeface="Arial" panose="020B0604020202020204"/>
                </a:rPr>
                <a:t> Uday has Designed and developed functionalities for some complex issues using C#, .NET Core technologies. He is experienced in end-to-end development of software products from requirement analysis to system study, designing, coding, testing, de-bugging, documentation, implementation and maintenance.</a:t>
              </a:r>
            </a:p>
            <a:p>
              <a:pPr marL="171450" lvl="1" indent="-171450">
                <a:spcBef>
                  <a:spcPts val="0"/>
                </a:spcBef>
                <a:spcAft>
                  <a:spcPts val="300"/>
                </a:spcAft>
                <a:buFont typeface="Arial" panose="020B0604020202020204" pitchFamily="34" charset="0"/>
                <a:buChar char="•"/>
                <a:defRPr/>
              </a:pPr>
              <a:r>
                <a:rPr lang="en-US" dirty="0">
                  <a:solidFill>
                    <a:srgbClr val="000000"/>
                  </a:solidFill>
                  <a:latin typeface="Arial" panose="020B0604020202020204"/>
                </a:rPr>
                <a:t>Uday is Proficient in providing effective resolution to customer queries; improving relationships with the customer by anticipating customer future requirements, thereby ensuring a positive customer experience. He is an excellent team player with strong problem-solving and trouble-shooting capabilities, ability to work efficiently in both independent and teamwork environments.</a:t>
              </a:r>
            </a:p>
            <a:p>
              <a:pPr marL="171450" lvl="1" indent="-171450">
                <a:spcBef>
                  <a:spcPts val="0"/>
                </a:spcBef>
                <a:spcAft>
                  <a:spcPts val="300"/>
                </a:spcAft>
                <a:buFont typeface="Arial" panose="020B0604020202020204" pitchFamily="34" charset="0"/>
                <a:buChar char="•"/>
                <a:defRPr/>
              </a:pPr>
              <a:r>
                <a:rPr lang="en-US" dirty="0">
                  <a:solidFill>
                    <a:srgbClr val="000000"/>
                  </a:solidFill>
                  <a:latin typeface="Arial" panose="020B0604020202020204"/>
                </a:rPr>
                <a:t> As a Full stack Product developer, Uday took active role in feature enhancement of Microsoft products using agile CI/CD frameworks and involved in all scrum ceremonies starting from requirement gathering to the production deployment stage. He worked closely with business stakeholders and participated in requirement gathering sessions to understand the business needs, review, validate and document the business requirements.</a:t>
              </a:r>
            </a:p>
            <a:p>
              <a:pPr marL="171450" lvl="1" indent="-171450">
                <a:spcBef>
                  <a:spcPts val="0"/>
                </a:spcBef>
                <a:spcAft>
                  <a:spcPts val="300"/>
                </a:spcAft>
                <a:buFont typeface="Arial" panose="020B0604020202020204" pitchFamily="34" charset="0"/>
                <a:buChar char="•"/>
                <a:defRPr/>
              </a:pPr>
              <a:r>
                <a:rPr lang="en-US" dirty="0">
                  <a:solidFill>
                    <a:srgbClr val="000000"/>
                  </a:solidFill>
                  <a:latin typeface="Arial" panose="020B0604020202020204"/>
                </a:rPr>
                <a:t> Uday has been a mentor for new resources and introducing good work relationship, conducted knowledge transfer session. He has good Experience with Object Oriented Programming Concepts Experience Working in Divergent Technologies Including ASP.NET Core, ASP.NET, ADO.NET, MVC, Entity Framework Core.</a:t>
              </a:r>
            </a:p>
            <a:p>
              <a:pPr marL="171450" lvl="1" indent="-171450">
                <a:spcBef>
                  <a:spcPts val="0"/>
                </a:spcBef>
                <a:spcAft>
                  <a:spcPts val="300"/>
                </a:spcAft>
                <a:buFont typeface="Arial" panose="020B0604020202020204" pitchFamily="34" charset="0"/>
                <a:buChar char="•"/>
                <a:defRPr/>
              </a:pPr>
              <a:r>
                <a:rPr lang="en-US" dirty="0">
                  <a:solidFill>
                    <a:srgbClr val="000000"/>
                  </a:solidFill>
                  <a:latin typeface="Arial" panose="020B0604020202020204"/>
                </a:rPr>
                <a:t> Uday is proficient in providing effective resolution to customer queries by improving relationships with the customer by anticipating customer future requirements, thereby ensuring a positive customer experience.</a:t>
              </a:r>
            </a:p>
            <a:p>
              <a:pPr marL="171450" lvl="1" indent="-171450">
                <a:spcBef>
                  <a:spcPts val="0"/>
                </a:spcBef>
                <a:spcAft>
                  <a:spcPts val="300"/>
                </a:spcAft>
                <a:buFont typeface="Arial" panose="020B0604020202020204" pitchFamily="34" charset="0"/>
                <a:buChar char="•"/>
                <a:defRPr/>
              </a:pPr>
              <a:r>
                <a:rPr lang="en-US" dirty="0">
                  <a:solidFill>
                    <a:srgbClr val="000000"/>
                  </a:solidFill>
                  <a:latin typeface="Arial" panose="020B0604020202020204"/>
                </a:rPr>
                <a:t> Uday has an ability to learn process, new topics and expertise in those areas . He has </a:t>
              </a:r>
              <a:r>
                <a:rPr lang="en-GB" dirty="0">
                  <a:solidFill>
                    <a:srgbClr val="000000"/>
                  </a:solidFill>
                  <a:latin typeface="Arial" panose="020B0604020202020204"/>
                </a:rPr>
                <a:t>successfully  installed, configured and managed high availability and clustered environment software.</a:t>
              </a:r>
            </a:p>
            <a:p>
              <a:pPr marL="171450" lvl="1" indent="-171450">
                <a:spcBef>
                  <a:spcPts val="0"/>
                </a:spcBef>
                <a:spcAft>
                  <a:spcPts val="300"/>
                </a:spcAft>
                <a:buFont typeface="Arial" panose="020B0604020202020204" pitchFamily="34" charset="0"/>
                <a:buChar char="•"/>
                <a:defRPr/>
              </a:pPr>
              <a:r>
                <a:rPr lang="en-GB" dirty="0">
                  <a:solidFill>
                    <a:srgbClr val="000000"/>
                  </a:solidFill>
                  <a:latin typeface="Arial" panose="020B0604020202020204"/>
                </a:rPr>
                <a:t> Uday is experienced in</a:t>
              </a:r>
              <a:r>
                <a:rPr lang="en-US" dirty="0">
                  <a:solidFill>
                    <a:srgbClr val="000000"/>
                  </a:solidFill>
                  <a:latin typeface="Arial" panose="020B0604020202020204"/>
                </a:rPr>
                <a:t> Agile methodology and participating in daily Scrums for requirement Analysis with team</a:t>
              </a:r>
              <a:r>
                <a:rPr lang="en-GB" dirty="0">
                  <a:solidFill>
                    <a:srgbClr val="000000"/>
                  </a:solidFill>
                  <a:latin typeface="Arial" panose="020B0604020202020204"/>
                </a:rPr>
                <a:t>. He is experienced in planning, grooming and executing a project.</a:t>
              </a:r>
            </a:p>
            <a:p>
              <a:pPr marL="171450" lvl="1" indent="-171450">
                <a:spcBef>
                  <a:spcPts val="0"/>
                </a:spcBef>
                <a:spcAft>
                  <a:spcPts val="300"/>
                </a:spcAft>
                <a:buFont typeface="Arial" panose="020B0604020202020204" pitchFamily="34" charset="0"/>
                <a:buChar char="•"/>
                <a:defRPr/>
              </a:pPr>
              <a:r>
                <a:rPr lang="en-GB" dirty="0">
                  <a:solidFill>
                    <a:srgbClr val="000000"/>
                  </a:solidFill>
                  <a:latin typeface="Arial" panose="020B0604020202020204"/>
                </a:rPr>
                <a:t> Uday is experienced in interacting with customers regarding the requirements and work status. He has Fair understanding on Azure Devops and CI/CD pipelines.</a:t>
              </a:r>
            </a:p>
          </p:txBody>
        </p:sp>
      </p:grpSp>
      <p:pic>
        <p:nvPicPr>
          <p:cNvPr id="7" name="Picture 6">
            <a:extLst>
              <a:ext uri="{FF2B5EF4-FFF2-40B4-BE49-F238E27FC236}">
                <a16:creationId xmlns:a16="http://schemas.microsoft.com/office/drawing/2014/main" id="{81137B89-095E-460D-A1BF-F8E16A4DE7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90550" y="1295400"/>
            <a:ext cx="1072584" cy="1166446"/>
          </a:xfrm>
          <a:prstGeom prst="rect">
            <a:avLst/>
          </a:prstGeom>
        </p:spPr>
      </p:pic>
    </p:spTree>
    <p:custDataLst>
      <p:tags r:id="rId1"/>
    </p:custDataLst>
    <p:extLst>
      <p:ext uri="{BB962C8B-B14F-4D97-AF65-F5344CB8AC3E}">
        <p14:creationId xmlns:p14="http://schemas.microsoft.com/office/powerpoint/2010/main" val="3434775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6_NewBrand2022">
  <a:themeElements>
    <a:clrScheme name="New Brand">
      <a:dk1>
        <a:srgbClr val="000000"/>
      </a:dk1>
      <a:lt1>
        <a:sysClr val="window" lastClr="FFFFFF"/>
      </a:lt1>
      <a:dk2>
        <a:srgbClr val="00338D"/>
      </a:dk2>
      <a:lt2>
        <a:srgbClr val="1E49E2"/>
      </a:lt2>
      <a:accent1>
        <a:srgbClr val="0C233C"/>
      </a:accent1>
      <a:accent2>
        <a:srgbClr val="ACEAFF"/>
      </a:accent2>
      <a:accent3>
        <a:srgbClr val="00B8F5"/>
      </a:accent3>
      <a:accent4>
        <a:srgbClr val="7213EA"/>
      </a:accent4>
      <a:accent5>
        <a:srgbClr val="FD349C"/>
      </a:accent5>
      <a:accent6>
        <a:srgbClr val="098E7E"/>
      </a:accent6>
      <a:hlink>
        <a:srgbClr val="0091DA"/>
      </a:hlink>
      <a:folHlink>
        <a:srgbClr val="0091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338D"/>
        </a:solidFill>
        <a:ln w="12700" cap="flat" cmpd="sng" algn="ctr">
          <a:noFill/>
          <a:prstDash val="solid"/>
          <a:miter lim="800000"/>
        </a:ln>
        <a:effectLst/>
      </a:spPr>
      <a:bodyPr wrap="none" lIns="54610" tIns="54610" rIns="54610" bIns="54610"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800" b="0" i="0" u="none" strike="noStrike" kern="0" cap="none" spc="0" normalizeH="0" baseline="0" noProof="0" dirty="0">
            <a:ln>
              <a:noFill/>
            </a:ln>
            <a:solidFill>
              <a:srgbClr val="FFFFFF"/>
            </a:solidFill>
            <a:effectLst/>
            <a:uLnTx/>
            <a:uFillTx/>
            <a:latin typeface="Arial"/>
            <a:ea typeface="+mn-ea"/>
            <a:cs typeface="+mn-cs"/>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Cobalt">
      <a:srgbClr val="1E49E2"/>
    </a:custClr>
    <a:custClr name="Dark Blue">
      <a:srgbClr val="0C233C"/>
    </a:custClr>
    <a:custClr name="Light Blue">
      <a:srgbClr val="ACEAFF"/>
    </a:custClr>
    <a:custClr name="Pacific Blue">
      <a:srgbClr val="00B8F5"/>
    </a:custClr>
    <a:custClr name="Purple">
      <a:srgbClr val="7213EA"/>
    </a:custClr>
    <a:custClr name="Pink">
      <a:srgbClr val="FD349C"/>
    </a:custClr>
    <a:custClr name="White">
      <a:srgbClr val="FFFFFF"/>
    </a:custClr>
    <a:custClr name="White">
      <a:srgbClr val="FFFFFF"/>
    </a:custClr>
    <a:custClr name="White">
      <a:srgbClr val="FFFFFF"/>
    </a:custClr>
    <a:custClr name="Blue">
      <a:srgbClr val="76D2FF"/>
    </a:custClr>
    <a:custClr name="Dark Purple">
      <a:srgbClr val="510DBC"/>
    </a:custClr>
    <a:custClr name="Light Purple">
      <a:srgbClr val="B497FF"/>
    </a:custClr>
    <a:custClr name="Dark Pink">
      <a:srgbClr val="AB0D82"/>
    </a:custClr>
    <a:custClr name="Light Pink">
      <a:srgbClr val="FFA3DA"/>
    </a:custClr>
    <a:custClr name="Dark Green">
      <a:srgbClr val="098E7E"/>
    </a:custClr>
    <a:custClr name="Green">
      <a:srgbClr val="00C0AE"/>
    </a:custClr>
    <a:custClr name="Light Green">
      <a:srgbClr val="63EBDA"/>
    </a:custClr>
    <a:custClr name="White">
      <a:srgbClr val="FFFFFF"/>
    </a:custClr>
    <a:custClr name="White">
      <a:srgbClr val="FFFFFF"/>
    </a:custClr>
    <a:custClr name="Gray 1">
      <a:srgbClr val="333333"/>
    </a:custClr>
    <a:custClr name="Gray 2">
      <a:srgbClr val="666666"/>
    </a:custClr>
    <a:custClr name="Gray 3">
      <a:srgbClr val="989898"/>
    </a:custClr>
    <a:custClr name="Gray 4">
      <a:srgbClr val="B2B2B2"/>
    </a:custClr>
    <a:custClr name="Gray 5">
      <a:srgbClr val="E5E5E5"/>
    </a:custClr>
    <a:custClr name="White">
      <a:srgbClr val="FFFFFF"/>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NewBrand2022" id="{1C1E164E-801C-41CA-953C-BB2D199ABEE0}" vid="{5D997598-6BCC-416F-A078-1236C5B10E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610</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KPMG Bold</vt:lpstr>
      <vt:lpstr>6_NewBrand2022</vt:lpstr>
      <vt:lpstr>Uday Bhaskar Reddy Thatiparthi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Waneet Grewal, Offshore Delivery Assurance Lead</dc:title>
  <dc:creator>Mukherjee, Joydeep</dc:creator>
  <cp:lastModifiedBy>Uday Bhaskar Reddy,  Thatiparthi</cp:lastModifiedBy>
  <cp:revision>6</cp:revision>
  <dcterms:created xsi:type="dcterms:W3CDTF">2023-03-10T14:28:57Z</dcterms:created>
  <dcterms:modified xsi:type="dcterms:W3CDTF">2023-04-20T09:39:57Z</dcterms:modified>
</cp:coreProperties>
</file>