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Libre Franklin"/>
      <p:regular r:id="rId24"/>
      <p:bold r:id="rId25"/>
      <p:italic r:id="rId26"/>
      <p:boldItalic r:id="rId27"/>
    </p:embeddedFont>
    <p:embeddedFont>
      <p:font typeface="Franklin Gothic"/>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ibreFranklin-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italic.fntdata"/><Relationship Id="rId25" Type="http://schemas.openxmlformats.org/officeDocument/2006/relationships/font" Target="fonts/LibreFranklin-bold.fntdata"/><Relationship Id="rId28" Type="http://schemas.openxmlformats.org/officeDocument/2006/relationships/font" Target="fonts/FranklinGothic-bold.fntdata"/><Relationship Id="rId27" Type="http://schemas.openxmlformats.org/officeDocument/2006/relationships/font" Target="fonts/LibreFranklin-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4" name="Google Shape;34;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5" name="Google Shape;45;p6"/>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6"/>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5" name="Google Shape;55;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447817" y="641350"/>
            <a:ext cx="11290859" cy="3651249"/>
          </a:xfrm>
          <a:prstGeom prst="rect">
            <a:avLst/>
          </a:prstGeom>
          <a:noFill/>
          <a:ln>
            <a:noFill/>
          </a:ln>
        </p:spPr>
      </p:sp>
      <p:sp>
        <p:nvSpPr>
          <p:cNvPr id="71" name="Google Shape;71;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udaykumarjb1999@gmail.com" TargetMode="Externa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kaggle.com/code/udaykumarjb/ai-mental-fitness-tracker-1" TargetMode="External"/><Relationship Id="rId4" Type="http://schemas.openxmlformats.org/officeDocument/2006/relationships/hyperlink" Target="https://www.kaggle.com/datasets/udaykumarjb/mental-fitness-tracker-1" TargetMode="External"/><Relationship Id="rId5" Type="http://schemas.openxmlformats.org/officeDocument/2006/relationships/hyperlink" Target="https://drive.google.com/drive/folders/1ewTnr5aYgetszIEMkDc5YIFH0dE4yaW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3"/>
          <p:cNvSpPr txBox="1"/>
          <p:nvPr>
            <p:ph type="ctrTitle"/>
          </p:nvPr>
        </p:nvSpPr>
        <p:spPr>
          <a:xfrm>
            <a:off x="446534" y="579445"/>
            <a:ext cx="10993549" cy="85279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Times New Roman"/>
              <a:buNone/>
            </a:pPr>
            <a:r>
              <a:rPr lang="en-US" sz="3600">
                <a:latin typeface="Times New Roman"/>
                <a:ea typeface="Times New Roman"/>
                <a:cs typeface="Times New Roman"/>
                <a:sym typeface="Times New Roman"/>
              </a:rPr>
              <a:t>STUDENT </a:t>
            </a:r>
            <a:r>
              <a:rPr lang="en-US">
                <a:latin typeface="Times New Roman"/>
                <a:ea typeface="Times New Roman"/>
                <a:cs typeface="Times New Roman"/>
                <a:sym typeface="Times New Roman"/>
              </a:rPr>
              <a:t>DETAILS</a:t>
            </a:r>
            <a:endParaRPr>
              <a:latin typeface="Times New Roman"/>
              <a:ea typeface="Times New Roman"/>
              <a:cs typeface="Times New Roman"/>
              <a:sym typeface="Times New Roman"/>
            </a:endParaRPr>
          </a:p>
        </p:txBody>
      </p:sp>
      <p:sp>
        <p:nvSpPr>
          <p:cNvPr id="97" name="Google Shape;97;p13"/>
          <p:cNvSpPr txBox="1"/>
          <p:nvPr>
            <p:ph idx="1" type="subTitle"/>
          </p:nvPr>
        </p:nvSpPr>
        <p:spPr>
          <a:xfrm>
            <a:off x="596718" y="1805789"/>
            <a:ext cx="10993546" cy="3896888"/>
          </a:xfrm>
          <a:prstGeom prst="rect">
            <a:avLst/>
          </a:prstGeom>
          <a:noFill/>
          <a:ln>
            <a:noFill/>
          </a:ln>
        </p:spPr>
        <p:txBody>
          <a:bodyPr anchorCtr="0" anchor="t" bIns="45700" lIns="91425" spcFirstLastPara="1" rIns="91425" wrap="square" tIns="45700">
            <a:normAutofit/>
          </a:bodyPr>
          <a:lstStyle/>
          <a:p>
            <a:pPr indent="-285750" lvl="0" marL="285750" rtl="0" algn="l">
              <a:lnSpc>
                <a:spcPct val="110000"/>
              </a:lnSpc>
              <a:spcBef>
                <a:spcPts val="0"/>
              </a:spcBef>
              <a:spcAft>
                <a:spcPts val="0"/>
              </a:spcAft>
              <a:buSzPts val="1656"/>
              <a:buFont typeface="Noto Sans Symbols"/>
              <a:buChar char="▪"/>
            </a:pPr>
            <a:r>
              <a:rPr lang="en-US" sz="1800">
                <a:solidFill>
                  <a:schemeClr val="dk2"/>
                </a:solidFill>
                <a:latin typeface="Times New Roman"/>
                <a:ea typeface="Times New Roman"/>
                <a:cs typeface="Times New Roman"/>
                <a:sym typeface="Times New Roman"/>
              </a:rPr>
              <a:t>NAME: </a:t>
            </a:r>
            <a:r>
              <a:rPr b="1" lang="en-US" sz="1800">
                <a:solidFill>
                  <a:srgbClr val="192D3A"/>
                </a:solidFill>
                <a:latin typeface="Times New Roman"/>
                <a:ea typeface="Times New Roman"/>
                <a:cs typeface="Times New Roman"/>
                <a:sym typeface="Times New Roman"/>
              </a:rPr>
              <a:t>UDAY KUMAR J B</a:t>
            </a:r>
            <a:endParaRPr/>
          </a:p>
          <a:p>
            <a:pPr indent="-285750" lvl="0" marL="285750" rtl="0" algn="l">
              <a:lnSpc>
                <a:spcPct val="110000"/>
              </a:lnSpc>
              <a:spcBef>
                <a:spcPts val="960"/>
              </a:spcBef>
              <a:spcAft>
                <a:spcPts val="0"/>
              </a:spcAft>
              <a:buSzPts val="1656"/>
              <a:buFont typeface="Noto Sans Symbols"/>
              <a:buChar char="▪"/>
            </a:pPr>
            <a:r>
              <a:rPr lang="en-US" sz="1800">
                <a:solidFill>
                  <a:schemeClr val="dk2"/>
                </a:solidFill>
                <a:latin typeface="Times New Roman"/>
                <a:ea typeface="Times New Roman"/>
                <a:cs typeface="Times New Roman"/>
                <a:sym typeface="Times New Roman"/>
              </a:rPr>
              <a:t>SKILLS BUILD EMAIL ID:  </a:t>
            </a:r>
            <a:r>
              <a:rPr b="1" lang="en-US" sz="1800" u="sng">
                <a:solidFill>
                  <a:schemeClr val="hlink"/>
                </a:solidFill>
                <a:latin typeface="Times New Roman"/>
                <a:ea typeface="Times New Roman"/>
                <a:cs typeface="Times New Roman"/>
                <a:sym typeface="Times New Roman"/>
                <a:hlinkClick r:id="rId3"/>
              </a:rPr>
              <a:t>UDAYKUMARJB1999@GMAIL.COM</a:t>
            </a:r>
            <a:endParaRPr b="1" sz="1800">
              <a:solidFill>
                <a:srgbClr val="192D3A"/>
              </a:solidFill>
              <a:latin typeface="Times New Roman"/>
              <a:ea typeface="Times New Roman"/>
              <a:cs typeface="Times New Roman"/>
              <a:sym typeface="Times New Roman"/>
            </a:endParaRPr>
          </a:p>
          <a:p>
            <a:pPr indent="-285750" lvl="0" marL="285750" rtl="0" algn="l">
              <a:lnSpc>
                <a:spcPct val="110000"/>
              </a:lnSpc>
              <a:spcBef>
                <a:spcPts val="960"/>
              </a:spcBef>
              <a:spcAft>
                <a:spcPts val="0"/>
              </a:spcAft>
              <a:buSzPts val="1656"/>
              <a:buFont typeface="Noto Sans Symbols"/>
              <a:buChar char="▪"/>
            </a:pPr>
            <a:r>
              <a:rPr lang="en-US" sz="1800">
                <a:solidFill>
                  <a:schemeClr val="dk2"/>
                </a:solidFill>
                <a:latin typeface="Times New Roman"/>
                <a:ea typeface="Times New Roman"/>
                <a:cs typeface="Times New Roman"/>
                <a:sym typeface="Times New Roman"/>
              </a:rPr>
              <a:t>COLLEGE NAME: </a:t>
            </a:r>
            <a:r>
              <a:rPr b="1" lang="en-US" sz="1800">
                <a:solidFill>
                  <a:srgbClr val="192D3A"/>
                </a:solidFill>
                <a:latin typeface="Times New Roman"/>
                <a:ea typeface="Times New Roman"/>
                <a:cs typeface="Times New Roman"/>
                <a:sym typeface="Times New Roman"/>
              </a:rPr>
              <a:t>SJC INSTITUTE OF TECHNOLOGY </a:t>
            </a:r>
            <a:endParaRPr/>
          </a:p>
          <a:p>
            <a:pPr indent="0" lvl="0" marL="0" rtl="0" algn="l">
              <a:lnSpc>
                <a:spcPct val="110000"/>
              </a:lnSpc>
              <a:spcBef>
                <a:spcPts val="960"/>
              </a:spcBef>
              <a:spcAft>
                <a:spcPts val="0"/>
              </a:spcAft>
              <a:buSzPts val="1656"/>
              <a:buNone/>
            </a:pPr>
            <a:r>
              <a:rPr b="1" lang="en-US" sz="1800">
                <a:solidFill>
                  <a:srgbClr val="192D3A"/>
                </a:solidFill>
                <a:latin typeface="Times New Roman"/>
                <a:ea typeface="Times New Roman"/>
                <a:cs typeface="Times New Roman"/>
                <a:sym typeface="Times New Roman"/>
              </a:rPr>
              <a:t>CHICKBALLAPUR</a:t>
            </a:r>
            <a:endParaRPr/>
          </a:p>
          <a:p>
            <a:pPr indent="-285750" lvl="0" marL="285750" rtl="0" algn="l">
              <a:lnSpc>
                <a:spcPct val="110000"/>
              </a:lnSpc>
              <a:spcBef>
                <a:spcPts val="960"/>
              </a:spcBef>
              <a:spcAft>
                <a:spcPts val="0"/>
              </a:spcAft>
              <a:buSzPts val="1656"/>
              <a:buFont typeface="Noto Sans Symbols"/>
              <a:buChar char="▪"/>
            </a:pPr>
            <a:r>
              <a:rPr lang="en-US" sz="1800">
                <a:solidFill>
                  <a:schemeClr val="dk2"/>
                </a:solidFill>
                <a:latin typeface="Times New Roman"/>
                <a:ea typeface="Times New Roman"/>
                <a:cs typeface="Times New Roman"/>
                <a:sym typeface="Times New Roman"/>
              </a:rPr>
              <a:t>COLLEGE STATE: </a:t>
            </a:r>
            <a:r>
              <a:rPr b="1" lang="en-US" sz="1800">
                <a:solidFill>
                  <a:srgbClr val="192D3A"/>
                </a:solidFill>
                <a:latin typeface="Times New Roman"/>
                <a:ea typeface="Times New Roman"/>
                <a:cs typeface="Times New Roman"/>
                <a:sym typeface="Times New Roman"/>
              </a:rPr>
              <a:t>KARNATAKA</a:t>
            </a:r>
            <a:endParaRPr/>
          </a:p>
          <a:p>
            <a:pPr indent="-285750" lvl="0" marL="285750" rtl="0" algn="l">
              <a:lnSpc>
                <a:spcPct val="110000"/>
              </a:lnSpc>
              <a:spcBef>
                <a:spcPts val="960"/>
              </a:spcBef>
              <a:spcAft>
                <a:spcPts val="0"/>
              </a:spcAft>
              <a:buSzPts val="1656"/>
              <a:buFont typeface="Noto Sans Symbols"/>
              <a:buChar char="▪"/>
            </a:pPr>
            <a:r>
              <a:rPr lang="en-US" sz="1800">
                <a:solidFill>
                  <a:schemeClr val="dk2"/>
                </a:solidFill>
                <a:latin typeface="Times New Roman"/>
                <a:ea typeface="Times New Roman"/>
                <a:cs typeface="Times New Roman"/>
                <a:sym typeface="Times New Roman"/>
              </a:rPr>
              <a:t>INTERNSHIP DOMAIN AND INTERNSHIP START AND END </a:t>
            </a:r>
            <a:endParaRPr/>
          </a:p>
          <a:p>
            <a:pPr indent="0" lvl="0" marL="0" rtl="0" algn="l">
              <a:lnSpc>
                <a:spcPct val="110000"/>
              </a:lnSpc>
              <a:spcBef>
                <a:spcPts val="960"/>
              </a:spcBef>
              <a:spcAft>
                <a:spcPts val="0"/>
              </a:spcAft>
              <a:buSzPts val="1656"/>
              <a:buNone/>
            </a:pPr>
            <a:r>
              <a:rPr lang="en-US" sz="1800">
                <a:solidFill>
                  <a:schemeClr val="dk2"/>
                </a:solidFill>
                <a:latin typeface="Times New Roman"/>
                <a:ea typeface="Times New Roman"/>
                <a:cs typeface="Times New Roman"/>
                <a:sym typeface="Times New Roman"/>
              </a:rPr>
              <a:t>DATE: </a:t>
            </a:r>
            <a:endParaRPr/>
          </a:p>
          <a:p>
            <a:pPr indent="0" lvl="0" marL="0" rtl="0" algn="l">
              <a:lnSpc>
                <a:spcPct val="110000"/>
              </a:lnSpc>
              <a:spcBef>
                <a:spcPts val="960"/>
              </a:spcBef>
              <a:spcAft>
                <a:spcPts val="0"/>
              </a:spcAft>
              <a:buSzPts val="1656"/>
              <a:buNone/>
            </a:pPr>
            <a:r>
              <a:rPr lang="en-US" sz="1800">
                <a:solidFill>
                  <a:schemeClr val="dk2"/>
                </a:solidFill>
                <a:latin typeface="Times New Roman"/>
                <a:ea typeface="Times New Roman"/>
                <a:cs typeface="Times New Roman"/>
                <a:sym typeface="Times New Roman"/>
              </a:rPr>
              <a:t> </a:t>
            </a:r>
            <a:r>
              <a:rPr b="1" lang="en-US" sz="1800">
                <a:solidFill>
                  <a:srgbClr val="192D3A"/>
                </a:solidFill>
                <a:latin typeface="Times New Roman"/>
                <a:ea typeface="Times New Roman"/>
                <a:cs typeface="Times New Roman"/>
                <a:sym typeface="Times New Roman"/>
              </a:rPr>
              <a:t>[AI ( ARTIFICIAL INTELLIGENCE)]/[07/06/2023  - 24/07/2023  ]</a:t>
            </a:r>
            <a:endParaRPr/>
          </a:p>
          <a:p>
            <a:pPr indent="0" lvl="0" marL="0" rtl="0" algn="l">
              <a:lnSpc>
                <a:spcPct val="110000"/>
              </a:lnSpc>
              <a:spcBef>
                <a:spcPts val="960"/>
              </a:spcBef>
              <a:spcAft>
                <a:spcPts val="0"/>
              </a:spcAft>
              <a:buSzPts val="1656"/>
              <a:buNone/>
            </a:pPr>
            <a:r>
              <a:t/>
            </a:r>
            <a:endParaRPr sz="1800">
              <a:latin typeface="Times New Roman"/>
              <a:ea typeface="Times New Roman"/>
              <a:cs typeface="Times New Roman"/>
              <a:sym typeface="Times New Roman"/>
            </a:endParaRPr>
          </a:p>
          <a:p>
            <a:pPr indent="0" lvl="0" marL="0" rtl="0" algn="l">
              <a:lnSpc>
                <a:spcPct val="110000"/>
              </a:lnSpc>
              <a:spcBef>
                <a:spcPts val="920"/>
              </a:spcBef>
              <a:spcAft>
                <a:spcPts val="0"/>
              </a:spcAft>
              <a:buSzPts val="1472"/>
              <a:buNone/>
            </a:pPr>
            <a:r>
              <a:t/>
            </a:r>
            <a:endParaRPr/>
          </a:p>
          <a:p>
            <a:pPr indent="0" lvl="0" marL="0" rtl="0" algn="l">
              <a:lnSpc>
                <a:spcPct val="110000"/>
              </a:lnSpc>
              <a:spcBef>
                <a:spcPts val="920"/>
              </a:spcBef>
              <a:spcAft>
                <a:spcPts val="0"/>
              </a:spcAft>
              <a:buSzPts val="1472"/>
              <a:buNone/>
            </a:pPr>
            <a:r>
              <a:t/>
            </a:r>
            <a:endParaRPr/>
          </a:p>
          <a:p>
            <a:pPr indent="0" lvl="0" marL="0" rtl="0" algn="l">
              <a:lnSpc>
                <a:spcPct val="110000"/>
              </a:lnSpc>
              <a:spcBef>
                <a:spcPts val="920"/>
              </a:spcBef>
              <a:spcAft>
                <a:spcPts val="0"/>
              </a:spcAft>
              <a:buSzPts val="1472"/>
              <a:buNone/>
            </a:pPr>
            <a:r>
              <a:t/>
            </a:r>
            <a:endParaRPr/>
          </a:p>
        </p:txBody>
      </p:sp>
      <p:sp>
        <p:nvSpPr>
          <p:cNvPr id="98" name="Google Shape;98;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3"/>
          <p:cNvPicPr preferRelativeResize="0"/>
          <p:nvPr/>
        </p:nvPicPr>
        <p:blipFill rotWithShape="1">
          <a:blip r:embed="rId4">
            <a:alphaModFix/>
          </a:blip>
          <a:srcRect b="0" l="0" r="0" t="0"/>
          <a:stretch/>
        </p:blipFill>
        <p:spPr>
          <a:xfrm>
            <a:off x="7653583" y="1155323"/>
            <a:ext cx="4383218" cy="43597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244929" y="493812"/>
            <a:ext cx="11723914"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HOW DID YOU CUSTOMIZE THE PROJECT AND MAKE IT YOUR OWN</a:t>
            </a:r>
            <a:endParaRPr/>
          </a:p>
        </p:txBody>
      </p:sp>
      <p:sp>
        <p:nvSpPr>
          <p:cNvPr id="155" name="Google Shape;155;p22"/>
          <p:cNvSpPr txBox="1"/>
          <p:nvPr/>
        </p:nvSpPr>
        <p:spPr>
          <a:xfrm>
            <a:off x="391886" y="1682532"/>
            <a:ext cx="11152414" cy="336637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Language and cultural adaptation: </a:t>
            </a:r>
            <a:r>
              <a:rPr lang="en-US" sz="1800">
                <a:solidFill>
                  <a:srgbClr val="0C0C0C"/>
                </a:solidFill>
                <a:latin typeface="Times New Roman"/>
                <a:ea typeface="Times New Roman"/>
                <a:cs typeface="Times New Roman"/>
                <a:sym typeface="Times New Roman"/>
              </a:rPr>
              <a:t>Customize the tracker's language options, cultural references, and content to cater to a diverse user base or specific regions.</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Accessibility features: </a:t>
            </a:r>
            <a:r>
              <a:rPr lang="en-US" sz="1800">
                <a:solidFill>
                  <a:srgbClr val="0C0C0C"/>
                </a:solidFill>
                <a:latin typeface="Times New Roman"/>
                <a:ea typeface="Times New Roman"/>
                <a:cs typeface="Times New Roman"/>
                <a:sym typeface="Times New Roman"/>
              </a:rPr>
              <a:t>Implement accessibility features such as voice-guided navigation, adjustable font sizes, or compatibility with assistive technologies to ensure inclusivity.</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User feedback and community engagement: </a:t>
            </a:r>
            <a:r>
              <a:rPr lang="en-US" sz="1800">
                <a:solidFill>
                  <a:srgbClr val="0C0C0C"/>
                </a:solidFill>
                <a:latin typeface="Times New Roman"/>
                <a:ea typeface="Times New Roman"/>
                <a:cs typeface="Times New Roman"/>
                <a:sym typeface="Times New Roman"/>
              </a:rPr>
              <a:t>Enable features that allow users to provide feedback, share their experiences, and interact with a supportive community, fostering a sense of belonging and motivation.</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Continuous improvement: </a:t>
            </a:r>
            <a:r>
              <a:rPr lang="en-US" sz="1800">
                <a:solidFill>
                  <a:srgbClr val="0C0C0C"/>
                </a:solidFill>
                <a:latin typeface="Times New Roman"/>
                <a:ea typeface="Times New Roman"/>
                <a:cs typeface="Times New Roman"/>
                <a:sym typeface="Times New Roman"/>
              </a:rPr>
              <a:t>Regularly update and enhance the tracker based on user feedback and emerging research in mental health to ensure it </a:t>
            </a:r>
            <a:endParaRPr sz="1800">
              <a:solidFill>
                <a:srgbClr val="0C0C0C"/>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581191" y="493812"/>
            <a:ext cx="11029616" cy="58387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MODELLING</a:t>
            </a:r>
            <a:endParaRPr>
              <a:latin typeface="Times New Roman"/>
              <a:ea typeface="Times New Roman"/>
              <a:cs typeface="Times New Roman"/>
              <a:sym typeface="Times New Roman"/>
            </a:endParaRPr>
          </a:p>
        </p:txBody>
      </p:sp>
      <p:pic>
        <p:nvPicPr>
          <p:cNvPr id="161" name="Google Shape;161;p23"/>
          <p:cNvPicPr preferRelativeResize="0"/>
          <p:nvPr/>
        </p:nvPicPr>
        <p:blipFill rotWithShape="1">
          <a:blip r:embed="rId3">
            <a:alphaModFix/>
          </a:blip>
          <a:srcRect b="0" l="0" r="0" t="0"/>
          <a:stretch/>
        </p:blipFill>
        <p:spPr>
          <a:xfrm>
            <a:off x="2002971" y="1077686"/>
            <a:ext cx="8850085" cy="53884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67" name="Google Shape;167;p24"/>
          <p:cNvSpPr txBox="1"/>
          <p:nvPr/>
        </p:nvSpPr>
        <p:spPr>
          <a:xfrm>
            <a:off x="477078" y="1642776"/>
            <a:ext cx="11131826" cy="419755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Installation of mobile application needs to be done by the user and psychiatrist. </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During answering the questions, the app will identify a user’s mental state and verify whether it has any mental difficulties by gathering data from the user through communication. </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After that, data obtained by the test and kept in the database will be examined, and if mental trouble is found, the user will receive an alert and some activity and task will be assigned, and a report will be generated.</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In general, the app will be available to all users and will include many feature in addition to mental health analysis, such as daily blogs, motivational boosts, expert advice, exercises, and so on, all of which will assist the user in resolving mental difficulties while also enjoying fun activities and even talking with expert advice.</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When the alert is delivered to the psychiatrists, they will review the report and contact that specific user to give therapy that they require.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173" name="Google Shape;173;p25"/>
          <p:cNvPicPr preferRelativeResize="0"/>
          <p:nvPr/>
        </p:nvPicPr>
        <p:blipFill rotWithShape="1">
          <a:blip r:embed="rId3">
            <a:alphaModFix/>
          </a:blip>
          <a:srcRect b="0" l="0" r="0" t="0"/>
          <a:stretch/>
        </p:blipFill>
        <p:spPr>
          <a:xfrm>
            <a:off x="742122" y="2020480"/>
            <a:ext cx="2438399" cy="3465919"/>
          </a:xfrm>
          <a:prstGeom prst="rect">
            <a:avLst/>
          </a:prstGeom>
          <a:noFill/>
          <a:ln>
            <a:noFill/>
          </a:ln>
        </p:spPr>
      </p:pic>
      <p:pic>
        <p:nvPicPr>
          <p:cNvPr id="174" name="Google Shape;174;p25"/>
          <p:cNvPicPr preferRelativeResize="0"/>
          <p:nvPr/>
        </p:nvPicPr>
        <p:blipFill rotWithShape="1">
          <a:blip r:embed="rId4">
            <a:alphaModFix/>
          </a:blip>
          <a:srcRect b="0" l="0" r="0" t="0"/>
          <a:stretch/>
        </p:blipFill>
        <p:spPr>
          <a:xfrm>
            <a:off x="4625010" y="2020479"/>
            <a:ext cx="2438399" cy="3465920"/>
          </a:xfrm>
          <a:prstGeom prst="rect">
            <a:avLst/>
          </a:prstGeom>
          <a:noFill/>
          <a:ln>
            <a:noFill/>
          </a:ln>
        </p:spPr>
      </p:pic>
      <p:pic>
        <p:nvPicPr>
          <p:cNvPr id="175" name="Google Shape;175;p25"/>
          <p:cNvPicPr preferRelativeResize="0"/>
          <p:nvPr/>
        </p:nvPicPr>
        <p:blipFill rotWithShape="1">
          <a:blip r:embed="rId5">
            <a:alphaModFix/>
          </a:blip>
          <a:srcRect b="0" l="0" r="0" t="0"/>
          <a:stretch/>
        </p:blipFill>
        <p:spPr>
          <a:xfrm>
            <a:off x="8507898" y="2020479"/>
            <a:ext cx="2438399" cy="3465920"/>
          </a:xfrm>
          <a:prstGeom prst="rect">
            <a:avLst/>
          </a:prstGeom>
          <a:noFill/>
          <a:ln>
            <a:noFill/>
          </a:ln>
        </p:spPr>
      </p:pic>
      <p:sp>
        <p:nvSpPr>
          <p:cNvPr id="176" name="Google Shape;176;p25"/>
          <p:cNvSpPr txBox="1"/>
          <p:nvPr/>
        </p:nvSpPr>
        <p:spPr>
          <a:xfrm>
            <a:off x="2560523" y="1159008"/>
            <a:ext cx="72621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MOBILE APPLICATION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182" name="Google Shape;182;p26"/>
          <p:cNvPicPr preferRelativeResize="0"/>
          <p:nvPr/>
        </p:nvPicPr>
        <p:blipFill rotWithShape="1">
          <a:blip r:embed="rId3">
            <a:alphaModFix/>
          </a:blip>
          <a:srcRect b="0" l="0" r="0" t="0"/>
          <a:stretch/>
        </p:blipFill>
        <p:spPr>
          <a:xfrm>
            <a:off x="132522" y="1789043"/>
            <a:ext cx="4214191" cy="3909950"/>
          </a:xfrm>
          <a:prstGeom prst="rect">
            <a:avLst/>
          </a:prstGeom>
          <a:noFill/>
          <a:ln>
            <a:noFill/>
          </a:ln>
        </p:spPr>
      </p:pic>
      <p:pic>
        <p:nvPicPr>
          <p:cNvPr id="183" name="Google Shape;183;p26"/>
          <p:cNvPicPr preferRelativeResize="0"/>
          <p:nvPr/>
        </p:nvPicPr>
        <p:blipFill rotWithShape="1">
          <a:blip r:embed="rId4">
            <a:alphaModFix/>
          </a:blip>
          <a:srcRect b="0" l="0" r="0" t="0"/>
          <a:stretch/>
        </p:blipFill>
        <p:spPr>
          <a:xfrm>
            <a:off x="4346714" y="1895062"/>
            <a:ext cx="3657600" cy="3617842"/>
          </a:xfrm>
          <a:prstGeom prst="rect">
            <a:avLst/>
          </a:prstGeom>
          <a:noFill/>
          <a:ln>
            <a:noFill/>
          </a:ln>
        </p:spPr>
      </p:pic>
      <p:pic>
        <p:nvPicPr>
          <p:cNvPr id="184" name="Google Shape;184;p26"/>
          <p:cNvPicPr preferRelativeResize="0"/>
          <p:nvPr/>
        </p:nvPicPr>
        <p:blipFill rotWithShape="1">
          <a:blip r:embed="rId5">
            <a:alphaModFix/>
          </a:blip>
          <a:srcRect b="0" l="0" r="0" t="0"/>
          <a:stretch/>
        </p:blipFill>
        <p:spPr>
          <a:xfrm>
            <a:off x="8282610" y="1895062"/>
            <a:ext cx="3525078" cy="3617842"/>
          </a:xfrm>
          <a:prstGeom prst="rect">
            <a:avLst/>
          </a:prstGeom>
          <a:noFill/>
          <a:ln>
            <a:noFill/>
          </a:ln>
        </p:spPr>
      </p:pic>
      <p:sp>
        <p:nvSpPr>
          <p:cNvPr id="185" name="Google Shape;185;p26"/>
          <p:cNvSpPr txBox="1"/>
          <p:nvPr/>
        </p:nvSpPr>
        <p:spPr>
          <a:xfrm>
            <a:off x="2560523" y="1159008"/>
            <a:ext cx="72621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EXPLORATORY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191" name="Google Shape;191;p27"/>
          <p:cNvPicPr preferRelativeResize="0"/>
          <p:nvPr/>
        </p:nvPicPr>
        <p:blipFill rotWithShape="1">
          <a:blip r:embed="rId3">
            <a:alphaModFix/>
          </a:blip>
          <a:srcRect b="0" l="0" r="0" t="0"/>
          <a:stretch/>
        </p:blipFill>
        <p:spPr>
          <a:xfrm>
            <a:off x="145774" y="2285870"/>
            <a:ext cx="3631096" cy="3413122"/>
          </a:xfrm>
          <a:prstGeom prst="rect">
            <a:avLst/>
          </a:prstGeom>
          <a:noFill/>
          <a:ln>
            <a:noFill/>
          </a:ln>
        </p:spPr>
      </p:pic>
      <p:pic>
        <p:nvPicPr>
          <p:cNvPr id="192" name="Google Shape;192;p27"/>
          <p:cNvPicPr preferRelativeResize="0"/>
          <p:nvPr/>
        </p:nvPicPr>
        <p:blipFill rotWithShape="1">
          <a:blip r:embed="rId4">
            <a:alphaModFix/>
          </a:blip>
          <a:srcRect b="0" l="0" r="0" t="0"/>
          <a:stretch/>
        </p:blipFill>
        <p:spPr>
          <a:xfrm>
            <a:off x="3776870" y="2347728"/>
            <a:ext cx="4253947" cy="3522985"/>
          </a:xfrm>
          <a:prstGeom prst="rect">
            <a:avLst/>
          </a:prstGeom>
          <a:noFill/>
          <a:ln>
            <a:noFill/>
          </a:ln>
        </p:spPr>
      </p:pic>
      <p:pic>
        <p:nvPicPr>
          <p:cNvPr id="193" name="Google Shape;193;p27"/>
          <p:cNvPicPr preferRelativeResize="0"/>
          <p:nvPr/>
        </p:nvPicPr>
        <p:blipFill rotWithShape="1">
          <a:blip r:embed="rId5">
            <a:alphaModFix/>
          </a:blip>
          <a:srcRect b="0" l="0" r="0" t="0"/>
          <a:stretch/>
        </p:blipFill>
        <p:spPr>
          <a:xfrm>
            <a:off x="8189844" y="2176007"/>
            <a:ext cx="3631096" cy="3694706"/>
          </a:xfrm>
          <a:prstGeom prst="rect">
            <a:avLst/>
          </a:prstGeom>
          <a:noFill/>
          <a:ln>
            <a:noFill/>
          </a:ln>
        </p:spPr>
      </p:pic>
      <p:sp>
        <p:nvSpPr>
          <p:cNvPr id="194" name="Google Shape;194;p27"/>
          <p:cNvSpPr txBox="1"/>
          <p:nvPr/>
        </p:nvSpPr>
        <p:spPr>
          <a:xfrm>
            <a:off x="2560523" y="1159008"/>
            <a:ext cx="72621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EXPLORATORY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00" name="Google Shape;200;p28"/>
          <p:cNvPicPr preferRelativeResize="0"/>
          <p:nvPr/>
        </p:nvPicPr>
        <p:blipFill rotWithShape="1">
          <a:blip r:embed="rId3">
            <a:alphaModFix/>
          </a:blip>
          <a:srcRect b="0" l="0" r="0" t="0"/>
          <a:stretch/>
        </p:blipFill>
        <p:spPr>
          <a:xfrm>
            <a:off x="1232452" y="2160103"/>
            <a:ext cx="10378355" cy="4585253"/>
          </a:xfrm>
          <a:prstGeom prst="rect">
            <a:avLst/>
          </a:prstGeom>
          <a:noFill/>
          <a:ln>
            <a:noFill/>
          </a:ln>
        </p:spPr>
      </p:pic>
      <p:sp>
        <p:nvSpPr>
          <p:cNvPr id="201" name="Google Shape;201;p28"/>
          <p:cNvSpPr txBox="1"/>
          <p:nvPr/>
        </p:nvSpPr>
        <p:spPr>
          <a:xfrm>
            <a:off x="2560523" y="1159008"/>
            <a:ext cx="726219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YEARWISE VARIATIONS IN MENTAL FITNESS OF DIFFERENT COUNTRIES</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07" name="Google Shape;207;p29"/>
          <p:cNvPicPr preferRelativeResize="0"/>
          <p:nvPr/>
        </p:nvPicPr>
        <p:blipFill rotWithShape="1">
          <a:blip r:embed="rId3">
            <a:alphaModFix/>
          </a:blip>
          <a:srcRect b="0" l="0" r="0" t="0"/>
          <a:stretch/>
        </p:blipFill>
        <p:spPr>
          <a:xfrm>
            <a:off x="2756452" y="1881809"/>
            <a:ext cx="6745356" cy="4704521"/>
          </a:xfrm>
          <a:prstGeom prst="rect">
            <a:avLst/>
          </a:prstGeom>
          <a:noFill/>
          <a:ln>
            <a:noFill/>
          </a:ln>
        </p:spPr>
      </p:pic>
      <p:sp>
        <p:nvSpPr>
          <p:cNvPr id="208" name="Google Shape;208;p29"/>
          <p:cNvSpPr txBox="1"/>
          <p:nvPr/>
        </p:nvSpPr>
        <p:spPr>
          <a:xfrm>
            <a:off x="2560523" y="1159008"/>
            <a:ext cx="72621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LINEAR REGRESSION</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14" name="Google Shape;214;p30"/>
          <p:cNvPicPr preferRelativeResize="0"/>
          <p:nvPr/>
        </p:nvPicPr>
        <p:blipFill rotWithShape="1">
          <a:blip r:embed="rId3">
            <a:alphaModFix/>
          </a:blip>
          <a:srcRect b="0" l="0" r="0" t="0"/>
          <a:stretch/>
        </p:blipFill>
        <p:spPr>
          <a:xfrm>
            <a:off x="2560523" y="1881809"/>
            <a:ext cx="6066642" cy="4704521"/>
          </a:xfrm>
          <a:prstGeom prst="rect">
            <a:avLst/>
          </a:prstGeom>
          <a:noFill/>
          <a:ln>
            <a:noFill/>
          </a:ln>
        </p:spPr>
      </p:pic>
      <p:sp>
        <p:nvSpPr>
          <p:cNvPr id="215" name="Google Shape;215;p30"/>
          <p:cNvSpPr txBox="1"/>
          <p:nvPr/>
        </p:nvSpPr>
        <p:spPr>
          <a:xfrm>
            <a:off x="2560523" y="1159008"/>
            <a:ext cx="72621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RANDOM FOREST REGRESSOR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LINKS</a:t>
            </a:r>
            <a:endParaRPr>
              <a:latin typeface="Times New Roman"/>
              <a:ea typeface="Times New Roman"/>
              <a:cs typeface="Times New Roman"/>
              <a:sym typeface="Times New Roman"/>
            </a:endParaRPr>
          </a:p>
        </p:txBody>
      </p:sp>
      <p:sp>
        <p:nvSpPr>
          <p:cNvPr id="221" name="Google Shape;221;p31"/>
          <p:cNvSpPr txBox="1"/>
          <p:nvPr/>
        </p:nvSpPr>
        <p:spPr>
          <a:xfrm>
            <a:off x="581191" y="1502229"/>
            <a:ext cx="11029616"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Code: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3"/>
              </a:rPr>
              <a:t>https://www.kaggle.com/code/udaykumarjb/ai-mental-fitness-tracker-1</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Dataset: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https://www.kaggle.com/datasets/udaykumarjb/mental-fitness-tracker-1</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Drive Link:</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5"/>
              </a:rPr>
              <a:t>https://drive.google.com/drive/folders/1ewTnr5aYgetszIEMkDc5YIFH0dE4yaWW?usp=sharing</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PROJECT TITLE/PROBLEM STATEMENT</a:t>
            </a:r>
            <a:br>
              <a:rPr lang="en-US"/>
            </a:br>
            <a:endParaRPr/>
          </a:p>
        </p:txBody>
      </p:sp>
      <p:sp>
        <p:nvSpPr>
          <p:cNvPr id="107" name="Google Shape;107;p14"/>
          <p:cNvSpPr txBox="1"/>
          <p:nvPr/>
        </p:nvSpPr>
        <p:spPr>
          <a:xfrm>
            <a:off x="204107" y="2171700"/>
            <a:ext cx="11783786" cy="419755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PROJECT TITLE: </a:t>
            </a:r>
            <a:endParaRPr/>
          </a:p>
          <a:p>
            <a:pPr indent="0" lvl="0" marL="0" marR="0" rtl="0" algn="just">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                                      MENTAL FITNESS TRACKER</a:t>
            </a:r>
            <a:endParaRPr/>
          </a:p>
          <a:p>
            <a:pPr indent="0" lvl="0" marL="0" marR="0" rtl="0" algn="just">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rgbClr val="1E4429"/>
              </a:buClr>
              <a:buSzPts val="1800"/>
              <a:buFont typeface="Noto Sans Symbols"/>
              <a:buChar char="▪"/>
            </a:pPr>
            <a:r>
              <a:rPr b="1" i="0" lang="en-US" sz="1800" u="none" cap="none" strike="noStrike">
                <a:solidFill>
                  <a:srgbClr val="1E4429"/>
                </a:solidFill>
                <a:latin typeface="Times New Roman"/>
                <a:ea typeface="Times New Roman"/>
                <a:cs typeface="Times New Roman"/>
                <a:sym typeface="Times New Roman"/>
              </a:rPr>
              <a:t>PROBLEM STATEMENT:</a:t>
            </a:r>
            <a:endParaRPr/>
          </a:p>
          <a:p>
            <a:pPr indent="0" lvl="0" marL="0" marR="0" rtl="0" algn="just">
              <a:spcBef>
                <a:spcPts val="0"/>
              </a:spcBef>
              <a:spcAft>
                <a:spcPts val="0"/>
              </a:spcAft>
              <a:buNone/>
            </a:pPr>
            <a:r>
              <a:rPr b="0" i="0" lang="en-US" sz="1800" u="none" cap="none" strike="noStrike">
                <a:solidFill>
                  <a:srgbClr val="0C0C0C"/>
                </a:solidFill>
                <a:latin typeface="Times New Roman"/>
                <a:ea typeface="Times New Roman"/>
                <a:cs typeface="Times New Roman"/>
                <a:sym typeface="Times New Roman"/>
              </a:rPr>
              <a:t>  </a:t>
            </a:r>
            <a:endParaRPr/>
          </a:p>
          <a:p>
            <a:pPr indent="-285750" lvl="0" marL="285750" marR="0" rtl="0" algn="just">
              <a:lnSpc>
                <a:spcPct val="150000"/>
              </a:lnSpc>
              <a:spcBef>
                <a:spcPts val="0"/>
              </a:spcBef>
              <a:spcAft>
                <a:spcPts val="0"/>
              </a:spcAft>
              <a:buClr>
                <a:srgbClr val="0C0C0C"/>
              </a:buClr>
              <a:buSzPts val="1800"/>
              <a:buFont typeface="Arial"/>
              <a:buChar char="•"/>
            </a:pPr>
            <a:r>
              <a:rPr b="0" i="0" lang="en-US" sz="1800" u="none" cap="none" strike="noStrike">
                <a:solidFill>
                  <a:srgbClr val="0C0C0C"/>
                </a:solidFill>
                <a:latin typeface="Times New Roman"/>
                <a:ea typeface="Times New Roman"/>
                <a:cs typeface="Times New Roman"/>
                <a:sym typeface="Times New Roman"/>
              </a:rPr>
              <a:t>Develop a mental fitness tracker that addresses the growing concern of mental well-being. </a:t>
            </a:r>
            <a:endParaRPr/>
          </a:p>
          <a:p>
            <a:pPr indent="-285750" lvl="0" marL="285750" marR="0" rtl="0" algn="just">
              <a:lnSpc>
                <a:spcPct val="150000"/>
              </a:lnSpc>
              <a:spcBef>
                <a:spcPts val="0"/>
              </a:spcBef>
              <a:spcAft>
                <a:spcPts val="0"/>
              </a:spcAft>
              <a:buClr>
                <a:srgbClr val="0C0C0C"/>
              </a:buClr>
              <a:buSzPts val="1800"/>
              <a:buFont typeface="Arial"/>
              <a:buChar char="•"/>
            </a:pPr>
            <a:r>
              <a:rPr b="0" i="0" lang="en-US" sz="1800" u="none" cap="none" strike="noStrike">
                <a:solidFill>
                  <a:srgbClr val="0C0C0C"/>
                </a:solidFill>
                <a:latin typeface="Times New Roman"/>
                <a:ea typeface="Times New Roman"/>
                <a:cs typeface="Times New Roman"/>
                <a:sym typeface="Times New Roman"/>
              </a:rPr>
              <a:t>The tracker should provide real-time monitoring and analysis of key indicators such as mood, stress levels, sleep quality, and productivity. </a:t>
            </a:r>
            <a:endParaRPr/>
          </a:p>
          <a:p>
            <a:pPr indent="-285750" lvl="0" marL="285750" marR="0" rtl="0" algn="just">
              <a:lnSpc>
                <a:spcPct val="150000"/>
              </a:lnSpc>
              <a:spcBef>
                <a:spcPts val="0"/>
              </a:spcBef>
              <a:spcAft>
                <a:spcPts val="0"/>
              </a:spcAft>
              <a:buClr>
                <a:srgbClr val="0C0C0C"/>
              </a:buClr>
              <a:buSzPts val="1800"/>
              <a:buFont typeface="Arial"/>
              <a:buChar char="•"/>
            </a:pPr>
            <a:r>
              <a:rPr b="0" i="0" lang="en-US" sz="1800" u="none" cap="none" strike="noStrike">
                <a:solidFill>
                  <a:srgbClr val="0C0C0C"/>
                </a:solidFill>
                <a:latin typeface="Times New Roman"/>
                <a:ea typeface="Times New Roman"/>
                <a:cs typeface="Times New Roman"/>
                <a:sym typeface="Times New Roman"/>
              </a:rPr>
              <a:t>It should offer personalized recommendations and strategies to improve mental health, promoting self-awareness and proactive self-care. </a:t>
            </a:r>
            <a:endParaRPr/>
          </a:p>
          <a:p>
            <a:pPr indent="-285750" lvl="0" marL="285750" marR="0" rtl="0" algn="just">
              <a:lnSpc>
                <a:spcPct val="150000"/>
              </a:lnSpc>
              <a:spcBef>
                <a:spcPts val="0"/>
              </a:spcBef>
              <a:spcAft>
                <a:spcPts val="0"/>
              </a:spcAft>
              <a:buClr>
                <a:srgbClr val="0C0C0C"/>
              </a:buClr>
              <a:buSzPts val="1800"/>
              <a:buFont typeface="Arial"/>
              <a:buChar char="•"/>
            </a:pPr>
            <a:r>
              <a:rPr b="0" i="0" lang="en-US" sz="1800" u="none" cap="none" strike="noStrike">
                <a:solidFill>
                  <a:srgbClr val="0C0C0C"/>
                </a:solidFill>
                <a:latin typeface="Times New Roman"/>
                <a:ea typeface="Times New Roman"/>
                <a:cs typeface="Times New Roman"/>
                <a:sym typeface="Times New Roman"/>
              </a:rPr>
              <a:t>The goal is to empower individuals to track and manage their mental fitness effectively.</a:t>
            </a:r>
            <a:endParaRPr b="0" i="0" sz="1800" u="none" cap="none" strike="noStrike">
              <a:solidFill>
                <a:srgbClr val="0C0C0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417906" y="408241"/>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AGENDA</a:t>
            </a:r>
            <a:endParaRPr/>
          </a:p>
        </p:txBody>
      </p:sp>
      <p:sp>
        <p:nvSpPr>
          <p:cNvPr id="113" name="Google Shape;113;p15"/>
          <p:cNvSpPr txBox="1"/>
          <p:nvPr/>
        </p:nvSpPr>
        <p:spPr>
          <a:xfrm>
            <a:off x="417906" y="1338943"/>
            <a:ext cx="11550937" cy="577081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1E4429"/>
              </a:buClr>
              <a:buSzPts val="1800"/>
              <a:buFont typeface="Noto Sans Symbols"/>
              <a:buChar char="▪"/>
            </a:pPr>
            <a:r>
              <a:rPr b="1" i="0" lang="en-US" sz="1800" u="none" cap="none" strike="noStrike">
                <a:solidFill>
                  <a:srgbClr val="1E4429"/>
                </a:solidFill>
                <a:latin typeface="Times New Roman"/>
                <a:ea typeface="Times New Roman"/>
                <a:cs typeface="Times New Roman"/>
                <a:sym typeface="Times New Roman"/>
              </a:rPr>
              <a:t>Real-time monitoring: </a:t>
            </a:r>
            <a:r>
              <a:rPr b="0" i="0" lang="en-US" sz="1800" u="none" cap="none" strike="noStrike">
                <a:solidFill>
                  <a:schemeClr val="dk1"/>
                </a:solidFill>
                <a:latin typeface="Times New Roman"/>
                <a:ea typeface="Times New Roman"/>
                <a:cs typeface="Times New Roman"/>
                <a:sym typeface="Times New Roman"/>
              </a:rPr>
              <a:t>The mental fitness tracker will continuously monitor and record important indicators of mental health, such as mood, stress levels, sleep quality, physical activity, and social interactions. </a:t>
            </a:r>
            <a:endParaRPr/>
          </a:p>
          <a:p>
            <a:pPr indent="-171450" lvl="0" marL="285750" marR="0" rtl="0" algn="just">
              <a:lnSpc>
                <a:spcPct val="15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1E4429"/>
              </a:buClr>
              <a:buSzPts val="1800"/>
              <a:buFont typeface="Noto Sans Symbols"/>
              <a:buChar char="▪"/>
            </a:pPr>
            <a:r>
              <a:rPr b="1" i="0" lang="en-US" sz="1800" u="none" cap="none" strike="noStrike">
                <a:solidFill>
                  <a:srgbClr val="1E4429"/>
                </a:solidFill>
                <a:latin typeface="Times New Roman"/>
                <a:ea typeface="Times New Roman"/>
                <a:cs typeface="Times New Roman"/>
                <a:sym typeface="Times New Roman"/>
              </a:rPr>
              <a:t>Comprehensive analysis: </a:t>
            </a:r>
            <a:r>
              <a:rPr b="0" i="0" lang="en-US" sz="1800" u="none" cap="none" strike="noStrike">
                <a:solidFill>
                  <a:schemeClr val="dk1"/>
                </a:solidFill>
                <a:latin typeface="Times New Roman"/>
                <a:ea typeface="Times New Roman"/>
                <a:cs typeface="Times New Roman"/>
                <a:sym typeface="Times New Roman"/>
              </a:rPr>
              <a:t>It will employ advanced algorithms and data analytics to analyze the collected data and generate insightful reports, identifying patterns, trends, and potential triggers that affect mental well-being. </a:t>
            </a:r>
            <a:endParaRPr/>
          </a:p>
          <a:p>
            <a:pPr indent="-171450" lvl="0" marL="285750" marR="0" rtl="0" algn="just">
              <a:lnSpc>
                <a:spcPct val="150000"/>
              </a:lnSpc>
              <a:spcBef>
                <a:spcPts val="0"/>
              </a:spcBef>
              <a:spcAft>
                <a:spcPts val="0"/>
              </a:spcAft>
              <a:buClr>
                <a:schemeClr val="dk1"/>
              </a:buClr>
              <a:buSzPts val="1800"/>
              <a:buFont typeface="Noto Sans Symbols"/>
              <a:buNone/>
            </a:pPr>
            <a:r>
              <a:t/>
            </a:r>
            <a:endParaRPr b="1" i="0" sz="1800" u="none" cap="none" strike="noStrike">
              <a:solidFill>
                <a:srgbClr val="1E4429"/>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1E4429"/>
              </a:buClr>
              <a:buSzPts val="1800"/>
              <a:buFont typeface="Noto Sans Symbols"/>
              <a:buChar char="▪"/>
            </a:pPr>
            <a:r>
              <a:rPr b="1" i="0" lang="en-US" sz="1800" u="none" cap="none" strike="noStrike">
                <a:solidFill>
                  <a:srgbClr val="1E4429"/>
                </a:solidFill>
                <a:latin typeface="Times New Roman"/>
                <a:ea typeface="Times New Roman"/>
                <a:cs typeface="Times New Roman"/>
                <a:sym typeface="Times New Roman"/>
              </a:rPr>
              <a:t> Personalized recommendations: </a:t>
            </a:r>
            <a:r>
              <a:rPr b="0" i="0" lang="en-US" sz="1800" u="none" cap="none" strike="noStrike">
                <a:solidFill>
                  <a:schemeClr val="dk1"/>
                </a:solidFill>
                <a:latin typeface="Times New Roman"/>
                <a:ea typeface="Times New Roman"/>
                <a:cs typeface="Times New Roman"/>
                <a:sym typeface="Times New Roman"/>
              </a:rPr>
              <a:t>Based on the analysis, the tracker will provide personalized recommendations and strategies to improve mental fitness. This may include suggestions for stress management techniques, mindfulness exercises, sleep hygiene practices, and other evidence-based interventions. </a:t>
            </a:r>
            <a:endParaRPr/>
          </a:p>
          <a:p>
            <a:pPr indent="-171450" lvl="0" marL="285750" marR="0" rtl="0" algn="just">
              <a:lnSpc>
                <a:spcPct val="15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1E4429"/>
              </a:buClr>
              <a:buSzPts val="1800"/>
              <a:buFont typeface="Noto Sans Symbols"/>
              <a:buChar char="▪"/>
            </a:pPr>
            <a:r>
              <a:rPr b="1" i="0" lang="en-US" sz="1800" u="none" cap="none" strike="noStrike">
                <a:solidFill>
                  <a:srgbClr val="1E4429"/>
                </a:solidFill>
                <a:latin typeface="Times New Roman"/>
                <a:ea typeface="Times New Roman"/>
                <a:cs typeface="Times New Roman"/>
                <a:sym typeface="Times New Roman"/>
              </a:rPr>
              <a:t>Goal setting and progress tracking: </a:t>
            </a:r>
            <a:r>
              <a:rPr b="0" i="0" lang="en-US" sz="1800" u="none" cap="none" strike="noStrike">
                <a:solidFill>
                  <a:schemeClr val="dk1"/>
                </a:solidFill>
                <a:latin typeface="Times New Roman"/>
                <a:ea typeface="Times New Roman"/>
                <a:cs typeface="Times New Roman"/>
                <a:sym typeface="Times New Roman"/>
              </a:rPr>
              <a:t>Users will be able to set mental health goals and track their progress over time. The tracker will provide visual representations and milestones to help individuals stay motivated and engaged in their mental fitness journey. </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417906" y="408241"/>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AGENDA</a:t>
            </a:r>
            <a:endParaRPr/>
          </a:p>
        </p:txBody>
      </p:sp>
      <p:sp>
        <p:nvSpPr>
          <p:cNvPr id="119" name="Google Shape;119;p16"/>
          <p:cNvSpPr txBox="1"/>
          <p:nvPr/>
        </p:nvSpPr>
        <p:spPr>
          <a:xfrm>
            <a:off x="417906" y="1338943"/>
            <a:ext cx="11550937" cy="4612866"/>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1E4429"/>
              </a:buClr>
              <a:buSzPts val="1800"/>
              <a:buFont typeface="Noto Sans Symbols"/>
              <a:buChar char="▪"/>
            </a:pPr>
            <a:r>
              <a:rPr b="1" lang="en-US" sz="1800">
                <a:solidFill>
                  <a:srgbClr val="1E4429"/>
                </a:solidFill>
                <a:latin typeface="Times New Roman"/>
                <a:ea typeface="Times New Roman"/>
                <a:cs typeface="Times New Roman"/>
                <a:sym typeface="Times New Roman"/>
              </a:rPr>
              <a:t> Integration with wearable devices: </a:t>
            </a:r>
            <a:r>
              <a:rPr lang="en-US" sz="1800">
                <a:solidFill>
                  <a:srgbClr val="0C0C0C"/>
                </a:solidFill>
                <a:latin typeface="Times New Roman"/>
                <a:ea typeface="Times New Roman"/>
                <a:cs typeface="Times New Roman"/>
                <a:sym typeface="Times New Roman"/>
              </a:rPr>
              <a:t>The mental fitness tracker will seamlessly integrate with popular wearable devices, such as smartwatches or fitness trackers, to capture additional relevant data points, including heart rate variability, physical activity levels, and sleep patterns. </a:t>
            </a:r>
            <a:endParaRPr/>
          </a:p>
          <a:p>
            <a:pPr indent="-171450" lvl="0" marL="285750" marR="0" rtl="0" algn="just">
              <a:lnSpc>
                <a:spcPct val="150000"/>
              </a:lnSpc>
              <a:spcBef>
                <a:spcPts val="0"/>
              </a:spcBef>
              <a:spcAft>
                <a:spcPts val="0"/>
              </a:spcAft>
              <a:buClr>
                <a:schemeClr val="dk1"/>
              </a:buClr>
              <a:buSzPts val="1800"/>
              <a:buFont typeface="Noto Sans Symbols"/>
              <a:buNone/>
            </a:pPr>
            <a:r>
              <a:t/>
            </a:r>
            <a:endParaRPr sz="1800">
              <a:solidFill>
                <a:srgbClr val="0C0C0C"/>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1E4429"/>
              </a:buClr>
              <a:buSzPts val="1800"/>
              <a:buFont typeface="Noto Sans Symbols"/>
              <a:buChar char="▪"/>
            </a:pPr>
            <a:r>
              <a:rPr b="1" lang="en-US" sz="1800">
                <a:solidFill>
                  <a:srgbClr val="1E4429"/>
                </a:solidFill>
                <a:latin typeface="Times New Roman"/>
                <a:ea typeface="Times New Roman"/>
                <a:cs typeface="Times New Roman"/>
                <a:sym typeface="Times New Roman"/>
              </a:rPr>
              <a:t>Mindfulness and meditation features: </a:t>
            </a:r>
            <a:r>
              <a:rPr lang="en-US" sz="1800">
                <a:solidFill>
                  <a:srgbClr val="0C0C0C"/>
                </a:solidFill>
                <a:latin typeface="Times New Roman"/>
                <a:ea typeface="Times New Roman"/>
                <a:cs typeface="Times New Roman"/>
                <a:sym typeface="Times New Roman"/>
              </a:rPr>
              <a:t>The tracker will offer guided mindfulness and meditation exercises, promoting relaxation, stress reduction, and emotional well-being. These features will be customizable to suit different preferences and skill levels. </a:t>
            </a:r>
            <a:endParaRPr/>
          </a:p>
          <a:p>
            <a:pPr indent="-171450" lvl="0" marL="285750" marR="0" rtl="0" algn="just">
              <a:lnSpc>
                <a:spcPct val="150000"/>
              </a:lnSpc>
              <a:spcBef>
                <a:spcPts val="0"/>
              </a:spcBef>
              <a:spcAft>
                <a:spcPts val="0"/>
              </a:spcAft>
              <a:buClr>
                <a:schemeClr val="dk1"/>
              </a:buClr>
              <a:buSzPts val="1800"/>
              <a:buFont typeface="Noto Sans Symbols"/>
              <a:buNone/>
            </a:pPr>
            <a:r>
              <a:t/>
            </a:r>
            <a:endParaRPr sz="1800">
              <a:solidFill>
                <a:srgbClr val="0C0C0C"/>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1E4429"/>
              </a:buClr>
              <a:buSzPts val="1800"/>
              <a:buFont typeface="Noto Sans Symbols"/>
              <a:buChar char="▪"/>
            </a:pPr>
            <a:r>
              <a:rPr b="1" lang="en-US" sz="1800">
                <a:solidFill>
                  <a:srgbClr val="1E4429"/>
                </a:solidFill>
                <a:latin typeface="Times New Roman"/>
                <a:ea typeface="Times New Roman"/>
                <a:cs typeface="Times New Roman"/>
                <a:sym typeface="Times New Roman"/>
              </a:rPr>
              <a:t>Social support and community engagement: </a:t>
            </a:r>
            <a:r>
              <a:rPr lang="en-US" sz="1800">
                <a:solidFill>
                  <a:srgbClr val="0C0C0C"/>
                </a:solidFill>
                <a:latin typeface="Times New Roman"/>
                <a:ea typeface="Times New Roman"/>
                <a:cs typeface="Times New Roman"/>
                <a:sym typeface="Times New Roman"/>
              </a:rPr>
              <a:t>The tracker will include social support features, such as the ability to connect with friends, share achievements, and join mental health-focused communities. This will encourage peer support, fostering a sense of belonging and reducing feelings of isolation.</a:t>
            </a:r>
            <a:endParaRPr sz="1800">
              <a:solidFill>
                <a:srgbClr val="0C0C0C"/>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368921" y="288290"/>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PROJECT  OVERVIEW</a:t>
            </a:r>
            <a:endParaRPr/>
          </a:p>
        </p:txBody>
      </p:sp>
      <p:sp>
        <p:nvSpPr>
          <p:cNvPr id="125" name="Google Shape;125;p17"/>
          <p:cNvSpPr txBox="1"/>
          <p:nvPr/>
        </p:nvSpPr>
        <p:spPr>
          <a:xfrm>
            <a:off x="368921" y="1477010"/>
            <a:ext cx="11322336" cy="5028556"/>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C0C0C"/>
              </a:buClr>
              <a:buSzPts val="1800"/>
              <a:buFont typeface="Arial"/>
              <a:buChar char="•"/>
            </a:pPr>
            <a:r>
              <a:rPr lang="en-US" sz="1800">
                <a:solidFill>
                  <a:srgbClr val="0C0C0C"/>
                </a:solidFill>
                <a:latin typeface="Times New Roman"/>
                <a:ea typeface="Times New Roman"/>
                <a:cs typeface="Times New Roman"/>
                <a:sym typeface="Times New Roman"/>
              </a:rPr>
              <a:t>The mental fitness tracker project aims to develop a comprehensive solution for monitoring and improving mental well-being. It will involve the creation of a mobile application that integrates with wearable devices and collects data on various indicators such as mood, stress levels, sleep quality, and physical activity. </a:t>
            </a:r>
            <a:endParaRPr/>
          </a:p>
          <a:p>
            <a:pPr indent="-285750" lvl="0" marL="285750" marR="0" rtl="0" algn="just">
              <a:lnSpc>
                <a:spcPct val="150000"/>
              </a:lnSpc>
              <a:spcBef>
                <a:spcPts val="0"/>
              </a:spcBef>
              <a:spcAft>
                <a:spcPts val="0"/>
              </a:spcAft>
              <a:buClr>
                <a:srgbClr val="0C0C0C"/>
              </a:buClr>
              <a:buSzPts val="1800"/>
              <a:buFont typeface="Arial"/>
              <a:buChar char="•"/>
            </a:pPr>
            <a:r>
              <a:rPr lang="en-US" sz="1800">
                <a:solidFill>
                  <a:srgbClr val="0C0C0C"/>
                </a:solidFill>
                <a:latin typeface="Times New Roman"/>
                <a:ea typeface="Times New Roman"/>
                <a:cs typeface="Times New Roman"/>
                <a:sym typeface="Times New Roman"/>
              </a:rPr>
              <a:t>The collected data will be analyzed using advanced algorithms to generate personalized insights and recommendations for the user. </a:t>
            </a:r>
            <a:endParaRPr/>
          </a:p>
          <a:p>
            <a:pPr indent="-285750" lvl="0" marL="285750" marR="0" rtl="0" algn="just">
              <a:lnSpc>
                <a:spcPct val="150000"/>
              </a:lnSpc>
              <a:spcBef>
                <a:spcPts val="0"/>
              </a:spcBef>
              <a:spcAft>
                <a:spcPts val="0"/>
              </a:spcAft>
              <a:buClr>
                <a:srgbClr val="0C0C0C"/>
              </a:buClr>
              <a:buSzPts val="1800"/>
              <a:buFont typeface="Arial"/>
              <a:buChar char="•"/>
            </a:pPr>
            <a:r>
              <a:rPr lang="en-US" sz="1800">
                <a:solidFill>
                  <a:srgbClr val="0C0C0C"/>
                </a:solidFill>
                <a:latin typeface="Times New Roman"/>
                <a:ea typeface="Times New Roman"/>
                <a:cs typeface="Times New Roman"/>
                <a:sym typeface="Times New Roman"/>
              </a:rPr>
              <a:t>The application will also include features for goal setting, progress tracking, and guided mindfulness exercises. Integration with social platforms will enable users to connect with peers and access a supportive community. </a:t>
            </a:r>
            <a:endParaRPr/>
          </a:p>
          <a:p>
            <a:pPr indent="-285750" lvl="0" marL="285750" marR="0" rtl="0" algn="just">
              <a:lnSpc>
                <a:spcPct val="150000"/>
              </a:lnSpc>
              <a:spcBef>
                <a:spcPts val="0"/>
              </a:spcBef>
              <a:spcAft>
                <a:spcPts val="0"/>
              </a:spcAft>
              <a:buClr>
                <a:srgbClr val="0C0C0C"/>
              </a:buClr>
              <a:buSzPts val="1800"/>
              <a:buFont typeface="Arial"/>
              <a:buChar char="•"/>
            </a:pPr>
            <a:r>
              <a:rPr lang="en-US" sz="1800">
                <a:solidFill>
                  <a:srgbClr val="0C0C0C"/>
                </a:solidFill>
                <a:latin typeface="Times New Roman"/>
                <a:ea typeface="Times New Roman"/>
                <a:cs typeface="Times New Roman"/>
                <a:sym typeface="Times New Roman"/>
              </a:rPr>
              <a:t>The project will prioritize user privacy and data security, ensuring that all information is handled confidentially. </a:t>
            </a:r>
            <a:endParaRPr/>
          </a:p>
          <a:p>
            <a:pPr indent="-285750" lvl="0" marL="285750" marR="0" rtl="0" algn="just">
              <a:lnSpc>
                <a:spcPct val="150000"/>
              </a:lnSpc>
              <a:spcBef>
                <a:spcPts val="0"/>
              </a:spcBef>
              <a:spcAft>
                <a:spcPts val="0"/>
              </a:spcAft>
              <a:buClr>
                <a:srgbClr val="0C0C0C"/>
              </a:buClr>
              <a:buSzPts val="1800"/>
              <a:buFont typeface="Arial"/>
              <a:buChar char="•"/>
            </a:pPr>
            <a:r>
              <a:rPr lang="en-US" sz="1800">
                <a:solidFill>
                  <a:srgbClr val="0C0C0C"/>
                </a:solidFill>
                <a:latin typeface="Times New Roman"/>
                <a:ea typeface="Times New Roman"/>
                <a:cs typeface="Times New Roman"/>
                <a:sym typeface="Times New Roman"/>
              </a:rPr>
              <a:t>User feedback and iterative testing will be conducted to continually enhance the user experience and effectiveness of the mental fitness tracker. </a:t>
            </a:r>
            <a:endParaRPr/>
          </a:p>
          <a:p>
            <a:pPr indent="-285750" lvl="0" marL="285750" marR="0" rtl="0" algn="just">
              <a:lnSpc>
                <a:spcPct val="150000"/>
              </a:lnSpc>
              <a:spcBef>
                <a:spcPts val="0"/>
              </a:spcBef>
              <a:spcAft>
                <a:spcPts val="0"/>
              </a:spcAft>
              <a:buClr>
                <a:srgbClr val="0C0C0C"/>
              </a:buClr>
              <a:buSzPts val="1800"/>
              <a:buFont typeface="Arial"/>
              <a:buChar char="•"/>
            </a:pPr>
            <a:r>
              <a:rPr lang="en-US" sz="1800">
                <a:solidFill>
                  <a:srgbClr val="0C0C0C"/>
                </a:solidFill>
                <a:latin typeface="Times New Roman"/>
                <a:ea typeface="Times New Roman"/>
                <a:cs typeface="Times New Roman"/>
                <a:sym typeface="Times New Roman"/>
              </a:rPr>
              <a:t>The ultimate goal is to empower individuals to take proactive steps towards managing their mental health and improving their overall well-being.</a:t>
            </a:r>
            <a:endParaRPr sz="1800">
              <a:solidFill>
                <a:srgbClr val="0C0C0C"/>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01578" y="571528"/>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sz="2800">
                <a:latin typeface="Times New Roman"/>
                <a:ea typeface="Times New Roman"/>
                <a:cs typeface="Times New Roman"/>
                <a:sym typeface="Times New Roman"/>
              </a:rPr>
              <a:t>WHO ARE THE END USERS OF THIS PROJECT?</a:t>
            </a:r>
            <a:endParaRPr>
              <a:latin typeface="Times New Roman"/>
              <a:ea typeface="Times New Roman"/>
              <a:cs typeface="Times New Roman"/>
              <a:sym typeface="Times New Roman"/>
            </a:endParaRPr>
          </a:p>
        </p:txBody>
      </p:sp>
      <p:sp>
        <p:nvSpPr>
          <p:cNvPr id="131" name="Google Shape;131;p18"/>
          <p:cNvSpPr txBox="1"/>
          <p:nvPr/>
        </p:nvSpPr>
        <p:spPr>
          <a:xfrm>
            <a:off x="401578" y="1616529"/>
            <a:ext cx="11257022" cy="336637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end users of the mental fitness tracker can include individuals of various age groups who are concerned about their mental well-being and interested in actively monitoring and improving their mental health. </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This can encompass a wide range of individuals, such as students, working professionals, athletes, caregivers, and anyone else who prioritizes their mental fitness. </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tracker can cater to people experiencing stress, anxiety, or other mental health challenges, as well as those seeking to maintain and enhance their existing mental well-being. </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It is designed to be user-friendly and adaptable, allowing individuals from different backgrounds and with varying levels of technological proficiency to benefit from its features</a:t>
            </a:r>
            <a:r>
              <a:rPr lang="en-US" sz="1800">
                <a:solidFill>
                  <a:schemeClr val="dk1"/>
                </a:solidFill>
                <a:latin typeface="Libre Franklin"/>
                <a:ea typeface="Libre Franklin"/>
                <a:cs typeface="Libre Franklin"/>
                <a:sym typeface="Libre Franklin"/>
              </a:rPr>
              <a:t>.</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85248" y="183570"/>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br>
              <a:rPr lang="en-US" sz="2800"/>
            </a:br>
            <a:r>
              <a:rPr lang="en-US" sz="2800">
                <a:latin typeface="Times New Roman"/>
                <a:ea typeface="Times New Roman"/>
                <a:cs typeface="Times New Roman"/>
                <a:sym typeface="Times New Roman"/>
              </a:rPr>
              <a:t>YOUR SOLUTION AND ITS VALUE PROPOSITION</a:t>
            </a:r>
            <a:endParaRPr>
              <a:latin typeface="Times New Roman"/>
              <a:ea typeface="Times New Roman"/>
              <a:cs typeface="Times New Roman"/>
              <a:sym typeface="Times New Roman"/>
            </a:endParaRPr>
          </a:p>
        </p:txBody>
      </p:sp>
      <p:sp>
        <p:nvSpPr>
          <p:cNvPr id="137" name="Google Shape;137;p19"/>
          <p:cNvSpPr txBox="1"/>
          <p:nvPr/>
        </p:nvSpPr>
        <p:spPr>
          <a:xfrm>
            <a:off x="385248" y="1502229"/>
            <a:ext cx="11371323" cy="419755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Mental fitness tracker: </a:t>
            </a:r>
            <a:r>
              <a:rPr lang="en-US" sz="1800">
                <a:solidFill>
                  <a:schemeClr val="dk1"/>
                </a:solidFill>
                <a:latin typeface="Times New Roman"/>
                <a:ea typeface="Times New Roman"/>
                <a:cs typeface="Times New Roman"/>
                <a:sym typeface="Times New Roman"/>
              </a:rPr>
              <a:t>A cutting-edge solution that monitors and tracks your mental well-being and offers valuable insights for personal growth.</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Real-time data: </a:t>
            </a:r>
            <a:r>
              <a:rPr lang="en-US" sz="1800">
                <a:solidFill>
                  <a:schemeClr val="dk1"/>
                </a:solidFill>
                <a:latin typeface="Times New Roman"/>
                <a:ea typeface="Times New Roman"/>
                <a:cs typeface="Times New Roman"/>
                <a:sym typeface="Times New Roman"/>
              </a:rPr>
              <a:t>Continuously collects data on your mood, stress levels, sleep patterns, and other relevant metrics, providing a comprehensive view of your mental state.</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Personalized recommendations: </a:t>
            </a:r>
            <a:r>
              <a:rPr lang="en-US" sz="1800">
                <a:solidFill>
                  <a:schemeClr val="dk1"/>
                </a:solidFill>
                <a:latin typeface="Times New Roman"/>
                <a:ea typeface="Times New Roman"/>
                <a:cs typeface="Times New Roman"/>
                <a:sym typeface="Times New Roman"/>
              </a:rPr>
              <a:t>Analyzes the collected data to generate personalized recommendations, such as relaxation techniques, mindfulness exercises, or self-care activities tailored to your specific needs.</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Goal setting and progress tracking: </a:t>
            </a:r>
            <a:r>
              <a:rPr lang="en-US" sz="1800">
                <a:solidFill>
                  <a:schemeClr val="dk1"/>
                </a:solidFill>
                <a:latin typeface="Times New Roman"/>
                <a:ea typeface="Times New Roman"/>
                <a:cs typeface="Times New Roman"/>
                <a:sym typeface="Times New Roman"/>
              </a:rPr>
              <a:t>Helps you set achievable mental health goals and tracks your progress over time, empowering you to make positive changes and celebrate milestones.</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Emotional awareness: </a:t>
            </a:r>
            <a:r>
              <a:rPr lang="en-US" sz="1800">
                <a:solidFill>
                  <a:schemeClr val="dk1"/>
                </a:solidFill>
                <a:latin typeface="Times New Roman"/>
                <a:ea typeface="Times New Roman"/>
                <a:cs typeface="Times New Roman"/>
                <a:sym typeface="Times New Roman"/>
              </a:rPr>
              <a:t>Increases your self-awareness by identifying patterns and triggers that affect your mental well-being, allowing you to proactively manage your emotions.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85248" y="183570"/>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br>
              <a:rPr lang="en-US" sz="2800"/>
            </a:br>
            <a:r>
              <a:rPr lang="en-US" sz="2800">
                <a:latin typeface="Times New Roman"/>
                <a:ea typeface="Times New Roman"/>
                <a:cs typeface="Times New Roman"/>
                <a:sym typeface="Times New Roman"/>
              </a:rPr>
              <a:t>YOUR SOLUTION AND ITS VALUE PROPOSITION</a:t>
            </a:r>
            <a:endParaRPr>
              <a:latin typeface="Times New Roman"/>
              <a:ea typeface="Times New Roman"/>
              <a:cs typeface="Times New Roman"/>
              <a:sym typeface="Times New Roman"/>
            </a:endParaRPr>
          </a:p>
        </p:txBody>
      </p:sp>
      <p:sp>
        <p:nvSpPr>
          <p:cNvPr id="143" name="Google Shape;143;p20"/>
          <p:cNvSpPr txBox="1"/>
          <p:nvPr/>
        </p:nvSpPr>
        <p:spPr>
          <a:xfrm>
            <a:off x="385248" y="1502229"/>
            <a:ext cx="11371323" cy="419755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Reminder and notification system: </a:t>
            </a:r>
            <a:r>
              <a:rPr lang="en-US" sz="1800">
                <a:solidFill>
                  <a:srgbClr val="0C0C0C"/>
                </a:solidFill>
                <a:latin typeface="Times New Roman"/>
                <a:ea typeface="Times New Roman"/>
                <a:cs typeface="Times New Roman"/>
                <a:sym typeface="Times New Roman"/>
              </a:rPr>
              <a:t>Sends gentle reminders to practice self-care, take breaks, or engage in activities that promote mental well-being, fostering healthier habits.</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Community support: </a:t>
            </a:r>
            <a:r>
              <a:rPr lang="en-US" sz="1800">
                <a:solidFill>
                  <a:srgbClr val="0C0C0C"/>
                </a:solidFill>
                <a:latin typeface="Times New Roman"/>
                <a:ea typeface="Times New Roman"/>
                <a:cs typeface="Times New Roman"/>
                <a:sym typeface="Times New Roman"/>
              </a:rPr>
              <a:t>Connects you with a supportive community of like-minded individuals, providing a platform to share experiences, seek advice, and offer mutual encouragement.</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Insights and analytics: </a:t>
            </a:r>
            <a:r>
              <a:rPr lang="en-US" sz="1800">
                <a:solidFill>
                  <a:srgbClr val="0C0C0C"/>
                </a:solidFill>
                <a:latin typeface="Times New Roman"/>
                <a:ea typeface="Times New Roman"/>
                <a:cs typeface="Times New Roman"/>
                <a:sym typeface="Times New Roman"/>
              </a:rPr>
              <a:t>Provides detailed analytics and visualizations to help you understand the factors influencing your mental health, empowering you to make informed decisions.</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Integration with wearable devices: </a:t>
            </a:r>
            <a:r>
              <a:rPr lang="en-US" sz="1800">
                <a:solidFill>
                  <a:srgbClr val="0C0C0C"/>
                </a:solidFill>
                <a:latin typeface="Times New Roman"/>
                <a:ea typeface="Times New Roman"/>
                <a:cs typeface="Times New Roman"/>
                <a:sym typeface="Times New Roman"/>
              </a:rPr>
              <a:t>Seamlessly integrates with popular wearable devices, such as smartwatches, allowing for effortless tracking and syncing of mental health data.</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Data privacy and security</a:t>
            </a:r>
            <a:r>
              <a:rPr lang="en-US" sz="1800">
                <a:solidFill>
                  <a:srgbClr val="0C0C0C"/>
                </a:solidFill>
                <a:latin typeface="Times New Roman"/>
                <a:ea typeface="Times New Roman"/>
                <a:cs typeface="Times New Roman"/>
                <a:sym typeface="Times New Roman"/>
              </a:rPr>
              <a:t>: Ensures the highest level of data privacy and security, employing robust encryption methods and adhering to strict privacy standards to safeguard your personal information.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244929" y="493812"/>
            <a:ext cx="11723914"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HOW DID YOU CUSTOMIZE THE PROJECT AND MAKE IT YOUR OWN</a:t>
            </a:r>
            <a:endParaRPr/>
          </a:p>
        </p:txBody>
      </p:sp>
      <p:sp>
        <p:nvSpPr>
          <p:cNvPr id="149" name="Google Shape;149;p21"/>
          <p:cNvSpPr txBox="1"/>
          <p:nvPr/>
        </p:nvSpPr>
        <p:spPr>
          <a:xfrm>
            <a:off x="391886" y="1682532"/>
            <a:ext cx="11152414" cy="502836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Design and branding: </a:t>
            </a:r>
            <a:r>
              <a:rPr lang="en-US" sz="1800">
                <a:solidFill>
                  <a:srgbClr val="0C0C0C"/>
                </a:solidFill>
                <a:latin typeface="Times New Roman"/>
                <a:ea typeface="Times New Roman"/>
                <a:cs typeface="Times New Roman"/>
                <a:sym typeface="Times New Roman"/>
              </a:rPr>
              <a:t>Customize the tracker's aesthetics, user interface, and overall design to align with your brand identity or personal preferences.</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Feature selection: </a:t>
            </a:r>
            <a:r>
              <a:rPr lang="en-US" sz="1800">
                <a:solidFill>
                  <a:srgbClr val="0C0C0C"/>
                </a:solidFill>
                <a:latin typeface="Times New Roman"/>
                <a:ea typeface="Times New Roman"/>
                <a:cs typeface="Times New Roman"/>
                <a:sym typeface="Times New Roman"/>
              </a:rPr>
              <a:t>Tailor the tracker's features to focus on specific aspects of mental health that are important to you or your target audience, such as stress management, mood tracking, or meditation guidance.</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Custom data collection: </a:t>
            </a:r>
            <a:r>
              <a:rPr lang="en-US" sz="1800">
                <a:solidFill>
                  <a:srgbClr val="0C0C0C"/>
                </a:solidFill>
                <a:latin typeface="Times New Roman"/>
                <a:ea typeface="Times New Roman"/>
                <a:cs typeface="Times New Roman"/>
                <a:sym typeface="Times New Roman"/>
              </a:rPr>
              <a:t>Modify the tracker to collect and analyze specific data points or incorporate additional sensors to capture relevant metrics unique to mental fitness.</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Personalized recommendations: </a:t>
            </a:r>
            <a:r>
              <a:rPr lang="en-US" sz="1800">
                <a:solidFill>
                  <a:srgbClr val="0C0C0C"/>
                </a:solidFill>
                <a:latin typeface="Times New Roman"/>
                <a:ea typeface="Times New Roman"/>
                <a:cs typeface="Times New Roman"/>
                <a:sym typeface="Times New Roman"/>
              </a:rPr>
              <a:t>Develop algorithms that offer recommendations based on individual preferences, interests, or therapeutic approaches.</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Integration with other apps or platforms: </a:t>
            </a:r>
            <a:r>
              <a:rPr lang="en-US" sz="1800">
                <a:solidFill>
                  <a:srgbClr val="0C0C0C"/>
                </a:solidFill>
                <a:latin typeface="Times New Roman"/>
                <a:ea typeface="Times New Roman"/>
                <a:cs typeface="Times New Roman"/>
                <a:sym typeface="Times New Roman"/>
              </a:rPr>
              <a:t>Customize the tracker to integrate seamlessly with existing mental health apps, wearable devices, or therapy platforms for a holistic approach.</a:t>
            </a:r>
            <a:endParaRPr/>
          </a:p>
          <a:p>
            <a:pPr indent="-285750" lvl="0" marL="285750" marR="0" rtl="0" algn="just">
              <a:lnSpc>
                <a:spcPct val="150000"/>
              </a:lnSpc>
              <a:spcBef>
                <a:spcPts val="0"/>
              </a:spcBef>
              <a:spcAft>
                <a:spcPts val="0"/>
              </a:spcAft>
              <a:buClr>
                <a:srgbClr val="1E4429"/>
              </a:buClr>
              <a:buSzPts val="1800"/>
              <a:buFont typeface="Arial"/>
              <a:buChar char="•"/>
            </a:pPr>
            <a:r>
              <a:rPr b="1" lang="en-US" sz="1800">
                <a:solidFill>
                  <a:srgbClr val="1E4429"/>
                </a:solidFill>
                <a:latin typeface="Times New Roman"/>
                <a:ea typeface="Times New Roman"/>
                <a:cs typeface="Times New Roman"/>
                <a:sym typeface="Times New Roman"/>
              </a:rPr>
              <a:t>Gamification elements: </a:t>
            </a:r>
            <a:r>
              <a:rPr lang="en-US" sz="1800">
                <a:solidFill>
                  <a:srgbClr val="0C0C0C"/>
                </a:solidFill>
                <a:latin typeface="Times New Roman"/>
                <a:ea typeface="Times New Roman"/>
                <a:cs typeface="Times New Roman"/>
                <a:sym typeface="Times New Roman"/>
              </a:rPr>
              <a:t>Add gamification elements to make the tracker engaging and motivating, rewarding users for achieving mental health goals or completing challenges</a:t>
            </a:r>
            <a:r>
              <a:rPr lang="en-US" sz="1800">
                <a:solidFill>
                  <a:schemeClr val="dk1"/>
                </a:solidFill>
                <a:latin typeface="Libre Franklin"/>
                <a:ea typeface="Libre Franklin"/>
                <a:cs typeface="Libre Franklin"/>
                <a:sym typeface="Libre Franklin"/>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