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Open Sans Extra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3" d="100"/>
          <a:sy n="73" d="100"/>
        </p:scale>
        <p:origin x="5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427470" y="5766386"/>
            <a:ext cx="21232238" cy="1924886"/>
            <a:chOff x="0" y="0"/>
            <a:chExt cx="5592030" cy="506966"/>
          </a:xfrm>
        </p:grpSpPr>
        <p:sp>
          <p:nvSpPr>
            <p:cNvPr id="3" name="Freeform 3"/>
            <p:cNvSpPr/>
            <p:nvPr/>
          </p:nvSpPr>
          <p:spPr>
            <a:xfrm>
              <a:off x="0" y="0"/>
              <a:ext cx="5592030" cy="506966"/>
            </a:xfrm>
            <a:custGeom>
              <a:avLst/>
              <a:gdLst/>
              <a:ahLst/>
              <a:cxnLst/>
              <a:rect l="l" t="t" r="r" b="b"/>
              <a:pathLst>
                <a:path w="5592030" h="506966">
                  <a:moveTo>
                    <a:pt x="18596" y="0"/>
                  </a:moveTo>
                  <a:lnTo>
                    <a:pt x="5573433" y="0"/>
                  </a:lnTo>
                  <a:cubicBezTo>
                    <a:pt x="5578365" y="0"/>
                    <a:pt x="5583096" y="1959"/>
                    <a:pt x="5586583" y="5447"/>
                  </a:cubicBezTo>
                  <a:cubicBezTo>
                    <a:pt x="5590070" y="8934"/>
                    <a:pt x="5592030" y="13664"/>
                    <a:pt x="5592030" y="18596"/>
                  </a:cubicBezTo>
                  <a:lnTo>
                    <a:pt x="5592030" y="488370"/>
                  </a:lnTo>
                  <a:cubicBezTo>
                    <a:pt x="5592030" y="498640"/>
                    <a:pt x="5583704" y="506966"/>
                    <a:pt x="5573433" y="506966"/>
                  </a:cubicBezTo>
                  <a:lnTo>
                    <a:pt x="18596" y="506966"/>
                  </a:lnTo>
                  <a:cubicBezTo>
                    <a:pt x="13664" y="506966"/>
                    <a:pt x="8934" y="505007"/>
                    <a:pt x="5447" y="501519"/>
                  </a:cubicBezTo>
                  <a:cubicBezTo>
                    <a:pt x="1959" y="498032"/>
                    <a:pt x="0" y="493302"/>
                    <a:pt x="0" y="488370"/>
                  </a:cubicBezTo>
                  <a:lnTo>
                    <a:pt x="0" y="18596"/>
                  </a:lnTo>
                  <a:cubicBezTo>
                    <a:pt x="0" y="13664"/>
                    <a:pt x="1959" y="8934"/>
                    <a:pt x="5447" y="5447"/>
                  </a:cubicBezTo>
                  <a:cubicBezTo>
                    <a:pt x="8934" y="1959"/>
                    <a:pt x="13664" y="0"/>
                    <a:pt x="18596" y="0"/>
                  </a:cubicBezTo>
                  <a:close/>
                </a:path>
              </a:pathLst>
            </a:custGeom>
            <a:solidFill>
              <a:srgbClr val="8C52FF">
                <a:alpha val="49804"/>
              </a:srgbClr>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6097502" y="5590237"/>
            <a:ext cx="14099416" cy="1409941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52FF"/>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375059" y="687181"/>
            <a:ext cx="9098786" cy="5079204"/>
          </a:xfrm>
          <a:prstGeom prst="rect">
            <a:avLst/>
          </a:prstGeom>
        </p:spPr>
        <p:txBody>
          <a:bodyPr lIns="0" tIns="0" rIns="0" bIns="0" rtlCol="0" anchor="t">
            <a:spAutoFit/>
          </a:bodyPr>
          <a:lstStyle/>
          <a:p>
            <a:pPr>
              <a:lnSpc>
                <a:spcPts val="13518"/>
              </a:lnSpc>
              <a:spcBef>
                <a:spcPct val="0"/>
              </a:spcBef>
            </a:pPr>
            <a:r>
              <a:rPr lang="en-US" sz="9656" dirty="0">
                <a:solidFill>
                  <a:srgbClr val="323438"/>
                </a:solidFill>
                <a:latin typeface="Open Sans Extra Bold"/>
              </a:rPr>
              <a:t>CHARITY </a:t>
            </a:r>
            <a:r>
              <a:rPr lang="en-US" sz="9656" dirty="0">
                <a:solidFill>
                  <a:srgbClr val="323438"/>
                </a:solidFill>
                <a:latin typeface="Times New Roman" panose="02020603050405020304" pitchFamily="18" charset="0"/>
                <a:cs typeface="Times New Roman" panose="02020603050405020304" pitchFamily="18" charset="0"/>
              </a:rPr>
              <a:t>DONATION</a:t>
            </a:r>
            <a:r>
              <a:rPr lang="en-US" sz="9656" dirty="0">
                <a:solidFill>
                  <a:srgbClr val="323438"/>
                </a:solidFill>
                <a:latin typeface="Open Sans Extra Bold"/>
              </a:rPr>
              <a:t> SYSTEM</a:t>
            </a:r>
          </a:p>
        </p:txBody>
      </p:sp>
      <p:grpSp>
        <p:nvGrpSpPr>
          <p:cNvPr id="9" name="Group 9"/>
          <p:cNvGrpSpPr/>
          <p:nvPr/>
        </p:nvGrpSpPr>
        <p:grpSpPr>
          <a:xfrm>
            <a:off x="16420234" y="-1717598"/>
            <a:ext cx="3735531" cy="3735531"/>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8C52FF"/>
              </a:solidFill>
              <a:prstDash val="solid"/>
              <a:miter/>
            </a:ln>
          </p:spPr>
          <p:txBody>
            <a:bodyPr/>
            <a:lstStyle/>
            <a:p>
              <a:endParaRPr lang="en-IN"/>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747857" y="-643475"/>
            <a:ext cx="1286950" cy="128695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52FF"/>
            </a:solidFill>
          </p:spPr>
          <p:txBody>
            <a:bodyPr/>
            <a:lstStyle/>
            <a:p>
              <a:endParaRPr lang="en-IN"/>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a:off x="-1929195" y="8389571"/>
            <a:ext cx="3735531" cy="3735531"/>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00" cap="sq">
              <a:solidFill>
                <a:srgbClr val="8C52FF"/>
              </a:solidFill>
              <a:prstDash val="solid"/>
              <a:miter/>
            </a:ln>
          </p:spPr>
          <p:txBody>
            <a:bodyPr/>
            <a:lstStyle/>
            <a:p>
              <a:endParaRPr lang="en-IN"/>
            </a:p>
          </p:txBody>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8" name="Freeform 18"/>
          <p:cNvSpPr/>
          <p:nvPr/>
        </p:nvSpPr>
        <p:spPr>
          <a:xfrm>
            <a:off x="8757394" y="7522582"/>
            <a:ext cx="8779632" cy="1733977"/>
          </a:xfrm>
          <a:custGeom>
            <a:avLst/>
            <a:gdLst/>
            <a:ahLst/>
            <a:cxnLst/>
            <a:rect l="l" t="t" r="r" b="b"/>
            <a:pathLst>
              <a:path w="8779632" h="1733977">
                <a:moveTo>
                  <a:pt x="0" y="0"/>
                </a:moveTo>
                <a:lnTo>
                  <a:pt x="8779632" y="0"/>
                </a:lnTo>
                <a:lnTo>
                  <a:pt x="8779632" y="1733977"/>
                </a:lnTo>
                <a:lnTo>
                  <a:pt x="0" y="1733977"/>
                </a:lnTo>
                <a:lnTo>
                  <a:pt x="0" y="0"/>
                </a:lnTo>
                <a:close/>
              </a:path>
            </a:pathLst>
          </a:custGeom>
          <a:blipFill>
            <a:blip r:embed="rId2"/>
            <a:stretch>
              <a:fillRect/>
            </a:stretch>
          </a:blipFill>
        </p:spPr>
        <p:txBody>
          <a:bodyPr/>
          <a:lstStyle/>
          <a:p>
            <a:endParaRPr lang="en-IN"/>
          </a:p>
        </p:txBody>
      </p:sp>
      <p:grpSp>
        <p:nvGrpSpPr>
          <p:cNvPr id="19" name="Group 19"/>
          <p:cNvGrpSpPr>
            <a:grpSpLocks noChangeAspect="1"/>
          </p:cNvGrpSpPr>
          <p:nvPr/>
        </p:nvGrpSpPr>
        <p:grpSpPr>
          <a:xfrm>
            <a:off x="9141416" y="3143201"/>
            <a:ext cx="9146584" cy="5246370"/>
            <a:chOff x="0" y="0"/>
            <a:chExt cx="7981950" cy="4578350"/>
          </a:xfrm>
        </p:grpSpPr>
        <p:sp>
          <p:nvSpPr>
            <p:cNvPr id="20" name="Freeform 20"/>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txBody>
            <a:bodyPr/>
            <a:lstStyle/>
            <a:p>
              <a:endParaRPr lang="en-IN"/>
            </a:p>
          </p:txBody>
        </p:sp>
        <p:sp>
          <p:nvSpPr>
            <p:cNvPr id="21" name="Freeform 21"/>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txBody>
            <a:bodyPr/>
            <a:lstStyle/>
            <a:p>
              <a:endParaRPr lang="en-IN"/>
            </a:p>
          </p:txBody>
        </p:sp>
        <p:sp>
          <p:nvSpPr>
            <p:cNvPr id="22" name="Freeform 22"/>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txBody>
            <a:bodyPr/>
            <a:lstStyle/>
            <a:p>
              <a:endParaRPr lang="en-IN"/>
            </a:p>
          </p:txBody>
        </p:sp>
        <p:sp>
          <p:nvSpPr>
            <p:cNvPr id="23" name="Freeform 23"/>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txBody>
            <a:bodyPr/>
            <a:lstStyle/>
            <a:p>
              <a:endParaRPr lang="en-IN"/>
            </a:p>
          </p:txBody>
        </p:sp>
        <p:sp>
          <p:nvSpPr>
            <p:cNvPr id="24" name="Freeform 24"/>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3"/>
              <a:stretch>
                <a:fillRect l="-9499" r="-9499"/>
              </a:stretch>
            </a:blipFill>
          </p:spPr>
          <p:txBody>
            <a:bodyPr/>
            <a:lstStyle/>
            <a:p>
              <a:endParaRPr lang="en-IN"/>
            </a:p>
          </p:txBody>
        </p:sp>
      </p:grpSp>
      <p:graphicFrame>
        <p:nvGraphicFramePr>
          <p:cNvPr id="25" name="Table 25"/>
          <p:cNvGraphicFramePr>
            <a:graphicFrameLocks noGrp="1"/>
          </p:cNvGraphicFramePr>
          <p:nvPr>
            <p:extLst>
              <p:ext uri="{D42A27DB-BD31-4B8C-83A1-F6EECF244321}">
                <p14:modId xmlns:p14="http://schemas.microsoft.com/office/powerpoint/2010/main" val="3851555254"/>
              </p:ext>
            </p:extLst>
          </p:nvPr>
        </p:nvGraphicFramePr>
        <p:xfrm>
          <a:off x="232740" y="6134100"/>
          <a:ext cx="8160758" cy="1295400"/>
        </p:xfrm>
        <a:graphic>
          <a:graphicData uri="http://schemas.openxmlformats.org/drawingml/2006/table">
            <a:tbl>
              <a:tblPr/>
              <a:tblGrid>
                <a:gridCol w="3397091">
                  <a:extLst>
                    <a:ext uri="{9D8B030D-6E8A-4147-A177-3AD203B41FA5}">
                      <a16:colId xmlns:a16="http://schemas.microsoft.com/office/drawing/2014/main" val="20000"/>
                    </a:ext>
                  </a:extLst>
                </a:gridCol>
                <a:gridCol w="2167100">
                  <a:extLst>
                    <a:ext uri="{9D8B030D-6E8A-4147-A177-3AD203B41FA5}">
                      <a16:colId xmlns:a16="http://schemas.microsoft.com/office/drawing/2014/main" val="20001"/>
                    </a:ext>
                  </a:extLst>
                </a:gridCol>
                <a:gridCol w="2596567">
                  <a:extLst>
                    <a:ext uri="{9D8B030D-6E8A-4147-A177-3AD203B41FA5}">
                      <a16:colId xmlns:a16="http://schemas.microsoft.com/office/drawing/2014/main" val="20002"/>
                    </a:ext>
                  </a:extLst>
                </a:gridCol>
              </a:tblGrid>
              <a:tr h="616842">
                <a:tc>
                  <a:txBody>
                    <a:bodyPr/>
                    <a:lstStyle/>
                    <a:p>
                      <a:pPr algn="l">
                        <a:lnSpc>
                          <a:spcPts val="2659"/>
                        </a:lnSpc>
                        <a:defRPr/>
                      </a:pPr>
                      <a:r>
                        <a:rPr lang="en-US" sz="1899" b="1">
                          <a:solidFill>
                            <a:srgbClr val="401399"/>
                          </a:solidFill>
                          <a:latin typeface="Times New Roman" panose="02020603050405020304" pitchFamily="18" charset="0"/>
                          <a:cs typeface="Times New Roman" panose="02020603050405020304" pitchFamily="18" charset="0"/>
                        </a:rPr>
                        <a:t>Uday sankar Mukherjee</a:t>
                      </a:r>
                      <a:endParaRPr lang="en-US" sz="1100" b="1">
                        <a:latin typeface="Times New Roman" panose="02020603050405020304" pitchFamily="18" charset="0"/>
                        <a:cs typeface="Times New Roman" panose="02020603050405020304" pitchFamily="18" charset="0"/>
                      </a:endParaRPr>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2659"/>
                        </a:lnSpc>
                        <a:defRPr/>
                      </a:pPr>
                      <a:r>
                        <a:rPr lang="en-US" sz="1899" b="1">
                          <a:solidFill>
                            <a:srgbClr val="401399"/>
                          </a:solidFill>
                          <a:latin typeface="Times New Roman" panose="02020603050405020304" pitchFamily="18" charset="0"/>
                          <a:cs typeface="Times New Roman" panose="02020603050405020304" pitchFamily="18" charset="0"/>
                        </a:rPr>
                        <a:t>CSE(AIML) - 38</a:t>
                      </a:r>
                      <a:endParaRPr lang="en-US" sz="1100" b="1">
                        <a:latin typeface="Times New Roman" panose="02020603050405020304" pitchFamily="18" charset="0"/>
                        <a:cs typeface="Times New Roman" panose="02020603050405020304" pitchFamily="18" charset="0"/>
                      </a:endParaRPr>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2659"/>
                        </a:lnSpc>
                        <a:defRPr/>
                      </a:pPr>
                      <a:r>
                        <a:rPr lang="en-US" sz="1899" b="1">
                          <a:solidFill>
                            <a:srgbClr val="401399"/>
                          </a:solidFill>
                          <a:latin typeface="Times New Roman" panose="02020603050405020304" pitchFamily="18" charset="0"/>
                          <a:cs typeface="Times New Roman" panose="02020603050405020304" pitchFamily="18" charset="0"/>
                        </a:rPr>
                        <a:t>12021002016053</a:t>
                      </a:r>
                      <a:endParaRPr lang="en-US" sz="1100" b="1">
                        <a:latin typeface="Times New Roman" panose="02020603050405020304" pitchFamily="18" charset="0"/>
                        <a:cs typeface="Times New Roman" panose="02020603050405020304" pitchFamily="18" charset="0"/>
                      </a:endParaRPr>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78558">
                <a:tc>
                  <a:txBody>
                    <a:bodyPr/>
                    <a:lstStyle/>
                    <a:p>
                      <a:pPr algn="l">
                        <a:lnSpc>
                          <a:spcPts val="2659"/>
                        </a:lnSpc>
                        <a:defRPr/>
                      </a:pPr>
                      <a:r>
                        <a:rPr lang="en-US" sz="1899" b="1" dirty="0" err="1">
                          <a:solidFill>
                            <a:srgbClr val="401399"/>
                          </a:solidFill>
                          <a:latin typeface="Times New Roman" panose="02020603050405020304" pitchFamily="18" charset="0"/>
                          <a:cs typeface="Times New Roman" panose="02020603050405020304" pitchFamily="18" charset="0"/>
                        </a:rPr>
                        <a:t>Atrij</a:t>
                      </a:r>
                      <a:r>
                        <a:rPr lang="en-US" sz="1899" b="1" dirty="0">
                          <a:solidFill>
                            <a:srgbClr val="401399"/>
                          </a:solidFill>
                          <a:latin typeface="Times New Roman" panose="02020603050405020304" pitchFamily="18" charset="0"/>
                          <a:cs typeface="Times New Roman" panose="02020603050405020304" pitchFamily="18" charset="0"/>
                        </a:rPr>
                        <a:t> Paul</a:t>
                      </a:r>
                      <a:endParaRPr lang="en-US" sz="1100" b="1" dirty="0">
                        <a:latin typeface="Times New Roman" panose="02020603050405020304" pitchFamily="18" charset="0"/>
                        <a:cs typeface="Times New Roman" panose="02020603050405020304" pitchFamily="18" charset="0"/>
                      </a:endParaRPr>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2659"/>
                        </a:lnSpc>
                        <a:defRPr/>
                      </a:pPr>
                      <a:r>
                        <a:rPr lang="en-US" sz="1899" b="1" dirty="0">
                          <a:solidFill>
                            <a:srgbClr val="401399"/>
                          </a:solidFill>
                          <a:latin typeface="Times New Roman" panose="02020603050405020304" pitchFamily="18" charset="0"/>
                          <a:cs typeface="Times New Roman" panose="02020603050405020304" pitchFamily="18" charset="0"/>
                        </a:rPr>
                        <a:t>CSE(AIML) - 43</a:t>
                      </a:r>
                      <a:endParaRPr lang="en-US" sz="1100" b="1" dirty="0">
                        <a:latin typeface="Times New Roman" panose="02020603050405020304" pitchFamily="18" charset="0"/>
                        <a:cs typeface="Times New Roman" panose="02020603050405020304" pitchFamily="18" charset="0"/>
                      </a:endParaRPr>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2659"/>
                        </a:lnSpc>
                        <a:defRPr/>
                      </a:pPr>
                      <a:r>
                        <a:rPr lang="en-US" sz="1899" b="1" dirty="0">
                          <a:solidFill>
                            <a:srgbClr val="401399"/>
                          </a:solidFill>
                          <a:latin typeface="Times New Roman" panose="02020603050405020304" pitchFamily="18" charset="0"/>
                          <a:cs typeface="Times New Roman" panose="02020603050405020304" pitchFamily="18" charset="0"/>
                        </a:rPr>
                        <a:t>12021002016063</a:t>
                      </a:r>
                      <a:endParaRPr lang="en-US" sz="1100" b="1" dirty="0">
                        <a:latin typeface="Times New Roman" panose="02020603050405020304" pitchFamily="18" charset="0"/>
                        <a:cs typeface="Times New Roman" panose="02020603050405020304" pitchFamily="18" charset="0"/>
                      </a:endParaRPr>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1F1"/>
        </a:solidFill>
        <a:effectLst/>
      </p:bgPr>
    </p:bg>
    <p:spTree>
      <p:nvGrpSpPr>
        <p:cNvPr id="1" name=""/>
        <p:cNvGrpSpPr/>
        <p:nvPr/>
      </p:nvGrpSpPr>
      <p:grpSpPr>
        <a:xfrm>
          <a:off x="0" y="0"/>
          <a:ext cx="0" cy="0"/>
          <a:chOff x="0" y="0"/>
          <a:chExt cx="0" cy="0"/>
        </a:xfrm>
      </p:grpSpPr>
      <p:sp>
        <p:nvSpPr>
          <p:cNvPr id="2" name="Freeform 2"/>
          <p:cNvSpPr/>
          <p:nvPr/>
        </p:nvSpPr>
        <p:spPr>
          <a:xfrm>
            <a:off x="0" y="1302227"/>
            <a:ext cx="12369964" cy="7956073"/>
          </a:xfrm>
          <a:custGeom>
            <a:avLst/>
            <a:gdLst/>
            <a:ahLst/>
            <a:cxnLst/>
            <a:rect l="l" t="t" r="r" b="b"/>
            <a:pathLst>
              <a:path w="12369964" h="7956073">
                <a:moveTo>
                  <a:pt x="0" y="0"/>
                </a:moveTo>
                <a:lnTo>
                  <a:pt x="12369964" y="0"/>
                </a:lnTo>
                <a:lnTo>
                  <a:pt x="12369964" y="7956073"/>
                </a:lnTo>
                <a:lnTo>
                  <a:pt x="0" y="7956073"/>
                </a:lnTo>
                <a:lnTo>
                  <a:pt x="0" y="0"/>
                </a:lnTo>
                <a:close/>
              </a:path>
            </a:pathLst>
          </a:custGeom>
          <a:blipFill>
            <a:blip r:embed="rId2"/>
            <a:stretch>
              <a:fillRect b="-4354"/>
            </a:stretch>
          </a:blipFill>
        </p:spPr>
        <p:txBody>
          <a:bodyPr/>
          <a:lstStyle/>
          <a:p>
            <a:endParaRPr lang="en-IN"/>
          </a:p>
        </p:txBody>
      </p:sp>
      <p:grpSp>
        <p:nvGrpSpPr>
          <p:cNvPr id="3" name="Group 3"/>
          <p:cNvGrpSpPr/>
          <p:nvPr/>
        </p:nvGrpSpPr>
        <p:grpSpPr>
          <a:xfrm>
            <a:off x="12037236" y="-1905016"/>
            <a:ext cx="12795801" cy="13881919"/>
            <a:chOff x="0" y="0"/>
            <a:chExt cx="749207" cy="812800"/>
          </a:xfrm>
        </p:grpSpPr>
        <p:sp>
          <p:nvSpPr>
            <p:cNvPr id="4" name="Freeform 4"/>
            <p:cNvSpPr/>
            <p:nvPr/>
          </p:nvSpPr>
          <p:spPr>
            <a:xfrm>
              <a:off x="0" y="0"/>
              <a:ext cx="749207" cy="812800"/>
            </a:xfrm>
            <a:custGeom>
              <a:avLst/>
              <a:gdLst/>
              <a:ahLst/>
              <a:cxnLst/>
              <a:rect l="l" t="t" r="r" b="b"/>
              <a:pathLst>
                <a:path w="749207" h="812800">
                  <a:moveTo>
                    <a:pt x="374603" y="0"/>
                  </a:moveTo>
                  <a:cubicBezTo>
                    <a:pt x="167716" y="0"/>
                    <a:pt x="0" y="181951"/>
                    <a:pt x="0" y="406400"/>
                  </a:cubicBezTo>
                  <a:cubicBezTo>
                    <a:pt x="0" y="630849"/>
                    <a:pt x="167716" y="812800"/>
                    <a:pt x="374603" y="812800"/>
                  </a:cubicBezTo>
                  <a:cubicBezTo>
                    <a:pt x="581491" y="812800"/>
                    <a:pt x="749207" y="630849"/>
                    <a:pt x="749207" y="406400"/>
                  </a:cubicBezTo>
                  <a:cubicBezTo>
                    <a:pt x="749207" y="181951"/>
                    <a:pt x="581491" y="0"/>
                    <a:pt x="374603" y="0"/>
                  </a:cubicBezTo>
                  <a:close/>
                </a:path>
              </a:pathLst>
            </a:custGeom>
            <a:solidFill>
              <a:srgbClr val="8C52FF"/>
            </a:solidFill>
          </p:spPr>
          <p:txBody>
            <a:bodyPr/>
            <a:lstStyle/>
            <a:p>
              <a:endParaRPr lang="en-IN"/>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2469510" y="3247587"/>
            <a:ext cx="5596941" cy="3063911"/>
          </a:xfrm>
          <a:prstGeom prst="rect">
            <a:avLst/>
          </a:prstGeom>
        </p:spPr>
        <p:txBody>
          <a:bodyPr lIns="0" tIns="0" rIns="0" bIns="0" rtlCol="0" anchor="t">
            <a:spAutoFit/>
          </a:bodyPr>
          <a:lstStyle/>
          <a:p>
            <a:pPr algn="ctr">
              <a:lnSpc>
                <a:spcPts val="12320"/>
              </a:lnSpc>
            </a:pPr>
            <a:r>
              <a:rPr lang="en-US" sz="8800" dirty="0">
                <a:solidFill>
                  <a:srgbClr val="FEFEFE"/>
                </a:solidFill>
                <a:latin typeface="Times New Roman" panose="02020603050405020304" pitchFamily="18" charset="0"/>
                <a:cs typeface="Times New Roman" panose="02020603050405020304" pitchFamily="18" charset="0"/>
              </a:rPr>
              <a:t>ER</a:t>
            </a:r>
          </a:p>
          <a:p>
            <a:pPr marL="0" lvl="0" indent="0" algn="ctr">
              <a:lnSpc>
                <a:spcPts val="12320"/>
              </a:lnSpc>
              <a:spcBef>
                <a:spcPct val="0"/>
              </a:spcBef>
            </a:pPr>
            <a:r>
              <a:rPr lang="en-US" sz="8800" dirty="0">
                <a:solidFill>
                  <a:srgbClr val="FEFEFE"/>
                </a:solidFill>
                <a:latin typeface="Times New Roman" panose="02020603050405020304" pitchFamily="18" charset="0"/>
                <a:cs typeface="Times New Roman" panose="02020603050405020304" pitchFamily="18" charset="0"/>
              </a:rPr>
              <a:t>DIAGRAM</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txBody>
          <a:bodyPr/>
          <a:lstStyle/>
          <a:p>
            <a:endParaRPr lang="en-IN"/>
          </a:p>
        </p:txBody>
      </p:sp>
      <p:grpSp>
        <p:nvGrpSpPr>
          <p:cNvPr id="3" name="Group 3"/>
          <p:cNvGrpSpPr/>
          <p:nvPr/>
        </p:nvGrpSpPr>
        <p:grpSpPr>
          <a:xfrm>
            <a:off x="2378826" y="1028700"/>
            <a:ext cx="13033836" cy="4412223"/>
            <a:chOff x="0" y="0"/>
            <a:chExt cx="17378448" cy="5882964"/>
          </a:xfrm>
        </p:grpSpPr>
        <p:grpSp>
          <p:nvGrpSpPr>
            <p:cNvPr id="4" name="Group 4"/>
            <p:cNvGrpSpPr/>
            <p:nvPr/>
          </p:nvGrpSpPr>
          <p:grpSpPr>
            <a:xfrm>
              <a:off x="0" y="0"/>
              <a:ext cx="17378448" cy="5882964"/>
              <a:chOff x="0" y="0"/>
              <a:chExt cx="3432780" cy="1162067"/>
            </a:xfrm>
          </p:grpSpPr>
          <p:sp>
            <p:nvSpPr>
              <p:cNvPr id="5" name="Freeform 5"/>
              <p:cNvSpPr/>
              <p:nvPr/>
            </p:nvSpPr>
            <p:spPr>
              <a:xfrm>
                <a:off x="0" y="0"/>
                <a:ext cx="3432780" cy="1162067"/>
              </a:xfrm>
              <a:custGeom>
                <a:avLst/>
                <a:gdLst/>
                <a:ahLst/>
                <a:cxnLst/>
                <a:rect l="l" t="t" r="r" b="b"/>
                <a:pathLst>
                  <a:path w="3432780" h="1162067">
                    <a:moveTo>
                      <a:pt x="0" y="0"/>
                    </a:moveTo>
                    <a:lnTo>
                      <a:pt x="3432780" y="0"/>
                    </a:lnTo>
                    <a:lnTo>
                      <a:pt x="3432780" y="1162067"/>
                    </a:lnTo>
                    <a:lnTo>
                      <a:pt x="0" y="1162067"/>
                    </a:lnTo>
                    <a:close/>
                  </a:path>
                </a:pathLst>
              </a:custGeom>
              <a:solidFill>
                <a:srgbClr val="5E17EB"/>
              </a:solidFill>
              <a:ln w="38100" cap="sq">
                <a:solidFill>
                  <a:srgbClr val="FFFFFF"/>
                </a:solidFill>
                <a:prstDash val="solid"/>
                <a:miter/>
              </a:ln>
            </p:spPr>
            <p:txBody>
              <a:bodyPr/>
              <a:lstStyle/>
              <a:p>
                <a:endParaRPr lang="en-IN"/>
              </a:p>
            </p:txBody>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387493" y="526202"/>
              <a:ext cx="16603461" cy="2945079"/>
            </a:xfrm>
            <a:prstGeom prst="rect">
              <a:avLst/>
            </a:prstGeom>
          </p:spPr>
          <p:txBody>
            <a:bodyPr lIns="0" tIns="0" rIns="0" bIns="0" rtlCol="0" anchor="t">
              <a:spAutoFit/>
            </a:bodyPr>
            <a:lstStyle/>
            <a:p>
              <a:pPr marL="0" lvl="0" indent="0" algn="ctr">
                <a:lnSpc>
                  <a:spcPts val="18560"/>
                </a:lnSpc>
                <a:spcBef>
                  <a:spcPct val="0"/>
                </a:spcBef>
              </a:pPr>
              <a:r>
                <a:rPr lang="en-US" sz="13257" dirty="0">
                  <a:solidFill>
                    <a:srgbClr val="FFFFFF"/>
                  </a:solidFill>
                  <a:latin typeface="Times New Roman" panose="02020603050405020304" pitchFamily="18" charset="0"/>
                  <a:cs typeface="Times New Roman" panose="02020603050405020304" pitchFamily="18" charset="0"/>
                </a:rPr>
                <a:t>CONCLUSION</a:t>
              </a:r>
            </a:p>
          </p:txBody>
        </p:sp>
        <p:sp>
          <p:nvSpPr>
            <p:cNvPr id="8" name="TextBox 8"/>
            <p:cNvSpPr txBox="1"/>
            <p:nvPr/>
          </p:nvSpPr>
          <p:spPr>
            <a:xfrm>
              <a:off x="577331" y="3778297"/>
              <a:ext cx="16268116" cy="1495111"/>
            </a:xfrm>
            <a:prstGeom prst="rect">
              <a:avLst/>
            </a:prstGeom>
          </p:spPr>
          <p:txBody>
            <a:bodyPr lIns="0" tIns="0" rIns="0" bIns="0" rtlCol="0" anchor="t">
              <a:spAutoFit/>
            </a:bodyPr>
            <a:lstStyle/>
            <a:p>
              <a:pPr marL="0" lvl="0" indent="0" algn="ctr">
                <a:lnSpc>
                  <a:spcPts val="2952"/>
                </a:lnSpc>
                <a:spcBef>
                  <a:spcPct val="0"/>
                </a:spcBef>
              </a:pPr>
              <a:r>
                <a:rPr lang="en-US" sz="2108" spc="-42" dirty="0">
                  <a:solidFill>
                    <a:srgbClr val="FFFFFF"/>
                  </a:solidFill>
                  <a:latin typeface="Times New Roman" panose="02020603050405020304" pitchFamily="18" charset="0"/>
                  <a:cs typeface="Times New Roman" panose="02020603050405020304" pitchFamily="18" charset="0"/>
                </a:rPr>
                <a:t>The Web-Based Charity Donation System aims to simplify the process of donating to charitable organizations. With robust features and a user-friendly interface, it is a valuable tool for both donors and administrators. Future enhancements will make the system even more effective and user-centric.</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2678722" y="4096991"/>
            <a:ext cx="8819592" cy="1771491"/>
          </a:xfrm>
          <a:prstGeom prst="rect">
            <a:avLst/>
          </a:prstGeom>
        </p:spPr>
        <p:txBody>
          <a:bodyPr lIns="0" tIns="0" rIns="0" bIns="0" rtlCol="0" anchor="t">
            <a:spAutoFit/>
          </a:bodyPr>
          <a:lstStyle/>
          <a:p>
            <a:pPr marL="0" lvl="0" indent="0">
              <a:lnSpc>
                <a:spcPts val="14510"/>
              </a:lnSpc>
              <a:spcBef>
                <a:spcPct val="0"/>
              </a:spcBef>
            </a:pPr>
            <a:r>
              <a:rPr lang="en-US" sz="10364" dirty="0">
                <a:solidFill>
                  <a:srgbClr val="5E17EB"/>
                </a:solidFill>
                <a:latin typeface="Times New Roman" panose="02020603050405020304" pitchFamily="18" charset="0"/>
                <a:cs typeface="Times New Roman" panose="02020603050405020304" pitchFamily="18" charset="0"/>
              </a:rPr>
              <a:t>THANK YOU!</a:t>
            </a:r>
          </a:p>
        </p:txBody>
      </p:sp>
      <p:sp>
        <p:nvSpPr>
          <p:cNvPr id="3" name="Freeform 3"/>
          <p:cNvSpPr/>
          <p:nvPr/>
        </p:nvSpPr>
        <p:spPr>
          <a:xfrm>
            <a:off x="12398912" y="1028700"/>
            <a:ext cx="5889088" cy="8229600"/>
          </a:xfrm>
          <a:custGeom>
            <a:avLst/>
            <a:gdLst/>
            <a:ahLst/>
            <a:cxnLst/>
            <a:rect l="l" t="t" r="r" b="b"/>
            <a:pathLst>
              <a:path w="5889088" h="8229600">
                <a:moveTo>
                  <a:pt x="0" y="0"/>
                </a:moveTo>
                <a:lnTo>
                  <a:pt x="5889088" y="0"/>
                </a:lnTo>
                <a:lnTo>
                  <a:pt x="5889088" y="8229600"/>
                </a:lnTo>
                <a:lnTo>
                  <a:pt x="0" y="8229600"/>
                </a:lnTo>
                <a:lnTo>
                  <a:pt x="0" y="0"/>
                </a:lnTo>
                <a:close/>
              </a:path>
            </a:pathLst>
          </a:custGeom>
          <a:blipFill>
            <a:blip r:embed="rId2"/>
            <a:stretch>
              <a:fillRect l="-114011" r="-34420"/>
            </a:stretch>
          </a:blipFill>
          <a:ln w="104775" cap="sq">
            <a:solidFill>
              <a:srgbClr val="5E17EB"/>
            </a:solidFill>
            <a:prstDash val="solid"/>
            <a:miter/>
          </a:ln>
        </p:spPr>
        <p:txBody>
          <a:bodyPr/>
          <a:lstStyle/>
          <a:p>
            <a:endParaRPr lang="en-IN"/>
          </a:p>
        </p:txBody>
      </p:sp>
      <p:grpSp>
        <p:nvGrpSpPr>
          <p:cNvPr id="4" name="Group 4"/>
          <p:cNvGrpSpPr/>
          <p:nvPr/>
        </p:nvGrpSpPr>
        <p:grpSpPr>
          <a:xfrm>
            <a:off x="12398912" y="0"/>
            <a:ext cx="5889088" cy="756959"/>
            <a:chOff x="0" y="0"/>
            <a:chExt cx="1551036" cy="199364"/>
          </a:xfrm>
        </p:grpSpPr>
        <p:sp>
          <p:nvSpPr>
            <p:cNvPr id="5" name="Freeform 5"/>
            <p:cNvSpPr/>
            <p:nvPr/>
          </p:nvSpPr>
          <p:spPr>
            <a:xfrm>
              <a:off x="0" y="0"/>
              <a:ext cx="1551036" cy="199364"/>
            </a:xfrm>
            <a:custGeom>
              <a:avLst/>
              <a:gdLst/>
              <a:ahLst/>
              <a:cxnLst/>
              <a:rect l="l" t="t" r="r" b="b"/>
              <a:pathLst>
                <a:path w="1551036" h="199364">
                  <a:moveTo>
                    <a:pt x="0" y="0"/>
                  </a:moveTo>
                  <a:lnTo>
                    <a:pt x="1551036" y="0"/>
                  </a:lnTo>
                  <a:lnTo>
                    <a:pt x="1551036" y="199364"/>
                  </a:lnTo>
                  <a:lnTo>
                    <a:pt x="0" y="199364"/>
                  </a:lnTo>
                  <a:close/>
                </a:path>
              </a:pathLst>
            </a:custGeom>
            <a:solidFill>
              <a:srgbClr val="8C52FF"/>
            </a:solidFill>
            <a:ln cap="sq">
              <a:noFill/>
              <a:prstDash val="solid"/>
              <a:miter/>
            </a:ln>
          </p:spPr>
          <p:txBody>
            <a:bodyPr/>
            <a:lstStyle/>
            <a:p>
              <a:endParaRPr lang="en-IN"/>
            </a:p>
          </p:txBody>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2398912" y="9530041"/>
            <a:ext cx="5889088" cy="756959"/>
            <a:chOff x="0" y="0"/>
            <a:chExt cx="1551036" cy="199364"/>
          </a:xfrm>
        </p:grpSpPr>
        <p:sp>
          <p:nvSpPr>
            <p:cNvPr id="8" name="Freeform 8"/>
            <p:cNvSpPr/>
            <p:nvPr/>
          </p:nvSpPr>
          <p:spPr>
            <a:xfrm>
              <a:off x="0" y="0"/>
              <a:ext cx="1551036" cy="199364"/>
            </a:xfrm>
            <a:custGeom>
              <a:avLst/>
              <a:gdLst/>
              <a:ahLst/>
              <a:cxnLst/>
              <a:rect l="l" t="t" r="r" b="b"/>
              <a:pathLst>
                <a:path w="1551036" h="199364">
                  <a:moveTo>
                    <a:pt x="0" y="0"/>
                  </a:moveTo>
                  <a:lnTo>
                    <a:pt x="1551036" y="0"/>
                  </a:lnTo>
                  <a:lnTo>
                    <a:pt x="1551036" y="199364"/>
                  </a:lnTo>
                  <a:lnTo>
                    <a:pt x="0" y="199364"/>
                  </a:lnTo>
                  <a:close/>
                </a:path>
              </a:pathLst>
            </a:custGeom>
            <a:solidFill>
              <a:srgbClr val="8C52FF"/>
            </a:solidFill>
            <a:ln cap="sq">
              <a:noFill/>
              <a:prstDash val="solid"/>
              <a:miter/>
            </a:ln>
          </p:spPr>
          <p:txBody>
            <a:bodyPr/>
            <a:lstStyle/>
            <a:p>
              <a:endParaRPr lang="en-IN"/>
            </a:p>
          </p:txBody>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4925441" y="3609788"/>
            <a:ext cx="9392643" cy="9529477"/>
          </a:xfrm>
          <a:custGeom>
            <a:avLst/>
            <a:gdLst/>
            <a:ahLst/>
            <a:cxnLst/>
            <a:rect l="l" t="t" r="r" b="b"/>
            <a:pathLst>
              <a:path w="9392643" h="9529477">
                <a:moveTo>
                  <a:pt x="0" y="0"/>
                </a:moveTo>
                <a:lnTo>
                  <a:pt x="9392643" y="0"/>
                </a:lnTo>
                <a:lnTo>
                  <a:pt x="9392643" y="9529476"/>
                </a:lnTo>
                <a:lnTo>
                  <a:pt x="0" y="9529476"/>
                </a:lnTo>
                <a:lnTo>
                  <a:pt x="0" y="0"/>
                </a:lnTo>
                <a:close/>
              </a:path>
            </a:pathLst>
          </a:custGeom>
          <a:blipFill>
            <a:blip r:embed="rId3">
              <a:alphaModFix amt="20999"/>
              <a:extLst>
                <a:ext uri="{96DAC541-7B7A-43D3-8B79-37D633B846F1}">
                  <asvg:svgBlip xmlns:asvg="http://schemas.microsoft.com/office/drawing/2016/SVG/main" r:embed="rId4"/>
                </a:ext>
              </a:extLst>
            </a:blip>
            <a:stretch>
              <a:fillRect/>
            </a:stretch>
          </a:blipFill>
        </p:spPr>
        <p:txBody>
          <a:bodyPr/>
          <a:lstStyle/>
          <a:p>
            <a:endParaRPr lang="en-IN"/>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311332" y="0"/>
            <a:ext cx="18288000" cy="5143500"/>
          </a:xfrm>
          <a:custGeom>
            <a:avLst/>
            <a:gdLst/>
            <a:ahLst/>
            <a:cxnLst/>
            <a:rect l="l" t="t" r="r" b="b"/>
            <a:pathLst>
              <a:path w="18288000" h="5143500">
                <a:moveTo>
                  <a:pt x="0" y="0"/>
                </a:moveTo>
                <a:lnTo>
                  <a:pt x="18288000" y="0"/>
                </a:lnTo>
                <a:lnTo>
                  <a:pt x="18288000" y="5143500"/>
                </a:lnTo>
                <a:lnTo>
                  <a:pt x="0" y="5143500"/>
                </a:lnTo>
                <a:lnTo>
                  <a:pt x="0" y="0"/>
                </a:lnTo>
                <a:close/>
              </a:path>
            </a:pathLst>
          </a:custGeom>
          <a:blipFill>
            <a:blip r:embed="rId2"/>
            <a:stretch>
              <a:fillRect t="-43497" b="-43497"/>
            </a:stretch>
          </a:blipFill>
        </p:spPr>
        <p:txBody>
          <a:bodyPr/>
          <a:lstStyle/>
          <a:p>
            <a:endParaRPr lang="en-IN"/>
          </a:p>
        </p:txBody>
      </p:sp>
      <p:grpSp>
        <p:nvGrpSpPr>
          <p:cNvPr id="3" name="Group 3"/>
          <p:cNvGrpSpPr/>
          <p:nvPr/>
        </p:nvGrpSpPr>
        <p:grpSpPr>
          <a:xfrm>
            <a:off x="-188217" y="9258300"/>
            <a:ext cx="18476217" cy="1028700"/>
            <a:chOff x="0" y="0"/>
            <a:chExt cx="4866164" cy="270933"/>
          </a:xfrm>
        </p:grpSpPr>
        <p:sp>
          <p:nvSpPr>
            <p:cNvPr id="4" name="Freeform 4"/>
            <p:cNvSpPr/>
            <p:nvPr/>
          </p:nvSpPr>
          <p:spPr>
            <a:xfrm>
              <a:off x="0" y="0"/>
              <a:ext cx="4866164" cy="270933"/>
            </a:xfrm>
            <a:custGeom>
              <a:avLst/>
              <a:gdLst/>
              <a:ahLst/>
              <a:cxnLst/>
              <a:rect l="l" t="t" r="r" b="b"/>
              <a:pathLst>
                <a:path w="4866164" h="270933">
                  <a:moveTo>
                    <a:pt x="0" y="0"/>
                  </a:moveTo>
                  <a:lnTo>
                    <a:pt x="4866164" y="0"/>
                  </a:lnTo>
                  <a:lnTo>
                    <a:pt x="4866164" y="270933"/>
                  </a:lnTo>
                  <a:lnTo>
                    <a:pt x="0" y="270933"/>
                  </a:lnTo>
                  <a:close/>
                </a:path>
              </a:pathLst>
            </a:custGeom>
            <a:solidFill>
              <a:srgbClr val="8C52FF"/>
            </a:solidFill>
            <a:ln cap="sq">
              <a:noFill/>
              <a:prstDash val="solid"/>
              <a:miter/>
            </a:ln>
          </p:spPr>
          <p:txBody>
            <a:bodyPr/>
            <a:lstStyle/>
            <a:p>
              <a:endParaRPr lang="en-IN"/>
            </a:p>
          </p:txBody>
        </p:sp>
        <p:sp>
          <p:nvSpPr>
            <p:cNvPr id="5" name="TextBox 5"/>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2077758" y="4152413"/>
            <a:ext cx="14515048" cy="5105887"/>
            <a:chOff x="0" y="0"/>
            <a:chExt cx="3822893" cy="1344760"/>
          </a:xfrm>
        </p:grpSpPr>
        <p:sp>
          <p:nvSpPr>
            <p:cNvPr id="7" name="Freeform 7"/>
            <p:cNvSpPr/>
            <p:nvPr/>
          </p:nvSpPr>
          <p:spPr>
            <a:xfrm>
              <a:off x="0" y="0"/>
              <a:ext cx="3822893" cy="1344760"/>
            </a:xfrm>
            <a:custGeom>
              <a:avLst/>
              <a:gdLst/>
              <a:ahLst/>
              <a:cxnLst/>
              <a:rect l="l" t="t" r="r" b="b"/>
              <a:pathLst>
                <a:path w="3822893" h="1344760">
                  <a:moveTo>
                    <a:pt x="0" y="0"/>
                  </a:moveTo>
                  <a:lnTo>
                    <a:pt x="3822893" y="0"/>
                  </a:lnTo>
                  <a:lnTo>
                    <a:pt x="3822893" y="1344760"/>
                  </a:lnTo>
                  <a:lnTo>
                    <a:pt x="0" y="1344760"/>
                  </a:lnTo>
                  <a:close/>
                </a:path>
              </a:pathLst>
            </a:custGeom>
            <a:solidFill>
              <a:srgbClr val="5E17EB"/>
            </a:solidFill>
            <a:ln cap="sq">
              <a:noFill/>
              <a:prstDash val="solid"/>
              <a:miter/>
            </a:ln>
          </p:spPr>
          <p:txBody>
            <a:bodyPr/>
            <a:lstStyle/>
            <a:p>
              <a:endParaRPr lang="en-IN"/>
            </a:p>
          </p:txBody>
        </p:sp>
        <p:sp>
          <p:nvSpPr>
            <p:cNvPr id="8" name="TextBox 8"/>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9" name="TextBox 9"/>
          <p:cNvSpPr txBox="1"/>
          <p:nvPr/>
        </p:nvSpPr>
        <p:spPr>
          <a:xfrm>
            <a:off x="5995642" y="4361994"/>
            <a:ext cx="5748323" cy="992039"/>
          </a:xfrm>
          <a:prstGeom prst="rect">
            <a:avLst/>
          </a:prstGeom>
        </p:spPr>
        <p:txBody>
          <a:bodyPr lIns="0" tIns="0" rIns="0" bIns="0" rtlCol="0" anchor="t">
            <a:spAutoFit/>
          </a:bodyPr>
          <a:lstStyle/>
          <a:p>
            <a:pPr marL="0" lvl="0" indent="0" algn="ctr">
              <a:lnSpc>
                <a:spcPts val="8195"/>
              </a:lnSpc>
              <a:spcBef>
                <a:spcPct val="0"/>
              </a:spcBef>
            </a:pPr>
            <a:r>
              <a:rPr lang="en-US" sz="5854" dirty="0">
                <a:solidFill>
                  <a:srgbClr val="FDFDFD"/>
                </a:solidFill>
                <a:latin typeface="Times New Roman" panose="02020603050405020304" pitchFamily="18" charset="0"/>
                <a:cs typeface="Times New Roman" panose="02020603050405020304" pitchFamily="18" charset="0"/>
              </a:rPr>
              <a:t>Introduction</a:t>
            </a:r>
          </a:p>
        </p:txBody>
      </p:sp>
      <p:sp>
        <p:nvSpPr>
          <p:cNvPr id="10" name="TextBox 10"/>
          <p:cNvSpPr txBox="1"/>
          <p:nvPr/>
        </p:nvSpPr>
        <p:spPr>
          <a:xfrm>
            <a:off x="3011332" y="5629278"/>
            <a:ext cx="12899466" cy="2333459"/>
          </a:xfrm>
          <a:prstGeom prst="rect">
            <a:avLst/>
          </a:prstGeom>
        </p:spPr>
        <p:txBody>
          <a:bodyPr lIns="0" tIns="0" rIns="0" bIns="0" rtlCol="0" anchor="t">
            <a:spAutoFit/>
          </a:bodyPr>
          <a:lstStyle/>
          <a:p>
            <a:pPr algn="ctr">
              <a:lnSpc>
                <a:spcPts val="3708"/>
              </a:lnSpc>
            </a:pPr>
            <a:r>
              <a:rPr lang="en-US" sz="2648" spc="-52" dirty="0">
                <a:solidFill>
                  <a:srgbClr val="FDFDFD"/>
                </a:solidFill>
                <a:latin typeface="Times New Roman" panose="02020603050405020304" pitchFamily="18" charset="0"/>
                <a:cs typeface="Times New Roman" panose="02020603050405020304" pitchFamily="18" charset="0"/>
              </a:rPr>
              <a:t>The Web-Based Charity Donation System is a PHP and MySQL-based web application that simplifies the donation process to charitable organizations. Users can create accounts, submit donations, and view a list of donations, while admins can manage donations, users, and monitor the system's overall functionality. It aims to provide a user-friendly platform to manage and track charity contributions in response to the growing trend of online donations.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E17EB"/>
        </a:solidFill>
        <a:effectLst/>
      </p:bgPr>
    </p:bg>
    <p:spTree>
      <p:nvGrpSpPr>
        <p:cNvPr id="1" name=""/>
        <p:cNvGrpSpPr/>
        <p:nvPr/>
      </p:nvGrpSpPr>
      <p:grpSpPr>
        <a:xfrm>
          <a:off x="0" y="0"/>
          <a:ext cx="0" cy="0"/>
          <a:chOff x="0" y="0"/>
          <a:chExt cx="0" cy="0"/>
        </a:xfrm>
      </p:grpSpPr>
      <p:grpSp>
        <p:nvGrpSpPr>
          <p:cNvPr id="2" name="Group 2"/>
          <p:cNvGrpSpPr/>
          <p:nvPr/>
        </p:nvGrpSpPr>
        <p:grpSpPr>
          <a:xfrm>
            <a:off x="-2123887" y="-2346523"/>
            <a:ext cx="4693046" cy="469304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5573718" y="7940477"/>
            <a:ext cx="4693046" cy="469304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384604" y="148799"/>
            <a:ext cx="7453950" cy="846065"/>
          </a:xfrm>
          <a:prstGeom prst="rect">
            <a:avLst/>
          </a:prstGeom>
        </p:spPr>
        <p:txBody>
          <a:bodyPr lIns="0" tIns="0" rIns="0" bIns="0" rtlCol="0" anchor="t">
            <a:spAutoFit/>
          </a:bodyPr>
          <a:lstStyle/>
          <a:p>
            <a:pPr marL="0" lvl="0" indent="0" algn="ctr">
              <a:lnSpc>
                <a:spcPts val="7151"/>
              </a:lnSpc>
              <a:spcBef>
                <a:spcPct val="0"/>
              </a:spcBef>
            </a:pPr>
            <a:r>
              <a:rPr lang="en-US" sz="5108" dirty="0">
                <a:solidFill>
                  <a:srgbClr val="FDFDFD"/>
                </a:solidFill>
                <a:latin typeface="Times New Roman" panose="02020603050405020304" pitchFamily="18" charset="0"/>
                <a:cs typeface="Times New Roman" panose="02020603050405020304" pitchFamily="18" charset="0"/>
              </a:rPr>
              <a:t>Inside Application</a:t>
            </a:r>
          </a:p>
        </p:txBody>
      </p:sp>
      <p:grpSp>
        <p:nvGrpSpPr>
          <p:cNvPr id="9" name="Group 9"/>
          <p:cNvGrpSpPr/>
          <p:nvPr/>
        </p:nvGrpSpPr>
        <p:grpSpPr>
          <a:xfrm>
            <a:off x="10876865" y="3679003"/>
            <a:ext cx="3634922" cy="4007322"/>
            <a:chOff x="0" y="0"/>
            <a:chExt cx="4846563" cy="5343095"/>
          </a:xfrm>
        </p:grpSpPr>
        <p:sp>
          <p:nvSpPr>
            <p:cNvPr id="10" name="Freeform 10"/>
            <p:cNvSpPr/>
            <p:nvPr/>
          </p:nvSpPr>
          <p:spPr>
            <a:xfrm>
              <a:off x="413759" y="4467616"/>
              <a:ext cx="4432804" cy="875479"/>
            </a:xfrm>
            <a:custGeom>
              <a:avLst/>
              <a:gdLst/>
              <a:ahLst/>
              <a:cxnLst/>
              <a:rect l="l" t="t" r="r" b="b"/>
              <a:pathLst>
                <a:path w="4432804" h="875479">
                  <a:moveTo>
                    <a:pt x="0" y="0"/>
                  </a:moveTo>
                  <a:lnTo>
                    <a:pt x="4432804" y="0"/>
                  </a:lnTo>
                  <a:lnTo>
                    <a:pt x="4432804" y="875478"/>
                  </a:lnTo>
                  <a:lnTo>
                    <a:pt x="0" y="875478"/>
                  </a:lnTo>
                  <a:lnTo>
                    <a:pt x="0" y="0"/>
                  </a:lnTo>
                  <a:close/>
                </a:path>
              </a:pathLst>
            </a:custGeom>
            <a:blipFill>
              <a:blip r:embed="rId2">
                <a:alphaModFix amt="50000"/>
              </a:blip>
              <a:stretch>
                <a:fillRect/>
              </a:stretch>
            </a:blipFill>
          </p:spPr>
          <p:txBody>
            <a:bodyPr/>
            <a:lstStyle/>
            <a:p>
              <a:endParaRPr lang="en-IN"/>
            </a:p>
          </p:txBody>
        </p:sp>
        <p:grpSp>
          <p:nvGrpSpPr>
            <p:cNvPr id="11" name="Group 11"/>
            <p:cNvGrpSpPr/>
            <p:nvPr/>
          </p:nvGrpSpPr>
          <p:grpSpPr>
            <a:xfrm>
              <a:off x="0" y="0"/>
              <a:ext cx="4432804" cy="3905325"/>
              <a:chOff x="0" y="0"/>
              <a:chExt cx="1554321" cy="1369365"/>
            </a:xfrm>
          </p:grpSpPr>
          <p:sp>
            <p:nvSpPr>
              <p:cNvPr id="12" name="Freeform 12"/>
              <p:cNvSpPr/>
              <p:nvPr/>
            </p:nvSpPr>
            <p:spPr>
              <a:xfrm>
                <a:off x="0" y="0"/>
                <a:ext cx="1554321" cy="1369365"/>
              </a:xfrm>
              <a:custGeom>
                <a:avLst/>
                <a:gdLst/>
                <a:ahLst/>
                <a:cxnLst/>
                <a:rect l="l" t="t" r="r" b="b"/>
                <a:pathLst>
                  <a:path w="1554321" h="1369365">
                    <a:moveTo>
                      <a:pt x="102462" y="0"/>
                    </a:moveTo>
                    <a:lnTo>
                      <a:pt x="1451859" y="0"/>
                    </a:lnTo>
                    <a:cubicBezTo>
                      <a:pt x="1508447" y="0"/>
                      <a:pt x="1554321" y="45874"/>
                      <a:pt x="1554321" y="102462"/>
                    </a:cubicBezTo>
                    <a:lnTo>
                      <a:pt x="1554321" y="1266903"/>
                    </a:lnTo>
                    <a:cubicBezTo>
                      <a:pt x="1554321" y="1323492"/>
                      <a:pt x="1508447" y="1369365"/>
                      <a:pt x="1451859" y="1369365"/>
                    </a:cubicBezTo>
                    <a:lnTo>
                      <a:pt x="102462" y="1369365"/>
                    </a:lnTo>
                    <a:cubicBezTo>
                      <a:pt x="45874" y="1369365"/>
                      <a:pt x="0" y="1323492"/>
                      <a:pt x="0" y="1266903"/>
                    </a:cubicBezTo>
                    <a:lnTo>
                      <a:pt x="0" y="102462"/>
                    </a:lnTo>
                    <a:cubicBezTo>
                      <a:pt x="0" y="45874"/>
                      <a:pt x="45874" y="0"/>
                      <a:pt x="102462" y="0"/>
                    </a:cubicBezTo>
                    <a:close/>
                  </a:path>
                </a:pathLst>
              </a:custGeom>
              <a:solidFill>
                <a:srgbClr val="FDFDFD">
                  <a:alpha val="49804"/>
                </a:srgbClr>
              </a:solidFill>
            </p:spPr>
            <p:txBody>
              <a:bodyPr/>
              <a:lstStyle/>
              <a:p>
                <a:endParaRPr lang="en-IN"/>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14" name="Group 14"/>
            <p:cNvGrpSpPr>
              <a:grpSpLocks noChangeAspect="1"/>
            </p:cNvGrpSpPr>
            <p:nvPr/>
          </p:nvGrpSpPr>
          <p:grpSpPr>
            <a:xfrm>
              <a:off x="101525" y="113294"/>
              <a:ext cx="4227084" cy="2377705"/>
              <a:chOff x="0" y="0"/>
              <a:chExt cx="11289030" cy="6350000"/>
            </a:xfrm>
          </p:grpSpPr>
          <p:sp>
            <p:nvSpPr>
              <p:cNvPr id="15" name="Freeform 15"/>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3">
                  <a:alphaModFix amt="50000"/>
                </a:blip>
                <a:stretch>
                  <a:fillRect l="-6244" r="-6244"/>
                </a:stretch>
              </a:blipFill>
            </p:spPr>
            <p:txBody>
              <a:bodyPr/>
              <a:lstStyle/>
              <a:p>
                <a:endParaRPr lang="en-IN"/>
              </a:p>
            </p:txBody>
          </p:sp>
        </p:grpSp>
        <p:sp>
          <p:nvSpPr>
            <p:cNvPr id="16" name="TextBox 16"/>
            <p:cNvSpPr txBox="1"/>
            <p:nvPr/>
          </p:nvSpPr>
          <p:spPr>
            <a:xfrm>
              <a:off x="205031" y="2931161"/>
              <a:ext cx="4020072" cy="535873"/>
            </a:xfrm>
            <a:prstGeom prst="rect">
              <a:avLst/>
            </a:prstGeom>
          </p:spPr>
          <p:txBody>
            <a:bodyPr lIns="0" tIns="0" rIns="0" bIns="0" rtlCol="0" anchor="t">
              <a:spAutoFit/>
            </a:bodyPr>
            <a:lstStyle/>
            <a:p>
              <a:pPr marL="0" lvl="0" indent="0" algn="ctr">
                <a:lnSpc>
                  <a:spcPts val="800"/>
                </a:lnSpc>
                <a:spcBef>
                  <a:spcPct val="0"/>
                </a:spcBef>
              </a:pPr>
              <a:r>
                <a:rPr lang="en-US" sz="571" spc="-11" dirty="0">
                  <a:solidFill>
                    <a:srgbClr val="051D40">
                      <a:alpha val="49804"/>
                    </a:srgbClr>
                  </a:solidFill>
                  <a:latin typeface="Times New Roman" panose="02020603050405020304" pitchFamily="18" charset="0"/>
                  <a:cs typeface="Times New Roman" panose="02020603050405020304" pitchFamily="18" charset="0"/>
                </a:rPr>
                <a:t>Features for a donation platform include user registration, authentication, one-time or recurring donations with options to choose amount, frequency, and specific cause or project. Secure payment gateways and email confirmation receipts for successful donations are also important. Additionally, access to donation history with entries including date, amount, recipient, and payment status is beneficial.</a:t>
              </a:r>
            </a:p>
          </p:txBody>
        </p:sp>
        <p:sp>
          <p:nvSpPr>
            <p:cNvPr id="17" name="TextBox 17"/>
            <p:cNvSpPr txBox="1"/>
            <p:nvPr/>
          </p:nvSpPr>
          <p:spPr>
            <a:xfrm>
              <a:off x="1033640" y="2547994"/>
              <a:ext cx="2183399" cy="282984"/>
            </a:xfrm>
            <a:prstGeom prst="rect">
              <a:avLst/>
            </a:prstGeom>
          </p:spPr>
          <p:txBody>
            <a:bodyPr lIns="0" tIns="0" rIns="0" bIns="0" rtlCol="0" anchor="t">
              <a:spAutoFit/>
            </a:bodyPr>
            <a:lstStyle/>
            <a:p>
              <a:pPr marL="0" lvl="0" indent="0" algn="ctr">
                <a:lnSpc>
                  <a:spcPts val="1821"/>
                </a:lnSpc>
                <a:spcBef>
                  <a:spcPct val="0"/>
                </a:spcBef>
              </a:pPr>
              <a:r>
                <a:rPr lang="en-US" sz="1301" dirty="0">
                  <a:solidFill>
                    <a:srgbClr val="051D40">
                      <a:alpha val="49804"/>
                    </a:srgbClr>
                  </a:solidFill>
                  <a:latin typeface="Times New Roman" panose="02020603050405020304" pitchFamily="18" charset="0"/>
                  <a:cs typeface="Times New Roman" panose="02020603050405020304" pitchFamily="18" charset="0"/>
                </a:rPr>
                <a:t>Donor</a:t>
              </a:r>
            </a:p>
          </p:txBody>
        </p:sp>
      </p:grpSp>
      <p:grpSp>
        <p:nvGrpSpPr>
          <p:cNvPr id="18" name="Group 18"/>
          <p:cNvGrpSpPr/>
          <p:nvPr/>
        </p:nvGrpSpPr>
        <p:grpSpPr>
          <a:xfrm>
            <a:off x="14285319" y="3679003"/>
            <a:ext cx="3634922" cy="4007322"/>
            <a:chOff x="0" y="0"/>
            <a:chExt cx="4846563" cy="5343095"/>
          </a:xfrm>
        </p:grpSpPr>
        <p:sp>
          <p:nvSpPr>
            <p:cNvPr id="19" name="Freeform 19"/>
            <p:cNvSpPr/>
            <p:nvPr/>
          </p:nvSpPr>
          <p:spPr>
            <a:xfrm>
              <a:off x="413759" y="4467616"/>
              <a:ext cx="4432804" cy="875479"/>
            </a:xfrm>
            <a:custGeom>
              <a:avLst/>
              <a:gdLst/>
              <a:ahLst/>
              <a:cxnLst/>
              <a:rect l="l" t="t" r="r" b="b"/>
              <a:pathLst>
                <a:path w="4432804" h="875479">
                  <a:moveTo>
                    <a:pt x="0" y="0"/>
                  </a:moveTo>
                  <a:lnTo>
                    <a:pt x="4432804" y="0"/>
                  </a:lnTo>
                  <a:lnTo>
                    <a:pt x="4432804" y="875478"/>
                  </a:lnTo>
                  <a:lnTo>
                    <a:pt x="0" y="875478"/>
                  </a:lnTo>
                  <a:lnTo>
                    <a:pt x="0" y="0"/>
                  </a:lnTo>
                  <a:close/>
                </a:path>
              </a:pathLst>
            </a:custGeom>
            <a:blipFill>
              <a:blip r:embed="rId2">
                <a:alphaModFix amt="50000"/>
              </a:blip>
              <a:stretch>
                <a:fillRect/>
              </a:stretch>
            </a:blipFill>
          </p:spPr>
          <p:txBody>
            <a:bodyPr/>
            <a:lstStyle/>
            <a:p>
              <a:endParaRPr lang="en-IN"/>
            </a:p>
          </p:txBody>
        </p:sp>
        <p:grpSp>
          <p:nvGrpSpPr>
            <p:cNvPr id="20" name="Group 20"/>
            <p:cNvGrpSpPr/>
            <p:nvPr/>
          </p:nvGrpSpPr>
          <p:grpSpPr>
            <a:xfrm>
              <a:off x="0" y="0"/>
              <a:ext cx="4432804" cy="3905325"/>
              <a:chOff x="0" y="0"/>
              <a:chExt cx="1554321" cy="1369365"/>
            </a:xfrm>
          </p:grpSpPr>
          <p:sp>
            <p:nvSpPr>
              <p:cNvPr id="21" name="Freeform 21"/>
              <p:cNvSpPr/>
              <p:nvPr/>
            </p:nvSpPr>
            <p:spPr>
              <a:xfrm>
                <a:off x="0" y="0"/>
                <a:ext cx="1554321" cy="1369365"/>
              </a:xfrm>
              <a:custGeom>
                <a:avLst/>
                <a:gdLst/>
                <a:ahLst/>
                <a:cxnLst/>
                <a:rect l="l" t="t" r="r" b="b"/>
                <a:pathLst>
                  <a:path w="1554321" h="1369365">
                    <a:moveTo>
                      <a:pt x="102462" y="0"/>
                    </a:moveTo>
                    <a:lnTo>
                      <a:pt x="1451859" y="0"/>
                    </a:lnTo>
                    <a:cubicBezTo>
                      <a:pt x="1508447" y="0"/>
                      <a:pt x="1554321" y="45874"/>
                      <a:pt x="1554321" y="102462"/>
                    </a:cubicBezTo>
                    <a:lnTo>
                      <a:pt x="1554321" y="1266903"/>
                    </a:lnTo>
                    <a:cubicBezTo>
                      <a:pt x="1554321" y="1323492"/>
                      <a:pt x="1508447" y="1369365"/>
                      <a:pt x="1451859" y="1369365"/>
                    </a:cubicBezTo>
                    <a:lnTo>
                      <a:pt x="102462" y="1369365"/>
                    </a:lnTo>
                    <a:cubicBezTo>
                      <a:pt x="45874" y="1369365"/>
                      <a:pt x="0" y="1323492"/>
                      <a:pt x="0" y="1266903"/>
                    </a:cubicBezTo>
                    <a:lnTo>
                      <a:pt x="0" y="102462"/>
                    </a:lnTo>
                    <a:cubicBezTo>
                      <a:pt x="0" y="45874"/>
                      <a:pt x="45874" y="0"/>
                      <a:pt x="102462" y="0"/>
                    </a:cubicBezTo>
                    <a:close/>
                  </a:path>
                </a:pathLst>
              </a:custGeom>
              <a:solidFill>
                <a:srgbClr val="FDFDFD">
                  <a:alpha val="49804"/>
                </a:srgbClr>
              </a:solidFill>
            </p:spPr>
            <p:txBody>
              <a:bodyPr/>
              <a:lstStyle/>
              <a:p>
                <a:endParaRPr lang="en-IN"/>
              </a:p>
            </p:txBody>
          </p:sp>
          <p:sp>
            <p:nvSpPr>
              <p:cNvPr id="22" name="TextBox 22"/>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23" name="Group 23"/>
            <p:cNvGrpSpPr>
              <a:grpSpLocks noChangeAspect="1"/>
            </p:cNvGrpSpPr>
            <p:nvPr/>
          </p:nvGrpSpPr>
          <p:grpSpPr>
            <a:xfrm>
              <a:off x="102860" y="112032"/>
              <a:ext cx="4227084" cy="2377705"/>
              <a:chOff x="0" y="0"/>
              <a:chExt cx="11289030" cy="6350000"/>
            </a:xfrm>
          </p:grpSpPr>
          <p:sp>
            <p:nvSpPr>
              <p:cNvPr id="24" name="Freeform 24"/>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4">
                  <a:alphaModFix amt="50000"/>
                </a:blip>
                <a:stretch>
                  <a:fillRect l="-4369" r="-4369"/>
                </a:stretch>
              </a:blipFill>
            </p:spPr>
            <p:txBody>
              <a:bodyPr/>
              <a:lstStyle/>
              <a:p>
                <a:endParaRPr lang="en-IN"/>
              </a:p>
            </p:txBody>
          </p:sp>
        </p:grpSp>
        <p:sp>
          <p:nvSpPr>
            <p:cNvPr id="25" name="TextBox 25"/>
            <p:cNvSpPr txBox="1"/>
            <p:nvPr/>
          </p:nvSpPr>
          <p:spPr>
            <a:xfrm>
              <a:off x="210207" y="2921635"/>
              <a:ext cx="4020072" cy="736269"/>
            </a:xfrm>
            <a:prstGeom prst="rect">
              <a:avLst/>
            </a:prstGeom>
          </p:spPr>
          <p:txBody>
            <a:bodyPr lIns="0" tIns="0" rIns="0" bIns="0" rtlCol="0" anchor="t">
              <a:spAutoFit/>
            </a:bodyPr>
            <a:lstStyle/>
            <a:p>
              <a:pPr marL="0" lvl="0" indent="0" algn="ctr">
                <a:lnSpc>
                  <a:spcPts val="1080"/>
                </a:lnSpc>
                <a:spcBef>
                  <a:spcPct val="0"/>
                </a:spcBef>
              </a:pPr>
              <a:r>
                <a:rPr lang="en-US" sz="771" spc="-15" dirty="0">
                  <a:solidFill>
                    <a:srgbClr val="051D40">
                      <a:alpha val="49804"/>
                    </a:srgbClr>
                  </a:solidFill>
                  <a:latin typeface="Times New Roman" panose="02020603050405020304" pitchFamily="18" charset="0"/>
                  <a:cs typeface="Times New Roman" panose="02020603050405020304" pitchFamily="18" charset="0"/>
                </a:rPr>
                <a:t>Volunteers can create and manage tasks within a charitable organization. They can create tasks such as event planning, fundraising, or outreach, and manage them by viewing, editing, and updating their status. For each task, they can provide details like its name, description, deadline, and priority.</a:t>
              </a:r>
            </a:p>
          </p:txBody>
        </p:sp>
        <p:sp>
          <p:nvSpPr>
            <p:cNvPr id="26" name="TextBox 26"/>
            <p:cNvSpPr txBox="1"/>
            <p:nvPr/>
          </p:nvSpPr>
          <p:spPr>
            <a:xfrm>
              <a:off x="1124701" y="2547362"/>
              <a:ext cx="2183399" cy="282984"/>
            </a:xfrm>
            <a:prstGeom prst="rect">
              <a:avLst/>
            </a:prstGeom>
          </p:spPr>
          <p:txBody>
            <a:bodyPr lIns="0" tIns="0" rIns="0" bIns="0" rtlCol="0" anchor="t">
              <a:spAutoFit/>
            </a:bodyPr>
            <a:lstStyle/>
            <a:p>
              <a:pPr marL="0" lvl="0" indent="0" algn="ctr">
                <a:lnSpc>
                  <a:spcPts val="1821"/>
                </a:lnSpc>
                <a:spcBef>
                  <a:spcPct val="0"/>
                </a:spcBef>
              </a:pPr>
              <a:r>
                <a:rPr lang="en-US" sz="1301" dirty="0">
                  <a:solidFill>
                    <a:srgbClr val="051D40">
                      <a:alpha val="49804"/>
                    </a:srgbClr>
                  </a:solidFill>
                  <a:latin typeface="Times New Roman" panose="02020603050405020304" pitchFamily="18" charset="0"/>
                  <a:cs typeface="Times New Roman" panose="02020603050405020304" pitchFamily="18" charset="0"/>
                </a:rPr>
                <a:t>Volunteer</a:t>
              </a:r>
            </a:p>
          </p:txBody>
        </p:sp>
      </p:grpSp>
      <p:sp>
        <p:nvSpPr>
          <p:cNvPr id="27" name="Freeform 27"/>
          <p:cNvSpPr/>
          <p:nvPr/>
        </p:nvSpPr>
        <p:spPr>
          <a:xfrm>
            <a:off x="409173" y="8544106"/>
            <a:ext cx="9720736" cy="1919845"/>
          </a:xfrm>
          <a:custGeom>
            <a:avLst/>
            <a:gdLst/>
            <a:ahLst/>
            <a:cxnLst/>
            <a:rect l="l" t="t" r="r" b="b"/>
            <a:pathLst>
              <a:path w="9720736" h="1919845">
                <a:moveTo>
                  <a:pt x="0" y="0"/>
                </a:moveTo>
                <a:lnTo>
                  <a:pt x="9720736" y="0"/>
                </a:lnTo>
                <a:lnTo>
                  <a:pt x="9720736" y="1919845"/>
                </a:lnTo>
                <a:lnTo>
                  <a:pt x="0" y="1919845"/>
                </a:lnTo>
                <a:lnTo>
                  <a:pt x="0" y="0"/>
                </a:lnTo>
                <a:close/>
              </a:path>
            </a:pathLst>
          </a:custGeom>
          <a:blipFill>
            <a:blip r:embed="rId2"/>
            <a:stretch>
              <a:fillRect/>
            </a:stretch>
          </a:blipFill>
        </p:spPr>
        <p:txBody>
          <a:bodyPr/>
          <a:lstStyle/>
          <a:p>
            <a:endParaRPr lang="en-IN"/>
          </a:p>
        </p:txBody>
      </p:sp>
      <p:grpSp>
        <p:nvGrpSpPr>
          <p:cNvPr id="28" name="Group 28"/>
          <p:cNvGrpSpPr/>
          <p:nvPr/>
        </p:nvGrpSpPr>
        <p:grpSpPr>
          <a:xfrm>
            <a:off x="409173" y="1243021"/>
            <a:ext cx="9720736" cy="8564023"/>
            <a:chOff x="0" y="0"/>
            <a:chExt cx="1554321" cy="1369365"/>
          </a:xfrm>
        </p:grpSpPr>
        <p:sp>
          <p:nvSpPr>
            <p:cNvPr id="29" name="Freeform 29"/>
            <p:cNvSpPr/>
            <p:nvPr/>
          </p:nvSpPr>
          <p:spPr>
            <a:xfrm>
              <a:off x="0" y="0"/>
              <a:ext cx="1554321" cy="1369365"/>
            </a:xfrm>
            <a:custGeom>
              <a:avLst/>
              <a:gdLst/>
              <a:ahLst/>
              <a:cxnLst/>
              <a:rect l="l" t="t" r="r" b="b"/>
              <a:pathLst>
                <a:path w="1554321" h="1369365">
                  <a:moveTo>
                    <a:pt x="35043" y="0"/>
                  </a:moveTo>
                  <a:lnTo>
                    <a:pt x="1519277" y="0"/>
                  </a:lnTo>
                  <a:cubicBezTo>
                    <a:pt x="1528571" y="0"/>
                    <a:pt x="1537485" y="3692"/>
                    <a:pt x="1544057" y="10264"/>
                  </a:cubicBezTo>
                  <a:cubicBezTo>
                    <a:pt x="1550629" y="16836"/>
                    <a:pt x="1554321" y="25749"/>
                    <a:pt x="1554321" y="35043"/>
                  </a:cubicBezTo>
                  <a:lnTo>
                    <a:pt x="1554321" y="1334322"/>
                  </a:lnTo>
                  <a:cubicBezTo>
                    <a:pt x="1554321" y="1343616"/>
                    <a:pt x="1550629" y="1352529"/>
                    <a:pt x="1544057" y="1359101"/>
                  </a:cubicBezTo>
                  <a:cubicBezTo>
                    <a:pt x="1537485" y="1365673"/>
                    <a:pt x="1528571" y="1369365"/>
                    <a:pt x="1519277" y="1369365"/>
                  </a:cubicBezTo>
                  <a:lnTo>
                    <a:pt x="35043" y="1369365"/>
                  </a:lnTo>
                  <a:cubicBezTo>
                    <a:pt x="25749" y="1369365"/>
                    <a:pt x="16836" y="1365673"/>
                    <a:pt x="10264" y="1359101"/>
                  </a:cubicBezTo>
                  <a:cubicBezTo>
                    <a:pt x="3692" y="1352529"/>
                    <a:pt x="0" y="1343616"/>
                    <a:pt x="0" y="1334322"/>
                  </a:cubicBezTo>
                  <a:lnTo>
                    <a:pt x="0" y="35043"/>
                  </a:lnTo>
                  <a:cubicBezTo>
                    <a:pt x="0" y="25749"/>
                    <a:pt x="3692" y="16836"/>
                    <a:pt x="10264" y="10264"/>
                  </a:cubicBezTo>
                  <a:cubicBezTo>
                    <a:pt x="16836" y="3692"/>
                    <a:pt x="25749" y="0"/>
                    <a:pt x="35043" y="0"/>
                  </a:cubicBezTo>
                  <a:close/>
                </a:path>
              </a:pathLst>
            </a:custGeom>
            <a:solidFill>
              <a:srgbClr val="FDFDFD"/>
            </a:solidFill>
          </p:spPr>
          <p:txBody>
            <a:bodyPr/>
            <a:lstStyle/>
            <a:p>
              <a:endParaRPr lang="en-IN"/>
            </a:p>
          </p:txBody>
        </p:sp>
        <p:sp>
          <p:nvSpPr>
            <p:cNvPr id="30" name="TextBox 3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31" name="Group 31"/>
          <p:cNvGrpSpPr>
            <a:grpSpLocks noChangeAspect="1"/>
          </p:cNvGrpSpPr>
          <p:nvPr/>
        </p:nvGrpSpPr>
        <p:grpSpPr>
          <a:xfrm>
            <a:off x="597604" y="1490450"/>
            <a:ext cx="9269611" cy="5214091"/>
            <a:chOff x="0" y="0"/>
            <a:chExt cx="11289030" cy="6350000"/>
          </a:xfrm>
        </p:grpSpPr>
        <p:sp>
          <p:nvSpPr>
            <p:cNvPr id="32" name="Freeform 32"/>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5"/>
              <a:stretch>
                <a:fillRect l="-5691" r="-5691"/>
              </a:stretch>
            </a:blipFill>
          </p:spPr>
          <p:txBody>
            <a:bodyPr/>
            <a:lstStyle/>
            <a:p>
              <a:endParaRPr lang="en-IN"/>
            </a:p>
          </p:txBody>
        </p:sp>
      </p:grpSp>
      <p:sp>
        <p:nvSpPr>
          <p:cNvPr id="33" name="TextBox 33"/>
          <p:cNvSpPr txBox="1"/>
          <p:nvPr/>
        </p:nvSpPr>
        <p:spPr>
          <a:xfrm>
            <a:off x="2875543" y="6837891"/>
            <a:ext cx="4787996" cy="645253"/>
          </a:xfrm>
          <a:prstGeom prst="rect">
            <a:avLst/>
          </a:prstGeom>
        </p:spPr>
        <p:txBody>
          <a:bodyPr lIns="0" tIns="0" rIns="0" bIns="0" rtlCol="0" anchor="t">
            <a:spAutoFit/>
          </a:bodyPr>
          <a:lstStyle/>
          <a:p>
            <a:pPr marL="0" lvl="0" indent="0" algn="ctr">
              <a:lnSpc>
                <a:spcPts val="5325"/>
              </a:lnSpc>
              <a:spcBef>
                <a:spcPct val="0"/>
              </a:spcBef>
            </a:pPr>
            <a:r>
              <a:rPr lang="en-US" sz="3804" dirty="0">
                <a:solidFill>
                  <a:srgbClr val="051D40"/>
                </a:solidFill>
                <a:latin typeface="Times New Roman" panose="02020603050405020304" pitchFamily="18" charset="0"/>
                <a:cs typeface="Times New Roman" panose="02020603050405020304" pitchFamily="18" charset="0"/>
              </a:rPr>
              <a:t>Admin</a:t>
            </a:r>
          </a:p>
        </p:txBody>
      </p:sp>
      <p:sp>
        <p:nvSpPr>
          <p:cNvPr id="34" name="TextBox 34"/>
          <p:cNvSpPr txBox="1"/>
          <p:nvPr/>
        </p:nvSpPr>
        <p:spPr>
          <a:xfrm>
            <a:off x="824584" y="7483015"/>
            <a:ext cx="8815652" cy="1703223"/>
          </a:xfrm>
          <a:prstGeom prst="rect">
            <a:avLst/>
          </a:prstGeom>
        </p:spPr>
        <p:txBody>
          <a:bodyPr lIns="0" tIns="0" rIns="0" bIns="0" rtlCol="0" anchor="t">
            <a:spAutoFit/>
          </a:bodyPr>
          <a:lstStyle/>
          <a:p>
            <a:pPr marL="0" lvl="0" indent="0" algn="just">
              <a:lnSpc>
                <a:spcPts val="2729"/>
              </a:lnSpc>
              <a:spcBef>
                <a:spcPct val="0"/>
              </a:spcBef>
            </a:pPr>
            <a:r>
              <a:rPr lang="en-US" sz="1949" spc="-38" dirty="0">
                <a:solidFill>
                  <a:srgbClr val="051D40"/>
                </a:solidFill>
                <a:latin typeface="Times New Roman" panose="02020603050405020304" pitchFamily="18" charset="0"/>
                <a:cs typeface="Times New Roman" panose="02020603050405020304" pitchFamily="18" charset="0"/>
              </a:rPr>
              <a:t>Admins manage user accounts, donations, and tasks (if applicable). In user management, they can create, edit, and delete accounts, reset passwords, and view profiles. Admins have full access to donation records, can view, edit, or delete entries, and generate donation reports and analytics. If applicable, they can also add, edit, or delete tasks and assign them to specific volunteers.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E17EB"/>
        </a:solidFill>
        <a:effectLst/>
      </p:bgPr>
    </p:bg>
    <p:spTree>
      <p:nvGrpSpPr>
        <p:cNvPr id="1" name=""/>
        <p:cNvGrpSpPr/>
        <p:nvPr/>
      </p:nvGrpSpPr>
      <p:grpSpPr>
        <a:xfrm>
          <a:off x="0" y="0"/>
          <a:ext cx="0" cy="0"/>
          <a:chOff x="0" y="0"/>
          <a:chExt cx="0" cy="0"/>
        </a:xfrm>
      </p:grpSpPr>
      <p:grpSp>
        <p:nvGrpSpPr>
          <p:cNvPr id="2" name="Group 2"/>
          <p:cNvGrpSpPr/>
          <p:nvPr/>
        </p:nvGrpSpPr>
        <p:grpSpPr>
          <a:xfrm>
            <a:off x="4410618" y="1430483"/>
            <a:ext cx="9538674" cy="8403625"/>
            <a:chOff x="0" y="0"/>
            <a:chExt cx="1554321" cy="1369365"/>
          </a:xfrm>
        </p:grpSpPr>
        <p:sp>
          <p:nvSpPr>
            <p:cNvPr id="3" name="Freeform 3"/>
            <p:cNvSpPr/>
            <p:nvPr/>
          </p:nvSpPr>
          <p:spPr>
            <a:xfrm>
              <a:off x="0" y="0"/>
              <a:ext cx="1554321" cy="1369365"/>
            </a:xfrm>
            <a:custGeom>
              <a:avLst/>
              <a:gdLst/>
              <a:ahLst/>
              <a:cxnLst/>
              <a:rect l="l" t="t" r="r" b="b"/>
              <a:pathLst>
                <a:path w="1554321" h="1369365">
                  <a:moveTo>
                    <a:pt x="35712" y="0"/>
                  </a:moveTo>
                  <a:lnTo>
                    <a:pt x="1518609" y="0"/>
                  </a:lnTo>
                  <a:cubicBezTo>
                    <a:pt x="1538332" y="0"/>
                    <a:pt x="1554321" y="15989"/>
                    <a:pt x="1554321" y="35712"/>
                  </a:cubicBezTo>
                  <a:lnTo>
                    <a:pt x="1554321" y="1333653"/>
                  </a:lnTo>
                  <a:cubicBezTo>
                    <a:pt x="1554321" y="1343125"/>
                    <a:pt x="1550558" y="1352208"/>
                    <a:pt x="1543861" y="1358905"/>
                  </a:cubicBezTo>
                  <a:cubicBezTo>
                    <a:pt x="1537163" y="1365603"/>
                    <a:pt x="1528080" y="1369365"/>
                    <a:pt x="1518609" y="1369365"/>
                  </a:cubicBezTo>
                  <a:lnTo>
                    <a:pt x="35712" y="1369365"/>
                  </a:lnTo>
                  <a:cubicBezTo>
                    <a:pt x="26241" y="1369365"/>
                    <a:pt x="17157" y="1365603"/>
                    <a:pt x="10460" y="1358905"/>
                  </a:cubicBezTo>
                  <a:cubicBezTo>
                    <a:pt x="3762" y="1352208"/>
                    <a:pt x="0" y="1343125"/>
                    <a:pt x="0" y="1333653"/>
                  </a:cubicBezTo>
                  <a:lnTo>
                    <a:pt x="0" y="35712"/>
                  </a:lnTo>
                  <a:cubicBezTo>
                    <a:pt x="0" y="26241"/>
                    <a:pt x="3762" y="17157"/>
                    <a:pt x="10460" y="10460"/>
                  </a:cubicBezTo>
                  <a:cubicBezTo>
                    <a:pt x="17157" y="3762"/>
                    <a:pt x="26241" y="0"/>
                    <a:pt x="35712" y="0"/>
                  </a:cubicBezTo>
                  <a:close/>
                </a:path>
              </a:pathLst>
            </a:custGeom>
            <a:solidFill>
              <a:srgbClr val="FDFDFD"/>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5" name="Group 5"/>
          <p:cNvGrpSpPr/>
          <p:nvPr/>
        </p:nvGrpSpPr>
        <p:grpSpPr>
          <a:xfrm>
            <a:off x="-2123887" y="-2346523"/>
            <a:ext cx="4693046" cy="469304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5544800" y="7940477"/>
            <a:ext cx="4693046" cy="469304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a:grpSpLocks noChangeAspect="1"/>
          </p:cNvGrpSpPr>
          <p:nvPr/>
        </p:nvGrpSpPr>
        <p:grpSpPr>
          <a:xfrm>
            <a:off x="4629084" y="1674273"/>
            <a:ext cx="9095998" cy="5116435"/>
            <a:chOff x="0" y="0"/>
            <a:chExt cx="11289030" cy="6350000"/>
          </a:xfrm>
        </p:grpSpPr>
        <p:sp>
          <p:nvSpPr>
            <p:cNvPr id="12" name="Freeform 12"/>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2"/>
              <a:stretch>
                <a:fillRect l="-6244" r="-6244"/>
              </a:stretch>
            </a:blipFill>
          </p:spPr>
          <p:txBody>
            <a:bodyPr/>
            <a:lstStyle/>
            <a:p>
              <a:endParaRPr lang="en-IN"/>
            </a:p>
          </p:txBody>
        </p:sp>
      </p:grpSp>
      <p:sp>
        <p:nvSpPr>
          <p:cNvPr id="13" name="TextBox 13"/>
          <p:cNvSpPr txBox="1"/>
          <p:nvPr/>
        </p:nvSpPr>
        <p:spPr>
          <a:xfrm>
            <a:off x="384604" y="148799"/>
            <a:ext cx="7453950" cy="846065"/>
          </a:xfrm>
          <a:prstGeom prst="rect">
            <a:avLst/>
          </a:prstGeom>
        </p:spPr>
        <p:txBody>
          <a:bodyPr lIns="0" tIns="0" rIns="0" bIns="0" rtlCol="0" anchor="t">
            <a:spAutoFit/>
          </a:bodyPr>
          <a:lstStyle/>
          <a:p>
            <a:pPr marL="0" lvl="0" indent="0" algn="ctr">
              <a:lnSpc>
                <a:spcPts val="7151"/>
              </a:lnSpc>
              <a:spcBef>
                <a:spcPct val="0"/>
              </a:spcBef>
            </a:pPr>
            <a:r>
              <a:rPr lang="en-US" sz="5108" dirty="0">
                <a:solidFill>
                  <a:srgbClr val="FDFDFD"/>
                </a:solidFill>
                <a:latin typeface="Times New Roman" panose="02020603050405020304" pitchFamily="18" charset="0"/>
                <a:cs typeface="Times New Roman" panose="02020603050405020304" pitchFamily="18" charset="0"/>
              </a:rPr>
              <a:t>Inside Application</a:t>
            </a:r>
          </a:p>
        </p:txBody>
      </p:sp>
      <p:sp>
        <p:nvSpPr>
          <p:cNvPr id="14" name="TextBox 14"/>
          <p:cNvSpPr txBox="1"/>
          <p:nvPr/>
        </p:nvSpPr>
        <p:spPr>
          <a:xfrm>
            <a:off x="4851812" y="7594796"/>
            <a:ext cx="8650541" cy="1701813"/>
          </a:xfrm>
          <a:prstGeom prst="rect">
            <a:avLst/>
          </a:prstGeom>
        </p:spPr>
        <p:txBody>
          <a:bodyPr lIns="0" tIns="0" rIns="0" bIns="0" rtlCol="0" anchor="t">
            <a:spAutoFit/>
          </a:bodyPr>
          <a:lstStyle/>
          <a:p>
            <a:pPr algn="just">
              <a:lnSpc>
                <a:spcPts val="2662"/>
              </a:lnSpc>
            </a:pPr>
            <a:r>
              <a:rPr lang="en-US" sz="1901" spc="-38" dirty="0">
                <a:solidFill>
                  <a:srgbClr val="051D40"/>
                </a:solidFill>
                <a:latin typeface="Times New Roman" panose="02020603050405020304" pitchFamily="18" charset="0"/>
                <a:cs typeface="Times New Roman" panose="02020603050405020304" pitchFamily="18" charset="0"/>
              </a:rPr>
              <a:t>Features for a donation platform include user registration, authentication, one-time or recurring donations with options to choose amount, frequency, and specific cause or project. Secure payment gateways and email confirmation receipts for successful donations are also important. Additionally, access to donation history with entries including date, amount, recipient, and payment status is beneficial.</a:t>
            </a:r>
          </a:p>
        </p:txBody>
      </p:sp>
      <p:sp>
        <p:nvSpPr>
          <p:cNvPr id="15" name="TextBox 15"/>
          <p:cNvSpPr txBox="1"/>
          <p:nvPr/>
        </p:nvSpPr>
        <p:spPr>
          <a:xfrm>
            <a:off x="6634843" y="6909612"/>
            <a:ext cx="4698320" cy="612347"/>
          </a:xfrm>
          <a:prstGeom prst="rect">
            <a:avLst/>
          </a:prstGeom>
        </p:spPr>
        <p:txBody>
          <a:bodyPr lIns="0" tIns="0" rIns="0" bIns="0" rtlCol="0" anchor="t">
            <a:spAutoFit/>
          </a:bodyPr>
          <a:lstStyle/>
          <a:p>
            <a:pPr marL="0" lvl="0" indent="0" algn="ctr">
              <a:lnSpc>
                <a:spcPts val="5226"/>
              </a:lnSpc>
              <a:spcBef>
                <a:spcPct val="0"/>
              </a:spcBef>
            </a:pPr>
            <a:r>
              <a:rPr lang="en-US" sz="3733" dirty="0">
                <a:solidFill>
                  <a:srgbClr val="051D40"/>
                </a:solidFill>
                <a:latin typeface="Times New Roman" panose="02020603050405020304" pitchFamily="18" charset="0"/>
                <a:cs typeface="Times New Roman" panose="02020603050405020304" pitchFamily="18" charset="0"/>
              </a:rPr>
              <a:t>Donor</a:t>
            </a:r>
          </a:p>
        </p:txBody>
      </p:sp>
      <p:grpSp>
        <p:nvGrpSpPr>
          <p:cNvPr id="16" name="Group 16"/>
          <p:cNvGrpSpPr/>
          <p:nvPr/>
        </p:nvGrpSpPr>
        <p:grpSpPr>
          <a:xfrm>
            <a:off x="14285319" y="3679003"/>
            <a:ext cx="3401748" cy="3972943"/>
            <a:chOff x="0" y="0"/>
            <a:chExt cx="4535664" cy="5297257"/>
          </a:xfrm>
        </p:grpSpPr>
        <p:sp>
          <p:nvSpPr>
            <p:cNvPr id="17" name="Freeform 17"/>
            <p:cNvSpPr/>
            <p:nvPr/>
          </p:nvSpPr>
          <p:spPr>
            <a:xfrm>
              <a:off x="102860" y="4421778"/>
              <a:ext cx="4432804" cy="875479"/>
            </a:xfrm>
            <a:custGeom>
              <a:avLst/>
              <a:gdLst/>
              <a:ahLst/>
              <a:cxnLst/>
              <a:rect l="l" t="t" r="r" b="b"/>
              <a:pathLst>
                <a:path w="4432804" h="875479">
                  <a:moveTo>
                    <a:pt x="0" y="0"/>
                  </a:moveTo>
                  <a:lnTo>
                    <a:pt x="4432804" y="0"/>
                  </a:lnTo>
                  <a:lnTo>
                    <a:pt x="4432804" y="875479"/>
                  </a:lnTo>
                  <a:lnTo>
                    <a:pt x="0" y="875479"/>
                  </a:lnTo>
                  <a:lnTo>
                    <a:pt x="0" y="0"/>
                  </a:lnTo>
                  <a:close/>
                </a:path>
              </a:pathLst>
            </a:custGeom>
            <a:blipFill>
              <a:blip r:embed="rId3">
                <a:alphaModFix amt="50000"/>
              </a:blip>
              <a:stretch>
                <a:fillRect/>
              </a:stretch>
            </a:blipFill>
          </p:spPr>
          <p:txBody>
            <a:bodyPr/>
            <a:lstStyle/>
            <a:p>
              <a:endParaRPr lang="en-IN"/>
            </a:p>
          </p:txBody>
        </p:sp>
        <p:grpSp>
          <p:nvGrpSpPr>
            <p:cNvPr id="18" name="Group 18"/>
            <p:cNvGrpSpPr/>
            <p:nvPr/>
          </p:nvGrpSpPr>
          <p:grpSpPr>
            <a:xfrm>
              <a:off x="0" y="0"/>
              <a:ext cx="4432804" cy="3905325"/>
              <a:chOff x="0" y="0"/>
              <a:chExt cx="1554321" cy="1369365"/>
            </a:xfrm>
          </p:grpSpPr>
          <p:sp>
            <p:nvSpPr>
              <p:cNvPr id="19" name="Freeform 19"/>
              <p:cNvSpPr/>
              <p:nvPr/>
            </p:nvSpPr>
            <p:spPr>
              <a:xfrm>
                <a:off x="0" y="0"/>
                <a:ext cx="1554321" cy="1369365"/>
              </a:xfrm>
              <a:custGeom>
                <a:avLst/>
                <a:gdLst/>
                <a:ahLst/>
                <a:cxnLst/>
                <a:rect l="l" t="t" r="r" b="b"/>
                <a:pathLst>
                  <a:path w="1554321" h="1369365">
                    <a:moveTo>
                      <a:pt x="102462" y="0"/>
                    </a:moveTo>
                    <a:lnTo>
                      <a:pt x="1451859" y="0"/>
                    </a:lnTo>
                    <a:cubicBezTo>
                      <a:pt x="1508447" y="0"/>
                      <a:pt x="1554321" y="45874"/>
                      <a:pt x="1554321" y="102462"/>
                    </a:cubicBezTo>
                    <a:lnTo>
                      <a:pt x="1554321" y="1266903"/>
                    </a:lnTo>
                    <a:cubicBezTo>
                      <a:pt x="1554321" y="1323492"/>
                      <a:pt x="1508447" y="1369365"/>
                      <a:pt x="1451859" y="1369365"/>
                    </a:cubicBezTo>
                    <a:lnTo>
                      <a:pt x="102462" y="1369365"/>
                    </a:lnTo>
                    <a:cubicBezTo>
                      <a:pt x="45874" y="1369365"/>
                      <a:pt x="0" y="1323492"/>
                      <a:pt x="0" y="1266903"/>
                    </a:cubicBezTo>
                    <a:lnTo>
                      <a:pt x="0" y="102462"/>
                    </a:lnTo>
                    <a:cubicBezTo>
                      <a:pt x="0" y="45874"/>
                      <a:pt x="45874" y="0"/>
                      <a:pt x="102462" y="0"/>
                    </a:cubicBezTo>
                    <a:close/>
                  </a:path>
                </a:pathLst>
              </a:custGeom>
              <a:solidFill>
                <a:srgbClr val="FDFDFD">
                  <a:alpha val="49804"/>
                </a:srgbClr>
              </a:solidFill>
            </p:spPr>
            <p:txBody>
              <a:bodyPr/>
              <a:lstStyle/>
              <a:p>
                <a:endParaRPr lang="en-IN"/>
              </a:p>
            </p:txBody>
          </p:sp>
          <p:sp>
            <p:nvSpPr>
              <p:cNvPr id="20" name="TextBox 2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21" name="Group 21"/>
            <p:cNvGrpSpPr>
              <a:grpSpLocks noChangeAspect="1"/>
            </p:cNvGrpSpPr>
            <p:nvPr/>
          </p:nvGrpSpPr>
          <p:grpSpPr>
            <a:xfrm>
              <a:off x="102860" y="112032"/>
              <a:ext cx="4227084" cy="2377705"/>
              <a:chOff x="0" y="0"/>
              <a:chExt cx="11289030" cy="6350000"/>
            </a:xfrm>
          </p:grpSpPr>
          <p:sp>
            <p:nvSpPr>
              <p:cNvPr id="22" name="Freeform 22"/>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4">
                  <a:alphaModFix amt="50000"/>
                </a:blip>
                <a:stretch>
                  <a:fillRect l="-4369" r="-4369"/>
                </a:stretch>
              </a:blipFill>
            </p:spPr>
            <p:txBody>
              <a:bodyPr/>
              <a:lstStyle/>
              <a:p>
                <a:endParaRPr lang="en-IN"/>
              </a:p>
            </p:txBody>
          </p:sp>
        </p:grpSp>
        <p:sp>
          <p:nvSpPr>
            <p:cNvPr id="23" name="TextBox 23"/>
            <p:cNvSpPr txBox="1"/>
            <p:nvPr/>
          </p:nvSpPr>
          <p:spPr>
            <a:xfrm>
              <a:off x="210207" y="2921636"/>
              <a:ext cx="4020072" cy="736269"/>
            </a:xfrm>
            <a:prstGeom prst="rect">
              <a:avLst/>
            </a:prstGeom>
          </p:spPr>
          <p:txBody>
            <a:bodyPr lIns="0" tIns="0" rIns="0" bIns="0" rtlCol="0" anchor="t">
              <a:spAutoFit/>
            </a:bodyPr>
            <a:lstStyle/>
            <a:p>
              <a:pPr marL="0" lvl="0" indent="0" algn="ctr">
                <a:lnSpc>
                  <a:spcPts val="1080"/>
                </a:lnSpc>
                <a:spcBef>
                  <a:spcPct val="0"/>
                </a:spcBef>
              </a:pPr>
              <a:r>
                <a:rPr lang="en-US" sz="771" spc="-15" dirty="0">
                  <a:solidFill>
                    <a:srgbClr val="051D40">
                      <a:alpha val="49804"/>
                    </a:srgbClr>
                  </a:solidFill>
                  <a:latin typeface="Times New Roman" panose="02020603050405020304" pitchFamily="18" charset="0"/>
                  <a:cs typeface="Times New Roman" panose="02020603050405020304" pitchFamily="18" charset="0"/>
                </a:rPr>
                <a:t>Volunteers can create and manage tasks within a charitable organization. They can create tasks such as event planning, fundraising, or outreach, and manage them by viewing, editing, and updating their status. For each task, they can provide details like its name, description, deadline, and priority.</a:t>
              </a:r>
            </a:p>
          </p:txBody>
        </p:sp>
        <p:sp>
          <p:nvSpPr>
            <p:cNvPr id="24" name="TextBox 24"/>
            <p:cNvSpPr txBox="1"/>
            <p:nvPr/>
          </p:nvSpPr>
          <p:spPr>
            <a:xfrm>
              <a:off x="1124703" y="2547363"/>
              <a:ext cx="2183399" cy="282984"/>
            </a:xfrm>
            <a:prstGeom prst="rect">
              <a:avLst/>
            </a:prstGeom>
          </p:spPr>
          <p:txBody>
            <a:bodyPr lIns="0" tIns="0" rIns="0" bIns="0" rtlCol="0" anchor="t">
              <a:spAutoFit/>
            </a:bodyPr>
            <a:lstStyle/>
            <a:p>
              <a:pPr marL="0" lvl="0" indent="0" algn="ctr">
                <a:lnSpc>
                  <a:spcPts val="1821"/>
                </a:lnSpc>
                <a:spcBef>
                  <a:spcPct val="0"/>
                </a:spcBef>
              </a:pPr>
              <a:r>
                <a:rPr lang="en-US" sz="1301" dirty="0">
                  <a:solidFill>
                    <a:srgbClr val="051D40">
                      <a:alpha val="49804"/>
                    </a:srgbClr>
                  </a:solidFill>
                  <a:latin typeface="Times New Roman" panose="02020603050405020304" pitchFamily="18" charset="0"/>
                  <a:cs typeface="Times New Roman" panose="02020603050405020304" pitchFamily="18" charset="0"/>
                </a:rPr>
                <a:t>Volunteer</a:t>
              </a:r>
            </a:p>
          </p:txBody>
        </p:sp>
      </p:grpSp>
      <p:grpSp>
        <p:nvGrpSpPr>
          <p:cNvPr id="25" name="Group 25"/>
          <p:cNvGrpSpPr/>
          <p:nvPr/>
        </p:nvGrpSpPr>
        <p:grpSpPr>
          <a:xfrm>
            <a:off x="384604" y="3468144"/>
            <a:ext cx="3532332" cy="4134696"/>
            <a:chOff x="0" y="0"/>
            <a:chExt cx="4709776" cy="5512927"/>
          </a:xfrm>
        </p:grpSpPr>
        <p:sp>
          <p:nvSpPr>
            <p:cNvPr id="26" name="Freeform 26"/>
            <p:cNvSpPr/>
            <p:nvPr/>
          </p:nvSpPr>
          <p:spPr>
            <a:xfrm>
              <a:off x="0" y="3537435"/>
              <a:ext cx="4709776" cy="930181"/>
            </a:xfrm>
            <a:custGeom>
              <a:avLst/>
              <a:gdLst/>
              <a:ahLst/>
              <a:cxnLst/>
              <a:rect l="l" t="t" r="r" b="b"/>
              <a:pathLst>
                <a:path w="4709776" h="930181">
                  <a:moveTo>
                    <a:pt x="0" y="0"/>
                  </a:moveTo>
                  <a:lnTo>
                    <a:pt x="4709776" y="0"/>
                  </a:lnTo>
                  <a:lnTo>
                    <a:pt x="4709776" y="930181"/>
                  </a:lnTo>
                  <a:lnTo>
                    <a:pt x="0" y="930181"/>
                  </a:lnTo>
                  <a:lnTo>
                    <a:pt x="0" y="0"/>
                  </a:lnTo>
                  <a:close/>
                </a:path>
              </a:pathLst>
            </a:custGeom>
            <a:blipFill>
              <a:blip r:embed="rId3">
                <a:alphaModFix amt="50000"/>
              </a:blip>
              <a:stretch>
                <a:fillRect/>
              </a:stretch>
            </a:blipFill>
          </p:spPr>
          <p:txBody>
            <a:bodyPr/>
            <a:lstStyle/>
            <a:p>
              <a:endParaRPr lang="en-IN"/>
            </a:p>
          </p:txBody>
        </p:sp>
        <p:grpSp>
          <p:nvGrpSpPr>
            <p:cNvPr id="27" name="Group 27"/>
            <p:cNvGrpSpPr/>
            <p:nvPr/>
          </p:nvGrpSpPr>
          <p:grpSpPr>
            <a:xfrm>
              <a:off x="0" y="0"/>
              <a:ext cx="4709776" cy="4149339"/>
              <a:chOff x="0" y="0"/>
              <a:chExt cx="1554321" cy="1369365"/>
            </a:xfrm>
          </p:grpSpPr>
          <p:sp>
            <p:nvSpPr>
              <p:cNvPr id="28" name="Freeform 28"/>
              <p:cNvSpPr/>
              <p:nvPr/>
            </p:nvSpPr>
            <p:spPr>
              <a:xfrm>
                <a:off x="0" y="0"/>
                <a:ext cx="1554321" cy="1369365"/>
              </a:xfrm>
              <a:custGeom>
                <a:avLst/>
                <a:gdLst/>
                <a:ahLst/>
                <a:cxnLst/>
                <a:rect l="l" t="t" r="r" b="b"/>
                <a:pathLst>
                  <a:path w="1554321" h="1369365">
                    <a:moveTo>
                      <a:pt x="96436" y="0"/>
                    </a:moveTo>
                    <a:lnTo>
                      <a:pt x="1457884" y="0"/>
                    </a:lnTo>
                    <a:cubicBezTo>
                      <a:pt x="1511145" y="0"/>
                      <a:pt x="1554321" y="43176"/>
                      <a:pt x="1554321" y="96436"/>
                    </a:cubicBezTo>
                    <a:lnTo>
                      <a:pt x="1554321" y="1272929"/>
                    </a:lnTo>
                    <a:cubicBezTo>
                      <a:pt x="1554321" y="1298505"/>
                      <a:pt x="1544160" y="1323034"/>
                      <a:pt x="1526075" y="1341120"/>
                    </a:cubicBezTo>
                    <a:cubicBezTo>
                      <a:pt x="1507990" y="1359205"/>
                      <a:pt x="1483461" y="1369365"/>
                      <a:pt x="1457884" y="1369365"/>
                    </a:cubicBezTo>
                    <a:lnTo>
                      <a:pt x="96436" y="1369365"/>
                    </a:lnTo>
                    <a:cubicBezTo>
                      <a:pt x="43176" y="1369365"/>
                      <a:pt x="0" y="1326189"/>
                      <a:pt x="0" y="1272929"/>
                    </a:cubicBezTo>
                    <a:lnTo>
                      <a:pt x="0" y="96436"/>
                    </a:lnTo>
                    <a:cubicBezTo>
                      <a:pt x="0" y="43176"/>
                      <a:pt x="43176" y="0"/>
                      <a:pt x="96436" y="0"/>
                    </a:cubicBezTo>
                    <a:close/>
                  </a:path>
                </a:pathLst>
              </a:custGeom>
              <a:solidFill>
                <a:srgbClr val="FDFDFD">
                  <a:alpha val="49804"/>
                </a:srgbClr>
              </a:solidFill>
            </p:spPr>
            <p:txBody>
              <a:bodyPr/>
              <a:lstStyle/>
              <a:p>
                <a:endParaRPr lang="en-IN"/>
              </a:p>
            </p:txBody>
          </p:sp>
          <p:sp>
            <p:nvSpPr>
              <p:cNvPr id="29" name="TextBox 29"/>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30" name="Group 30"/>
            <p:cNvGrpSpPr>
              <a:grpSpLocks noChangeAspect="1"/>
            </p:cNvGrpSpPr>
            <p:nvPr/>
          </p:nvGrpSpPr>
          <p:grpSpPr>
            <a:xfrm>
              <a:off x="122868" y="120373"/>
              <a:ext cx="4491202" cy="2526269"/>
              <a:chOff x="0" y="0"/>
              <a:chExt cx="11289030" cy="6350000"/>
            </a:xfrm>
          </p:grpSpPr>
          <p:sp>
            <p:nvSpPr>
              <p:cNvPr id="31" name="Freeform 31"/>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5">
                  <a:alphaModFix amt="50000"/>
                </a:blip>
                <a:stretch>
                  <a:fillRect l="-5691" r="-5691"/>
                </a:stretch>
              </a:blipFill>
            </p:spPr>
            <p:txBody>
              <a:bodyPr/>
              <a:lstStyle/>
              <a:p>
                <a:endParaRPr lang="en-IN"/>
              </a:p>
            </p:txBody>
          </p:sp>
        </p:grpSp>
        <p:sp>
          <p:nvSpPr>
            <p:cNvPr id="32" name="TextBox 32"/>
            <p:cNvSpPr txBox="1"/>
            <p:nvPr/>
          </p:nvSpPr>
          <p:spPr>
            <a:xfrm>
              <a:off x="1194976" y="2719104"/>
              <a:ext cx="2319823" cy="304286"/>
            </a:xfrm>
            <a:prstGeom prst="rect">
              <a:avLst/>
            </a:prstGeom>
          </p:spPr>
          <p:txBody>
            <a:bodyPr lIns="0" tIns="0" rIns="0" bIns="0" rtlCol="0" anchor="t">
              <a:spAutoFit/>
            </a:bodyPr>
            <a:lstStyle/>
            <a:p>
              <a:pPr marL="0" lvl="0" indent="0" algn="ctr">
                <a:lnSpc>
                  <a:spcPts val="1935"/>
                </a:lnSpc>
                <a:spcBef>
                  <a:spcPct val="0"/>
                </a:spcBef>
              </a:pPr>
              <a:r>
                <a:rPr lang="en-US" sz="1382" dirty="0">
                  <a:solidFill>
                    <a:srgbClr val="051D40">
                      <a:alpha val="49804"/>
                    </a:srgbClr>
                  </a:solidFill>
                  <a:latin typeface="Times New Roman" panose="02020603050405020304" pitchFamily="18" charset="0"/>
                  <a:cs typeface="Times New Roman" panose="02020603050405020304" pitchFamily="18" charset="0"/>
                </a:rPr>
                <a:t>Admin</a:t>
              </a:r>
            </a:p>
          </p:txBody>
        </p:sp>
        <p:sp>
          <p:nvSpPr>
            <p:cNvPr id="33" name="TextBox 33"/>
            <p:cNvSpPr txBox="1"/>
            <p:nvPr/>
          </p:nvSpPr>
          <p:spPr>
            <a:xfrm>
              <a:off x="232841" y="3114902"/>
              <a:ext cx="4271255" cy="602131"/>
            </a:xfrm>
            <a:prstGeom prst="rect">
              <a:avLst/>
            </a:prstGeom>
          </p:spPr>
          <p:txBody>
            <a:bodyPr lIns="0" tIns="0" rIns="0" bIns="0" rtlCol="0" anchor="t">
              <a:spAutoFit/>
            </a:bodyPr>
            <a:lstStyle/>
            <a:p>
              <a:pPr marL="0" lvl="0" indent="0" algn="ctr">
                <a:lnSpc>
                  <a:spcPts val="877"/>
                </a:lnSpc>
                <a:spcBef>
                  <a:spcPct val="0"/>
                </a:spcBef>
              </a:pPr>
              <a:r>
                <a:rPr lang="en-US" sz="626" spc="-12" dirty="0">
                  <a:solidFill>
                    <a:srgbClr val="051D40">
                      <a:alpha val="49804"/>
                    </a:srgbClr>
                  </a:solidFill>
                  <a:latin typeface="Times New Roman" panose="02020603050405020304" pitchFamily="18" charset="0"/>
                  <a:cs typeface="Times New Roman" panose="02020603050405020304" pitchFamily="18" charset="0"/>
                </a:rPr>
                <a:t>Admins manage user accounts, donations, and tasks (if applicable). In user management, they can create, edit, and delete accounts, reset passwords, and view profiles. Admins have full access to donation records, can view, edit, or delete entries, and generate donation reports and analytics. If applicable, they can also add, edit, or delete tasks and assign them to specific volunteers.</a:t>
              </a:r>
            </a:p>
          </p:txBody>
        </p:sp>
        <p:sp>
          <p:nvSpPr>
            <p:cNvPr id="34" name="Freeform 34"/>
            <p:cNvSpPr/>
            <p:nvPr/>
          </p:nvSpPr>
          <p:spPr>
            <a:xfrm>
              <a:off x="138486" y="4637448"/>
              <a:ext cx="4432804" cy="875479"/>
            </a:xfrm>
            <a:custGeom>
              <a:avLst/>
              <a:gdLst/>
              <a:ahLst/>
              <a:cxnLst/>
              <a:rect l="l" t="t" r="r" b="b"/>
              <a:pathLst>
                <a:path w="4432804" h="875479">
                  <a:moveTo>
                    <a:pt x="0" y="0"/>
                  </a:moveTo>
                  <a:lnTo>
                    <a:pt x="4432804" y="0"/>
                  </a:lnTo>
                  <a:lnTo>
                    <a:pt x="4432804" y="875478"/>
                  </a:lnTo>
                  <a:lnTo>
                    <a:pt x="0" y="875478"/>
                  </a:lnTo>
                  <a:lnTo>
                    <a:pt x="0" y="0"/>
                  </a:lnTo>
                  <a:close/>
                </a:path>
              </a:pathLst>
            </a:custGeom>
            <a:blipFill>
              <a:blip r:embed="rId3">
                <a:alphaModFix amt="50000"/>
              </a:blip>
              <a:stretch>
                <a:fillRect/>
              </a:stretch>
            </a:blipFill>
          </p:spPr>
          <p:txBody>
            <a:bodyPr/>
            <a:lstStyle/>
            <a:p>
              <a:endParaRPr lang="en-IN"/>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E17EB"/>
        </a:solidFill>
        <a:effectLst/>
      </p:bgPr>
    </p:bg>
    <p:spTree>
      <p:nvGrpSpPr>
        <p:cNvPr id="1" name=""/>
        <p:cNvGrpSpPr/>
        <p:nvPr/>
      </p:nvGrpSpPr>
      <p:grpSpPr>
        <a:xfrm>
          <a:off x="0" y="0"/>
          <a:ext cx="0" cy="0"/>
          <a:chOff x="0" y="0"/>
          <a:chExt cx="0" cy="0"/>
        </a:xfrm>
      </p:grpSpPr>
      <p:grpSp>
        <p:nvGrpSpPr>
          <p:cNvPr id="2" name="Group 2"/>
          <p:cNvGrpSpPr/>
          <p:nvPr/>
        </p:nvGrpSpPr>
        <p:grpSpPr>
          <a:xfrm>
            <a:off x="8469479" y="1450653"/>
            <a:ext cx="9450762" cy="8326175"/>
            <a:chOff x="0" y="0"/>
            <a:chExt cx="1554321" cy="1369365"/>
          </a:xfrm>
        </p:grpSpPr>
        <p:sp>
          <p:nvSpPr>
            <p:cNvPr id="3" name="Freeform 3"/>
            <p:cNvSpPr/>
            <p:nvPr/>
          </p:nvSpPr>
          <p:spPr>
            <a:xfrm>
              <a:off x="0" y="0"/>
              <a:ext cx="1554321" cy="1369365"/>
            </a:xfrm>
            <a:custGeom>
              <a:avLst/>
              <a:gdLst/>
              <a:ahLst/>
              <a:cxnLst/>
              <a:rect l="l" t="t" r="r" b="b"/>
              <a:pathLst>
                <a:path w="1554321" h="1369365">
                  <a:moveTo>
                    <a:pt x="36044" y="0"/>
                  </a:moveTo>
                  <a:lnTo>
                    <a:pt x="1518276" y="0"/>
                  </a:lnTo>
                  <a:cubicBezTo>
                    <a:pt x="1538183" y="0"/>
                    <a:pt x="1554321" y="16138"/>
                    <a:pt x="1554321" y="36044"/>
                  </a:cubicBezTo>
                  <a:lnTo>
                    <a:pt x="1554321" y="1333321"/>
                  </a:lnTo>
                  <a:cubicBezTo>
                    <a:pt x="1554321" y="1353228"/>
                    <a:pt x="1538183" y="1369365"/>
                    <a:pt x="1518276" y="1369365"/>
                  </a:cubicBezTo>
                  <a:lnTo>
                    <a:pt x="36044" y="1369365"/>
                  </a:lnTo>
                  <a:cubicBezTo>
                    <a:pt x="16138" y="1369365"/>
                    <a:pt x="0" y="1353228"/>
                    <a:pt x="0" y="1333321"/>
                  </a:cubicBezTo>
                  <a:lnTo>
                    <a:pt x="0" y="36044"/>
                  </a:lnTo>
                  <a:cubicBezTo>
                    <a:pt x="0" y="16138"/>
                    <a:pt x="16138" y="0"/>
                    <a:pt x="36044" y="0"/>
                  </a:cubicBezTo>
                  <a:close/>
                </a:path>
              </a:pathLst>
            </a:custGeom>
            <a:solidFill>
              <a:srgbClr val="FDFDFD"/>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5" name="Group 5"/>
          <p:cNvGrpSpPr/>
          <p:nvPr/>
        </p:nvGrpSpPr>
        <p:grpSpPr>
          <a:xfrm>
            <a:off x="-2123887" y="-2346523"/>
            <a:ext cx="4693046" cy="469304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5573718" y="7940477"/>
            <a:ext cx="4693046" cy="469304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a:grpSpLocks noChangeAspect="1"/>
          </p:cNvGrpSpPr>
          <p:nvPr/>
        </p:nvGrpSpPr>
        <p:grpSpPr>
          <a:xfrm>
            <a:off x="8688777" y="1689505"/>
            <a:ext cx="9012166" cy="5069280"/>
            <a:chOff x="0" y="0"/>
            <a:chExt cx="11289030" cy="6350000"/>
          </a:xfrm>
        </p:grpSpPr>
        <p:sp>
          <p:nvSpPr>
            <p:cNvPr id="12" name="Freeform 12"/>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2"/>
              <a:stretch>
                <a:fillRect l="-4369" r="-4369"/>
              </a:stretch>
            </a:blipFill>
          </p:spPr>
          <p:txBody>
            <a:bodyPr/>
            <a:lstStyle/>
            <a:p>
              <a:endParaRPr lang="en-IN"/>
            </a:p>
          </p:txBody>
        </p:sp>
      </p:grpSp>
      <p:sp>
        <p:nvSpPr>
          <p:cNvPr id="13" name="TextBox 13"/>
          <p:cNvSpPr txBox="1"/>
          <p:nvPr/>
        </p:nvSpPr>
        <p:spPr>
          <a:xfrm>
            <a:off x="384604" y="148799"/>
            <a:ext cx="7453950" cy="846065"/>
          </a:xfrm>
          <a:prstGeom prst="rect">
            <a:avLst/>
          </a:prstGeom>
        </p:spPr>
        <p:txBody>
          <a:bodyPr lIns="0" tIns="0" rIns="0" bIns="0" rtlCol="0" anchor="t">
            <a:spAutoFit/>
          </a:bodyPr>
          <a:lstStyle/>
          <a:p>
            <a:pPr marL="0" lvl="0" indent="0" algn="ctr">
              <a:lnSpc>
                <a:spcPts val="7151"/>
              </a:lnSpc>
              <a:spcBef>
                <a:spcPct val="0"/>
              </a:spcBef>
            </a:pPr>
            <a:r>
              <a:rPr lang="en-US" sz="5108" dirty="0">
                <a:solidFill>
                  <a:srgbClr val="FDFDFD"/>
                </a:solidFill>
                <a:latin typeface="Times New Roman" panose="02020603050405020304" pitchFamily="18" charset="0"/>
                <a:cs typeface="Times New Roman" panose="02020603050405020304" pitchFamily="18" charset="0"/>
              </a:rPr>
              <a:t>Inside Application</a:t>
            </a:r>
          </a:p>
        </p:txBody>
      </p:sp>
      <p:sp>
        <p:nvSpPr>
          <p:cNvPr id="14" name="TextBox 14"/>
          <p:cNvSpPr txBox="1"/>
          <p:nvPr/>
        </p:nvSpPr>
        <p:spPr>
          <a:xfrm>
            <a:off x="8917641" y="7653537"/>
            <a:ext cx="8570815" cy="1556260"/>
          </a:xfrm>
          <a:prstGeom prst="rect">
            <a:avLst/>
          </a:prstGeom>
        </p:spPr>
        <p:txBody>
          <a:bodyPr lIns="0" tIns="0" rIns="0" bIns="0" rtlCol="0" anchor="t">
            <a:spAutoFit/>
          </a:bodyPr>
          <a:lstStyle/>
          <a:p>
            <a:pPr algn="just">
              <a:lnSpc>
                <a:spcPts val="3050"/>
              </a:lnSpc>
            </a:pPr>
            <a:r>
              <a:rPr lang="en-US" sz="2178" spc="-43" dirty="0">
                <a:solidFill>
                  <a:srgbClr val="051D40"/>
                </a:solidFill>
                <a:latin typeface="Times New Roman" panose="02020603050405020304" pitchFamily="18" charset="0"/>
                <a:cs typeface="Times New Roman" panose="02020603050405020304" pitchFamily="18" charset="0"/>
              </a:rPr>
              <a:t>Volunteers can create and manage tasks within a charitable organization. They can create tasks such as event planning, fundraising, or outreach, and manage them by viewing, editing, and updating their status. For each task, they can provide details like its name, description, deadline, and priority.</a:t>
            </a:r>
          </a:p>
        </p:txBody>
      </p:sp>
      <p:sp>
        <p:nvSpPr>
          <p:cNvPr id="15" name="TextBox 15"/>
          <p:cNvSpPr txBox="1"/>
          <p:nvPr/>
        </p:nvSpPr>
        <p:spPr>
          <a:xfrm>
            <a:off x="10867350" y="6896199"/>
            <a:ext cx="4655019" cy="619924"/>
          </a:xfrm>
          <a:prstGeom prst="rect">
            <a:avLst/>
          </a:prstGeom>
        </p:spPr>
        <p:txBody>
          <a:bodyPr lIns="0" tIns="0" rIns="0" bIns="0" rtlCol="0" anchor="t">
            <a:spAutoFit/>
          </a:bodyPr>
          <a:lstStyle/>
          <a:p>
            <a:pPr marL="0" lvl="0" indent="0" algn="ctr">
              <a:lnSpc>
                <a:spcPts val="5178"/>
              </a:lnSpc>
              <a:spcBef>
                <a:spcPct val="0"/>
              </a:spcBef>
            </a:pPr>
            <a:r>
              <a:rPr lang="en-US" sz="3698" dirty="0">
                <a:solidFill>
                  <a:srgbClr val="051D40"/>
                </a:solidFill>
                <a:latin typeface="Times New Roman" panose="02020603050405020304" pitchFamily="18" charset="0"/>
                <a:cs typeface="Times New Roman" panose="02020603050405020304" pitchFamily="18" charset="0"/>
              </a:rPr>
              <a:t>Volunteer</a:t>
            </a:r>
          </a:p>
        </p:txBody>
      </p:sp>
      <p:grpSp>
        <p:nvGrpSpPr>
          <p:cNvPr id="16" name="Group 16"/>
          <p:cNvGrpSpPr/>
          <p:nvPr/>
        </p:nvGrpSpPr>
        <p:grpSpPr>
          <a:xfrm>
            <a:off x="384604" y="3468144"/>
            <a:ext cx="3532332" cy="4134696"/>
            <a:chOff x="0" y="0"/>
            <a:chExt cx="4709776" cy="5512927"/>
          </a:xfrm>
        </p:grpSpPr>
        <p:sp>
          <p:nvSpPr>
            <p:cNvPr id="17" name="Freeform 17"/>
            <p:cNvSpPr/>
            <p:nvPr/>
          </p:nvSpPr>
          <p:spPr>
            <a:xfrm>
              <a:off x="0" y="3537435"/>
              <a:ext cx="4709776" cy="930181"/>
            </a:xfrm>
            <a:custGeom>
              <a:avLst/>
              <a:gdLst/>
              <a:ahLst/>
              <a:cxnLst/>
              <a:rect l="l" t="t" r="r" b="b"/>
              <a:pathLst>
                <a:path w="4709776" h="930181">
                  <a:moveTo>
                    <a:pt x="0" y="0"/>
                  </a:moveTo>
                  <a:lnTo>
                    <a:pt x="4709776" y="0"/>
                  </a:lnTo>
                  <a:lnTo>
                    <a:pt x="4709776" y="930181"/>
                  </a:lnTo>
                  <a:lnTo>
                    <a:pt x="0" y="930181"/>
                  </a:lnTo>
                  <a:lnTo>
                    <a:pt x="0" y="0"/>
                  </a:lnTo>
                  <a:close/>
                </a:path>
              </a:pathLst>
            </a:custGeom>
            <a:blipFill>
              <a:blip r:embed="rId3">
                <a:alphaModFix amt="50000"/>
              </a:blip>
              <a:stretch>
                <a:fillRect/>
              </a:stretch>
            </a:blipFill>
          </p:spPr>
          <p:txBody>
            <a:bodyPr/>
            <a:lstStyle/>
            <a:p>
              <a:endParaRPr lang="en-IN"/>
            </a:p>
          </p:txBody>
        </p:sp>
        <p:grpSp>
          <p:nvGrpSpPr>
            <p:cNvPr id="18" name="Group 18"/>
            <p:cNvGrpSpPr/>
            <p:nvPr/>
          </p:nvGrpSpPr>
          <p:grpSpPr>
            <a:xfrm>
              <a:off x="0" y="0"/>
              <a:ext cx="4709776" cy="4149339"/>
              <a:chOff x="0" y="0"/>
              <a:chExt cx="1554321" cy="1369365"/>
            </a:xfrm>
          </p:grpSpPr>
          <p:sp>
            <p:nvSpPr>
              <p:cNvPr id="19" name="Freeform 19"/>
              <p:cNvSpPr/>
              <p:nvPr/>
            </p:nvSpPr>
            <p:spPr>
              <a:xfrm>
                <a:off x="0" y="0"/>
                <a:ext cx="1554321" cy="1369365"/>
              </a:xfrm>
              <a:custGeom>
                <a:avLst/>
                <a:gdLst/>
                <a:ahLst/>
                <a:cxnLst/>
                <a:rect l="l" t="t" r="r" b="b"/>
                <a:pathLst>
                  <a:path w="1554321" h="1369365">
                    <a:moveTo>
                      <a:pt x="96436" y="0"/>
                    </a:moveTo>
                    <a:lnTo>
                      <a:pt x="1457884" y="0"/>
                    </a:lnTo>
                    <a:cubicBezTo>
                      <a:pt x="1511145" y="0"/>
                      <a:pt x="1554321" y="43176"/>
                      <a:pt x="1554321" y="96436"/>
                    </a:cubicBezTo>
                    <a:lnTo>
                      <a:pt x="1554321" y="1272929"/>
                    </a:lnTo>
                    <a:cubicBezTo>
                      <a:pt x="1554321" y="1298505"/>
                      <a:pt x="1544160" y="1323034"/>
                      <a:pt x="1526075" y="1341120"/>
                    </a:cubicBezTo>
                    <a:cubicBezTo>
                      <a:pt x="1507990" y="1359205"/>
                      <a:pt x="1483461" y="1369365"/>
                      <a:pt x="1457884" y="1369365"/>
                    </a:cubicBezTo>
                    <a:lnTo>
                      <a:pt x="96436" y="1369365"/>
                    </a:lnTo>
                    <a:cubicBezTo>
                      <a:pt x="43176" y="1369365"/>
                      <a:pt x="0" y="1326189"/>
                      <a:pt x="0" y="1272929"/>
                    </a:cubicBezTo>
                    <a:lnTo>
                      <a:pt x="0" y="96436"/>
                    </a:lnTo>
                    <a:cubicBezTo>
                      <a:pt x="0" y="43176"/>
                      <a:pt x="43176" y="0"/>
                      <a:pt x="96436" y="0"/>
                    </a:cubicBezTo>
                    <a:close/>
                  </a:path>
                </a:pathLst>
              </a:custGeom>
              <a:solidFill>
                <a:srgbClr val="FDFDFD">
                  <a:alpha val="49804"/>
                </a:srgbClr>
              </a:solidFill>
            </p:spPr>
            <p:txBody>
              <a:bodyPr/>
              <a:lstStyle/>
              <a:p>
                <a:endParaRPr lang="en-IN"/>
              </a:p>
            </p:txBody>
          </p:sp>
          <p:sp>
            <p:nvSpPr>
              <p:cNvPr id="20" name="TextBox 2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21" name="Group 21"/>
            <p:cNvGrpSpPr>
              <a:grpSpLocks noChangeAspect="1"/>
            </p:cNvGrpSpPr>
            <p:nvPr/>
          </p:nvGrpSpPr>
          <p:grpSpPr>
            <a:xfrm>
              <a:off x="122868" y="120373"/>
              <a:ext cx="4491202" cy="2526269"/>
              <a:chOff x="0" y="0"/>
              <a:chExt cx="11289030" cy="6350000"/>
            </a:xfrm>
          </p:grpSpPr>
          <p:sp>
            <p:nvSpPr>
              <p:cNvPr id="22" name="Freeform 22"/>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4">
                  <a:alphaModFix amt="50000"/>
                </a:blip>
                <a:stretch>
                  <a:fillRect l="-5691" r="-5691"/>
                </a:stretch>
              </a:blipFill>
            </p:spPr>
            <p:txBody>
              <a:bodyPr/>
              <a:lstStyle/>
              <a:p>
                <a:endParaRPr lang="en-IN"/>
              </a:p>
            </p:txBody>
          </p:sp>
        </p:grpSp>
        <p:sp>
          <p:nvSpPr>
            <p:cNvPr id="23" name="TextBox 23"/>
            <p:cNvSpPr txBox="1"/>
            <p:nvPr/>
          </p:nvSpPr>
          <p:spPr>
            <a:xfrm>
              <a:off x="1194976" y="2719104"/>
              <a:ext cx="2319823" cy="304286"/>
            </a:xfrm>
            <a:prstGeom prst="rect">
              <a:avLst/>
            </a:prstGeom>
          </p:spPr>
          <p:txBody>
            <a:bodyPr lIns="0" tIns="0" rIns="0" bIns="0" rtlCol="0" anchor="t">
              <a:spAutoFit/>
            </a:bodyPr>
            <a:lstStyle/>
            <a:p>
              <a:pPr marL="0" lvl="0" indent="0" algn="ctr">
                <a:lnSpc>
                  <a:spcPts val="1935"/>
                </a:lnSpc>
                <a:spcBef>
                  <a:spcPct val="0"/>
                </a:spcBef>
              </a:pPr>
              <a:r>
                <a:rPr lang="en-US" sz="1382" dirty="0">
                  <a:solidFill>
                    <a:srgbClr val="051D40">
                      <a:alpha val="49804"/>
                    </a:srgbClr>
                  </a:solidFill>
                  <a:latin typeface="Times New Roman" panose="02020603050405020304" pitchFamily="18" charset="0"/>
                  <a:cs typeface="Times New Roman" panose="02020603050405020304" pitchFamily="18" charset="0"/>
                </a:rPr>
                <a:t>Admin</a:t>
              </a:r>
            </a:p>
          </p:txBody>
        </p:sp>
        <p:sp>
          <p:nvSpPr>
            <p:cNvPr id="24" name="TextBox 24"/>
            <p:cNvSpPr txBox="1"/>
            <p:nvPr/>
          </p:nvSpPr>
          <p:spPr>
            <a:xfrm>
              <a:off x="232841" y="3114902"/>
              <a:ext cx="4271255" cy="602131"/>
            </a:xfrm>
            <a:prstGeom prst="rect">
              <a:avLst/>
            </a:prstGeom>
          </p:spPr>
          <p:txBody>
            <a:bodyPr lIns="0" tIns="0" rIns="0" bIns="0" rtlCol="0" anchor="t">
              <a:spAutoFit/>
            </a:bodyPr>
            <a:lstStyle/>
            <a:p>
              <a:pPr marL="0" lvl="0" indent="0" algn="ctr">
                <a:lnSpc>
                  <a:spcPts val="877"/>
                </a:lnSpc>
                <a:spcBef>
                  <a:spcPct val="0"/>
                </a:spcBef>
              </a:pPr>
              <a:r>
                <a:rPr lang="en-US" sz="626" spc="-12" dirty="0">
                  <a:solidFill>
                    <a:srgbClr val="051D40">
                      <a:alpha val="49804"/>
                    </a:srgbClr>
                  </a:solidFill>
                  <a:latin typeface="Times New Roman" panose="02020603050405020304" pitchFamily="18" charset="0"/>
                  <a:cs typeface="Times New Roman" panose="02020603050405020304" pitchFamily="18" charset="0"/>
                </a:rPr>
                <a:t>Admins manage user accounts, donations, and tasks (if applicable). In user management, they can create, edit, and delete accounts, reset passwords, and view profiles. Admins have full access to donation records, can view, edit, or delete entries, and generate donation reports and analytics. If applicable, they can also add, edit, or delete tasks and assign them to specific volunteers.</a:t>
              </a:r>
            </a:p>
          </p:txBody>
        </p:sp>
        <p:sp>
          <p:nvSpPr>
            <p:cNvPr id="25" name="Freeform 25"/>
            <p:cNvSpPr/>
            <p:nvPr/>
          </p:nvSpPr>
          <p:spPr>
            <a:xfrm>
              <a:off x="138486" y="4637448"/>
              <a:ext cx="4432804" cy="875479"/>
            </a:xfrm>
            <a:custGeom>
              <a:avLst/>
              <a:gdLst/>
              <a:ahLst/>
              <a:cxnLst/>
              <a:rect l="l" t="t" r="r" b="b"/>
              <a:pathLst>
                <a:path w="4432804" h="875479">
                  <a:moveTo>
                    <a:pt x="0" y="0"/>
                  </a:moveTo>
                  <a:lnTo>
                    <a:pt x="4432804" y="0"/>
                  </a:lnTo>
                  <a:lnTo>
                    <a:pt x="4432804" y="875478"/>
                  </a:lnTo>
                  <a:lnTo>
                    <a:pt x="0" y="875478"/>
                  </a:lnTo>
                  <a:lnTo>
                    <a:pt x="0" y="0"/>
                  </a:lnTo>
                  <a:close/>
                </a:path>
              </a:pathLst>
            </a:custGeom>
            <a:blipFill>
              <a:blip r:embed="rId3">
                <a:alphaModFix amt="50000"/>
              </a:blip>
              <a:stretch>
                <a:fillRect/>
              </a:stretch>
            </a:blipFill>
          </p:spPr>
          <p:txBody>
            <a:bodyPr/>
            <a:lstStyle/>
            <a:p>
              <a:endParaRPr lang="en-IN"/>
            </a:p>
          </p:txBody>
        </p:sp>
      </p:grpSp>
      <p:grpSp>
        <p:nvGrpSpPr>
          <p:cNvPr id="26" name="Group 26"/>
          <p:cNvGrpSpPr/>
          <p:nvPr/>
        </p:nvGrpSpPr>
        <p:grpSpPr>
          <a:xfrm>
            <a:off x="4221290" y="3343639"/>
            <a:ext cx="3705263" cy="4224165"/>
            <a:chOff x="0" y="0"/>
            <a:chExt cx="4940351" cy="5632219"/>
          </a:xfrm>
        </p:grpSpPr>
        <p:grpSp>
          <p:nvGrpSpPr>
            <p:cNvPr id="27" name="Group 27"/>
            <p:cNvGrpSpPr/>
            <p:nvPr/>
          </p:nvGrpSpPr>
          <p:grpSpPr>
            <a:xfrm>
              <a:off x="0" y="0"/>
              <a:ext cx="4940351" cy="4352477"/>
              <a:chOff x="0" y="0"/>
              <a:chExt cx="1554321" cy="1369365"/>
            </a:xfrm>
          </p:grpSpPr>
          <p:sp>
            <p:nvSpPr>
              <p:cNvPr id="28" name="Freeform 28"/>
              <p:cNvSpPr/>
              <p:nvPr/>
            </p:nvSpPr>
            <p:spPr>
              <a:xfrm>
                <a:off x="0" y="0"/>
                <a:ext cx="1554321" cy="1369365"/>
              </a:xfrm>
              <a:custGeom>
                <a:avLst/>
                <a:gdLst/>
                <a:ahLst/>
                <a:cxnLst/>
                <a:rect l="l" t="t" r="r" b="b"/>
                <a:pathLst>
                  <a:path w="1554321" h="1369365">
                    <a:moveTo>
                      <a:pt x="91935" y="0"/>
                    </a:moveTo>
                    <a:lnTo>
                      <a:pt x="1462385" y="0"/>
                    </a:lnTo>
                    <a:cubicBezTo>
                      <a:pt x="1513160" y="0"/>
                      <a:pt x="1554321" y="41161"/>
                      <a:pt x="1554321" y="91935"/>
                    </a:cubicBezTo>
                    <a:lnTo>
                      <a:pt x="1554321" y="1277430"/>
                    </a:lnTo>
                    <a:cubicBezTo>
                      <a:pt x="1554321" y="1301813"/>
                      <a:pt x="1544634" y="1325197"/>
                      <a:pt x="1527393" y="1342438"/>
                    </a:cubicBezTo>
                    <a:cubicBezTo>
                      <a:pt x="1510152" y="1359679"/>
                      <a:pt x="1486768" y="1369365"/>
                      <a:pt x="1462385" y="1369365"/>
                    </a:cubicBezTo>
                    <a:lnTo>
                      <a:pt x="91935" y="1369365"/>
                    </a:lnTo>
                    <a:cubicBezTo>
                      <a:pt x="41161" y="1369365"/>
                      <a:pt x="0" y="1328204"/>
                      <a:pt x="0" y="1277430"/>
                    </a:cubicBezTo>
                    <a:lnTo>
                      <a:pt x="0" y="91935"/>
                    </a:lnTo>
                    <a:cubicBezTo>
                      <a:pt x="0" y="41161"/>
                      <a:pt x="41161" y="0"/>
                      <a:pt x="91935" y="0"/>
                    </a:cubicBezTo>
                    <a:close/>
                  </a:path>
                </a:pathLst>
              </a:custGeom>
              <a:solidFill>
                <a:srgbClr val="FDFDFD">
                  <a:alpha val="49804"/>
                </a:srgbClr>
              </a:solidFill>
            </p:spPr>
            <p:txBody>
              <a:bodyPr/>
              <a:lstStyle/>
              <a:p>
                <a:endParaRPr lang="en-IN"/>
              </a:p>
            </p:txBody>
          </p:sp>
          <p:sp>
            <p:nvSpPr>
              <p:cNvPr id="29" name="TextBox 29"/>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30" name="Group 30"/>
            <p:cNvGrpSpPr>
              <a:grpSpLocks noChangeAspect="1"/>
            </p:cNvGrpSpPr>
            <p:nvPr/>
          </p:nvGrpSpPr>
          <p:grpSpPr>
            <a:xfrm>
              <a:off x="113149" y="126266"/>
              <a:ext cx="4711077" cy="2649948"/>
              <a:chOff x="0" y="0"/>
              <a:chExt cx="11289030" cy="6350000"/>
            </a:xfrm>
          </p:grpSpPr>
          <p:sp>
            <p:nvSpPr>
              <p:cNvPr id="31" name="Freeform 31"/>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5">
                  <a:alphaModFix amt="50000"/>
                </a:blip>
                <a:stretch>
                  <a:fillRect l="-6244" r="-6244"/>
                </a:stretch>
              </a:blipFill>
            </p:spPr>
            <p:txBody>
              <a:bodyPr/>
              <a:lstStyle/>
              <a:p>
                <a:endParaRPr lang="en-IN"/>
              </a:p>
            </p:txBody>
          </p:sp>
        </p:grpSp>
        <p:sp>
          <p:nvSpPr>
            <p:cNvPr id="32" name="TextBox 32"/>
            <p:cNvSpPr txBox="1"/>
            <p:nvPr/>
          </p:nvSpPr>
          <p:spPr>
            <a:xfrm>
              <a:off x="228507" y="3267864"/>
              <a:ext cx="4480362" cy="757815"/>
            </a:xfrm>
            <a:prstGeom prst="rect">
              <a:avLst/>
            </a:prstGeom>
          </p:spPr>
          <p:txBody>
            <a:bodyPr lIns="0" tIns="0" rIns="0" bIns="0" rtlCol="0" anchor="t">
              <a:spAutoFit/>
            </a:bodyPr>
            <a:lstStyle/>
            <a:p>
              <a:pPr marL="0" lvl="0" indent="0" algn="ctr">
                <a:lnSpc>
                  <a:spcPts val="940"/>
                </a:lnSpc>
                <a:spcBef>
                  <a:spcPct val="0"/>
                </a:spcBef>
              </a:pPr>
              <a:r>
                <a:rPr lang="en-US" sz="671" spc="-13" dirty="0">
                  <a:solidFill>
                    <a:srgbClr val="051D40">
                      <a:alpha val="49804"/>
                    </a:srgbClr>
                  </a:solidFill>
                  <a:latin typeface="Times New Roman" panose="02020603050405020304" pitchFamily="18" charset="0"/>
                  <a:cs typeface="Times New Roman" panose="02020603050405020304" pitchFamily="18" charset="0"/>
                </a:rPr>
                <a:t>Features for a donation platform include user registration, authentication, one-time or recurring donations with options to choose amount, frequency, and specific cause or project. Secure payment gateways and email confirmation receipts for successful donations are also important. Additionally, access to donation history with entries including date, amount, recipient, and payment status is beneficial.</a:t>
              </a:r>
            </a:p>
          </p:txBody>
        </p:sp>
        <p:sp>
          <p:nvSpPr>
            <p:cNvPr id="33" name="TextBox 33"/>
            <p:cNvSpPr txBox="1"/>
            <p:nvPr/>
          </p:nvSpPr>
          <p:spPr>
            <a:xfrm>
              <a:off x="1151990" y="2853622"/>
              <a:ext cx="2433394" cy="317784"/>
            </a:xfrm>
            <a:prstGeom prst="rect">
              <a:avLst/>
            </a:prstGeom>
          </p:spPr>
          <p:txBody>
            <a:bodyPr lIns="0" tIns="0" rIns="0" bIns="0" rtlCol="0" anchor="t">
              <a:spAutoFit/>
            </a:bodyPr>
            <a:lstStyle/>
            <a:p>
              <a:pPr marL="0" lvl="0" indent="0" algn="ctr">
                <a:lnSpc>
                  <a:spcPts val="2030"/>
                </a:lnSpc>
                <a:spcBef>
                  <a:spcPct val="0"/>
                </a:spcBef>
              </a:pPr>
              <a:r>
                <a:rPr lang="en-US" sz="1450" dirty="0">
                  <a:solidFill>
                    <a:srgbClr val="051D40">
                      <a:alpha val="49804"/>
                    </a:srgbClr>
                  </a:solidFill>
                  <a:latin typeface="Times New Roman" panose="02020603050405020304" pitchFamily="18" charset="0"/>
                  <a:cs typeface="Times New Roman" panose="02020603050405020304" pitchFamily="18" charset="0"/>
                </a:rPr>
                <a:t>Donor</a:t>
              </a:r>
            </a:p>
          </p:txBody>
        </p:sp>
        <p:sp>
          <p:nvSpPr>
            <p:cNvPr id="34" name="Freeform 34"/>
            <p:cNvSpPr/>
            <p:nvPr/>
          </p:nvSpPr>
          <p:spPr>
            <a:xfrm>
              <a:off x="343578" y="4756740"/>
              <a:ext cx="4432804" cy="875479"/>
            </a:xfrm>
            <a:custGeom>
              <a:avLst/>
              <a:gdLst/>
              <a:ahLst/>
              <a:cxnLst/>
              <a:rect l="l" t="t" r="r" b="b"/>
              <a:pathLst>
                <a:path w="4432804" h="875479">
                  <a:moveTo>
                    <a:pt x="0" y="0"/>
                  </a:moveTo>
                  <a:lnTo>
                    <a:pt x="4432804" y="0"/>
                  </a:lnTo>
                  <a:lnTo>
                    <a:pt x="4432804" y="875478"/>
                  </a:lnTo>
                  <a:lnTo>
                    <a:pt x="0" y="875478"/>
                  </a:lnTo>
                  <a:lnTo>
                    <a:pt x="0" y="0"/>
                  </a:lnTo>
                  <a:close/>
                </a:path>
              </a:pathLst>
            </a:custGeom>
            <a:blipFill>
              <a:blip r:embed="rId3">
                <a:alphaModFix amt="50000"/>
              </a:blip>
              <a:stretch>
                <a:fillRect/>
              </a:stretch>
            </a:blipFill>
          </p:spPr>
          <p:txBody>
            <a:bodyPr/>
            <a:lstStyle/>
            <a:p>
              <a:endParaRPr lang="en-IN"/>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439093" y="516673"/>
            <a:ext cx="12240636" cy="7546156"/>
            <a:chOff x="0" y="0"/>
            <a:chExt cx="3427650" cy="2113092"/>
          </a:xfrm>
        </p:grpSpPr>
        <p:sp>
          <p:nvSpPr>
            <p:cNvPr id="3" name="Freeform 3"/>
            <p:cNvSpPr/>
            <p:nvPr/>
          </p:nvSpPr>
          <p:spPr>
            <a:xfrm>
              <a:off x="0" y="0"/>
              <a:ext cx="3427650" cy="2113092"/>
            </a:xfrm>
            <a:custGeom>
              <a:avLst/>
              <a:gdLst/>
              <a:ahLst/>
              <a:cxnLst/>
              <a:rect l="l" t="t" r="r" b="b"/>
              <a:pathLst>
                <a:path w="3427650" h="2113092">
                  <a:moveTo>
                    <a:pt x="0" y="0"/>
                  </a:moveTo>
                  <a:lnTo>
                    <a:pt x="3427650" y="0"/>
                  </a:lnTo>
                  <a:lnTo>
                    <a:pt x="3427650" y="2113092"/>
                  </a:lnTo>
                  <a:lnTo>
                    <a:pt x="0" y="2113092"/>
                  </a:lnTo>
                  <a:close/>
                </a:path>
              </a:pathLst>
            </a:custGeom>
            <a:solidFill>
              <a:srgbClr val="401399">
                <a:alpha val="95686"/>
              </a:srgbClr>
            </a:solidFill>
            <a:ln cap="sq">
              <a:noFill/>
              <a:prstDash val="solid"/>
              <a:miter/>
            </a:ln>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439093" y="8290589"/>
            <a:ext cx="7523780" cy="1701300"/>
            <a:chOff x="0" y="0"/>
            <a:chExt cx="2106826" cy="476402"/>
          </a:xfrm>
        </p:grpSpPr>
        <p:sp>
          <p:nvSpPr>
            <p:cNvPr id="6" name="Freeform 6"/>
            <p:cNvSpPr/>
            <p:nvPr/>
          </p:nvSpPr>
          <p:spPr>
            <a:xfrm>
              <a:off x="0" y="0"/>
              <a:ext cx="2106826" cy="476402"/>
            </a:xfrm>
            <a:custGeom>
              <a:avLst/>
              <a:gdLst/>
              <a:ahLst/>
              <a:cxnLst/>
              <a:rect l="l" t="t" r="r" b="b"/>
              <a:pathLst>
                <a:path w="2106826" h="476402">
                  <a:moveTo>
                    <a:pt x="0" y="0"/>
                  </a:moveTo>
                  <a:lnTo>
                    <a:pt x="2106826" y="0"/>
                  </a:lnTo>
                  <a:lnTo>
                    <a:pt x="2106826" y="476402"/>
                  </a:lnTo>
                  <a:lnTo>
                    <a:pt x="0" y="476402"/>
                  </a:lnTo>
                  <a:close/>
                </a:path>
              </a:pathLst>
            </a:custGeom>
            <a:solidFill>
              <a:srgbClr val="8C52FF">
                <a:alpha val="48627"/>
              </a:srgbClr>
            </a:solidFill>
            <a:ln cap="sq">
              <a:noFill/>
              <a:prstDash val="solid"/>
              <a:miter/>
            </a:ln>
          </p:spPr>
          <p:txBody>
            <a:bodyPr/>
            <a:lstStyle/>
            <a:p>
              <a:endParaRPr lang="en-IN"/>
            </a:p>
          </p:txBody>
        </p:sp>
        <p:sp>
          <p:nvSpPr>
            <p:cNvPr id="7" name="TextBox 7"/>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3724222" y="-4507687"/>
            <a:ext cx="5924489" cy="592448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52FF">
                <a:alpha val="95686"/>
              </a:srgbClr>
            </a:solidFill>
            <a:ln cap="sq">
              <a:noFill/>
              <a:prstDash val="solid"/>
              <a:miter/>
            </a:ln>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1" name="Freeform 11"/>
          <p:cNvSpPr/>
          <p:nvPr/>
        </p:nvSpPr>
        <p:spPr>
          <a:xfrm>
            <a:off x="3052667" y="1891805"/>
            <a:ext cx="14848420" cy="7764190"/>
          </a:xfrm>
          <a:custGeom>
            <a:avLst/>
            <a:gdLst/>
            <a:ahLst/>
            <a:cxnLst/>
            <a:rect l="l" t="t" r="r" b="b"/>
            <a:pathLst>
              <a:path w="14848420" h="7764190">
                <a:moveTo>
                  <a:pt x="0" y="0"/>
                </a:moveTo>
                <a:lnTo>
                  <a:pt x="14848420" y="0"/>
                </a:lnTo>
                <a:lnTo>
                  <a:pt x="14848420" y="7764189"/>
                </a:lnTo>
                <a:lnTo>
                  <a:pt x="0" y="7764189"/>
                </a:lnTo>
                <a:lnTo>
                  <a:pt x="0" y="0"/>
                </a:lnTo>
                <a:close/>
              </a:path>
            </a:pathLst>
          </a:custGeom>
          <a:blipFill>
            <a:blip r:embed="rId2"/>
            <a:stretch>
              <a:fillRect/>
            </a:stretch>
          </a:blipFill>
        </p:spPr>
        <p:txBody>
          <a:bodyPr/>
          <a:lstStyle/>
          <a:p>
            <a:endParaRPr lang="en-IN"/>
          </a:p>
        </p:txBody>
      </p:sp>
      <p:grpSp>
        <p:nvGrpSpPr>
          <p:cNvPr id="12" name="Group 12"/>
          <p:cNvGrpSpPr/>
          <p:nvPr/>
        </p:nvGrpSpPr>
        <p:grpSpPr>
          <a:xfrm>
            <a:off x="15238003" y="8290589"/>
            <a:ext cx="7523780" cy="752378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52FF">
                <a:alpha val="95686"/>
              </a:srgbClr>
            </a:solidFill>
            <a:ln cap="sq">
              <a:noFill/>
              <a:prstDash val="solid"/>
              <a:miter/>
            </a:ln>
          </p:spPr>
          <p:txBody>
            <a:bodyPr/>
            <a:lstStyle/>
            <a:p>
              <a:endParaRPr lang="en-IN"/>
            </a:p>
          </p:txBody>
        </p:sp>
        <p:sp>
          <p:nvSpPr>
            <p:cNvPr id="14" name="TextBox 14"/>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TextBox 15"/>
          <p:cNvSpPr txBox="1"/>
          <p:nvPr/>
        </p:nvSpPr>
        <p:spPr>
          <a:xfrm>
            <a:off x="1028700" y="496626"/>
            <a:ext cx="4763636" cy="1340880"/>
          </a:xfrm>
          <a:prstGeom prst="rect">
            <a:avLst/>
          </a:prstGeom>
        </p:spPr>
        <p:txBody>
          <a:bodyPr lIns="0" tIns="0" rIns="0" bIns="0" rtlCol="0" anchor="t">
            <a:spAutoFit/>
          </a:bodyPr>
          <a:lstStyle/>
          <a:p>
            <a:pPr marL="0" lvl="0" indent="0" algn="ctr">
              <a:lnSpc>
                <a:spcPts val="11385"/>
              </a:lnSpc>
              <a:spcBef>
                <a:spcPct val="0"/>
              </a:spcBef>
            </a:pPr>
            <a:r>
              <a:rPr lang="en-US" sz="8132" dirty="0">
                <a:solidFill>
                  <a:srgbClr val="FFFFFF"/>
                </a:solidFill>
                <a:latin typeface="Times New Roman" panose="02020603050405020304" pitchFamily="18" charset="0"/>
                <a:cs typeface="Times New Roman" panose="02020603050405020304" pitchFamily="18" charset="0"/>
              </a:rPr>
              <a:t>Database</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283153"/>
            <a:ext cx="7523780" cy="7546156"/>
            <a:chOff x="0" y="0"/>
            <a:chExt cx="2106826" cy="2113092"/>
          </a:xfrm>
        </p:grpSpPr>
        <p:sp>
          <p:nvSpPr>
            <p:cNvPr id="3" name="Freeform 3"/>
            <p:cNvSpPr/>
            <p:nvPr/>
          </p:nvSpPr>
          <p:spPr>
            <a:xfrm>
              <a:off x="0" y="0"/>
              <a:ext cx="2106826" cy="2113092"/>
            </a:xfrm>
            <a:custGeom>
              <a:avLst/>
              <a:gdLst/>
              <a:ahLst/>
              <a:cxnLst/>
              <a:rect l="l" t="t" r="r" b="b"/>
              <a:pathLst>
                <a:path w="2106826" h="2113092">
                  <a:moveTo>
                    <a:pt x="0" y="0"/>
                  </a:moveTo>
                  <a:lnTo>
                    <a:pt x="2106826" y="0"/>
                  </a:lnTo>
                  <a:lnTo>
                    <a:pt x="2106826" y="2113092"/>
                  </a:lnTo>
                  <a:lnTo>
                    <a:pt x="0" y="2113092"/>
                  </a:lnTo>
                  <a:close/>
                </a:path>
              </a:pathLst>
            </a:custGeom>
            <a:solidFill>
              <a:srgbClr val="8C52FF">
                <a:alpha val="95686"/>
              </a:srgbClr>
            </a:solidFill>
            <a:ln cap="sq">
              <a:noFill/>
              <a:prstDash val="solid"/>
              <a:miter/>
            </a:ln>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1028700" y="8829309"/>
            <a:ext cx="7523780" cy="428991"/>
            <a:chOff x="0" y="0"/>
            <a:chExt cx="2106826" cy="120127"/>
          </a:xfrm>
        </p:grpSpPr>
        <p:sp>
          <p:nvSpPr>
            <p:cNvPr id="6" name="Freeform 6"/>
            <p:cNvSpPr/>
            <p:nvPr/>
          </p:nvSpPr>
          <p:spPr>
            <a:xfrm>
              <a:off x="0" y="0"/>
              <a:ext cx="2106826" cy="120127"/>
            </a:xfrm>
            <a:custGeom>
              <a:avLst/>
              <a:gdLst/>
              <a:ahLst/>
              <a:cxnLst/>
              <a:rect l="l" t="t" r="r" b="b"/>
              <a:pathLst>
                <a:path w="2106826" h="120127">
                  <a:moveTo>
                    <a:pt x="0" y="0"/>
                  </a:moveTo>
                  <a:lnTo>
                    <a:pt x="2106826" y="0"/>
                  </a:lnTo>
                  <a:lnTo>
                    <a:pt x="2106826" y="120127"/>
                  </a:lnTo>
                  <a:lnTo>
                    <a:pt x="0" y="120127"/>
                  </a:lnTo>
                  <a:close/>
                </a:path>
              </a:pathLst>
            </a:custGeom>
            <a:solidFill>
              <a:srgbClr val="8C52FF">
                <a:alpha val="48627"/>
              </a:srgbClr>
            </a:solidFill>
            <a:ln cap="sq">
              <a:noFill/>
              <a:prstDash val="solid"/>
              <a:miter/>
            </a:ln>
          </p:spPr>
          <p:txBody>
            <a:bodyPr/>
            <a:lstStyle/>
            <a:p>
              <a:endParaRPr lang="en-IN"/>
            </a:p>
          </p:txBody>
        </p:sp>
        <p:sp>
          <p:nvSpPr>
            <p:cNvPr id="7" name="TextBox 7"/>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15238003" y="8290589"/>
            <a:ext cx="7523780" cy="752378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52FF">
                <a:alpha val="95686"/>
              </a:srgbClr>
            </a:solidFill>
            <a:ln cap="sq">
              <a:noFill/>
              <a:prstDash val="solid"/>
              <a:miter/>
            </a:ln>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a:off x="-3724222" y="-4507687"/>
            <a:ext cx="5924489" cy="592448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52FF">
                <a:alpha val="95686"/>
              </a:srgbClr>
            </a:solidFill>
            <a:ln cap="sq">
              <a:noFill/>
              <a:prstDash val="solid"/>
              <a:miter/>
            </a:ln>
          </p:spPr>
          <p:txBody>
            <a:bodyPr/>
            <a:lstStyle/>
            <a:p>
              <a:endParaRPr lang="en-IN"/>
            </a:p>
          </p:txBody>
        </p:sp>
        <p:sp>
          <p:nvSpPr>
            <p:cNvPr id="13" name="TextBox 13"/>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4" name="Freeform 14"/>
          <p:cNvSpPr/>
          <p:nvPr/>
        </p:nvSpPr>
        <p:spPr>
          <a:xfrm>
            <a:off x="9000394" y="1416802"/>
            <a:ext cx="8915223" cy="6376077"/>
          </a:xfrm>
          <a:custGeom>
            <a:avLst/>
            <a:gdLst/>
            <a:ahLst/>
            <a:cxnLst/>
            <a:rect l="l" t="t" r="r" b="b"/>
            <a:pathLst>
              <a:path w="8915223" h="6376077">
                <a:moveTo>
                  <a:pt x="0" y="0"/>
                </a:moveTo>
                <a:lnTo>
                  <a:pt x="8915223" y="0"/>
                </a:lnTo>
                <a:lnTo>
                  <a:pt x="8915223" y="6376077"/>
                </a:lnTo>
                <a:lnTo>
                  <a:pt x="0" y="6376077"/>
                </a:lnTo>
                <a:lnTo>
                  <a:pt x="0" y="0"/>
                </a:lnTo>
                <a:close/>
              </a:path>
            </a:pathLst>
          </a:custGeom>
          <a:blipFill>
            <a:blip r:embed="rId2"/>
            <a:stretch>
              <a:fillRect/>
            </a:stretch>
          </a:blipFill>
        </p:spPr>
        <p:txBody>
          <a:bodyPr/>
          <a:lstStyle/>
          <a:p>
            <a:endParaRPr lang="en-IN"/>
          </a:p>
        </p:txBody>
      </p:sp>
      <p:sp>
        <p:nvSpPr>
          <p:cNvPr id="15" name="TextBox 15"/>
          <p:cNvSpPr txBox="1"/>
          <p:nvPr/>
        </p:nvSpPr>
        <p:spPr>
          <a:xfrm>
            <a:off x="1864981" y="3134924"/>
            <a:ext cx="5851217" cy="3195319"/>
          </a:xfrm>
          <a:prstGeom prst="rect">
            <a:avLst/>
          </a:prstGeom>
        </p:spPr>
        <p:txBody>
          <a:bodyPr lIns="0" tIns="0" rIns="0" bIns="0" rtlCol="0" anchor="t">
            <a:spAutoFit/>
          </a:bodyPr>
          <a:lstStyle/>
          <a:p>
            <a:pPr algn="ctr">
              <a:lnSpc>
                <a:spcPts val="12880"/>
              </a:lnSpc>
            </a:pPr>
            <a:r>
              <a:rPr lang="en-US" sz="9200" dirty="0">
                <a:solidFill>
                  <a:srgbClr val="FEFEFE"/>
                </a:solidFill>
                <a:latin typeface="Times New Roman" panose="02020603050405020304" pitchFamily="18" charset="0"/>
                <a:cs typeface="Times New Roman" panose="02020603050405020304" pitchFamily="18" charset="0"/>
              </a:rPr>
              <a:t>DFD</a:t>
            </a:r>
          </a:p>
          <a:p>
            <a:pPr marL="0" lvl="0" indent="0" algn="ctr">
              <a:lnSpc>
                <a:spcPts val="12880"/>
              </a:lnSpc>
              <a:spcBef>
                <a:spcPct val="0"/>
              </a:spcBef>
            </a:pPr>
            <a:r>
              <a:rPr lang="en-US" sz="9200" dirty="0">
                <a:solidFill>
                  <a:srgbClr val="FEFEFE"/>
                </a:solidFill>
                <a:latin typeface="Times New Roman" panose="02020603050405020304" pitchFamily="18" charset="0"/>
                <a:cs typeface="Times New Roman" panose="02020603050405020304" pitchFamily="18" charset="0"/>
              </a:rPr>
              <a:t>LEVEL 0</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2535967" y="332937"/>
            <a:ext cx="6397825" cy="10210733"/>
            <a:chOff x="0" y="0"/>
            <a:chExt cx="660400" cy="1053978"/>
          </a:xfrm>
        </p:grpSpPr>
        <p:sp>
          <p:nvSpPr>
            <p:cNvPr id="3" name="Freeform 3"/>
            <p:cNvSpPr/>
            <p:nvPr/>
          </p:nvSpPr>
          <p:spPr>
            <a:xfrm>
              <a:off x="0" y="0"/>
              <a:ext cx="660400" cy="1053978"/>
            </a:xfrm>
            <a:custGeom>
              <a:avLst/>
              <a:gdLst/>
              <a:ahLst/>
              <a:cxnLst/>
              <a:rect l="l" t="t" r="r" b="b"/>
              <a:pathLst>
                <a:path w="660400" h="1053978">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3859"/>
                  </a:cubicBezTo>
                  <a:lnTo>
                    <a:pt x="660400" y="1053978"/>
                  </a:lnTo>
                  <a:lnTo>
                    <a:pt x="0" y="1053978"/>
                  </a:lnTo>
                  <a:lnTo>
                    <a:pt x="0" y="334394"/>
                  </a:lnTo>
                  <a:cubicBezTo>
                    <a:pt x="1782" y="185660"/>
                    <a:pt x="93019" y="64045"/>
                    <a:pt x="220252" y="19070"/>
                  </a:cubicBezTo>
                  <a:close/>
                </a:path>
              </a:pathLst>
            </a:custGeom>
            <a:solidFill>
              <a:srgbClr val="5E17EB">
                <a:alpha val="75686"/>
              </a:srgbClr>
            </a:solidFill>
          </p:spPr>
          <p:txBody>
            <a:bodyPr/>
            <a:lstStyle/>
            <a:p>
              <a:endParaRPr lang="en-IN"/>
            </a:p>
          </p:txBody>
        </p:sp>
        <p:sp>
          <p:nvSpPr>
            <p:cNvPr id="4" name="TextBox 4"/>
            <p:cNvSpPr txBox="1"/>
            <p:nvPr/>
          </p:nvSpPr>
          <p:spPr>
            <a:xfrm>
              <a:off x="0" y="88900"/>
              <a:ext cx="660400" cy="7239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377796" y="1519547"/>
            <a:ext cx="11712803" cy="8639432"/>
          </a:xfrm>
          <a:custGeom>
            <a:avLst/>
            <a:gdLst/>
            <a:ahLst/>
            <a:cxnLst/>
            <a:rect l="l" t="t" r="r" b="b"/>
            <a:pathLst>
              <a:path w="11712803" h="8639432">
                <a:moveTo>
                  <a:pt x="0" y="0"/>
                </a:moveTo>
                <a:lnTo>
                  <a:pt x="11712803" y="0"/>
                </a:lnTo>
                <a:lnTo>
                  <a:pt x="11712803" y="8639432"/>
                </a:lnTo>
                <a:lnTo>
                  <a:pt x="0" y="8639432"/>
                </a:lnTo>
                <a:lnTo>
                  <a:pt x="0" y="0"/>
                </a:lnTo>
                <a:close/>
              </a:path>
            </a:pathLst>
          </a:custGeom>
          <a:blipFill>
            <a:blip r:embed="rId2"/>
            <a:stretch>
              <a:fillRect/>
            </a:stretch>
          </a:blipFill>
        </p:spPr>
        <p:txBody>
          <a:bodyPr/>
          <a:lstStyle/>
          <a:p>
            <a:endParaRPr lang="en-IN"/>
          </a:p>
        </p:txBody>
      </p:sp>
      <p:grpSp>
        <p:nvGrpSpPr>
          <p:cNvPr id="6" name="Group 6"/>
          <p:cNvGrpSpPr/>
          <p:nvPr/>
        </p:nvGrpSpPr>
        <p:grpSpPr>
          <a:xfrm>
            <a:off x="-2884170" y="-2780970"/>
            <a:ext cx="4693046" cy="469304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8C52FF"/>
              </a:solidFill>
              <a:prstDash val="solid"/>
              <a:miter/>
            </a:ln>
          </p:spPr>
          <p:txBody>
            <a:bodyPr/>
            <a:lstStyle/>
            <a:p>
              <a:endParaRPr lang="en-IN"/>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12716070" y="3321116"/>
            <a:ext cx="5851217" cy="3195319"/>
          </a:xfrm>
          <a:prstGeom prst="rect">
            <a:avLst/>
          </a:prstGeom>
        </p:spPr>
        <p:txBody>
          <a:bodyPr lIns="0" tIns="0" rIns="0" bIns="0" rtlCol="0" anchor="t">
            <a:spAutoFit/>
          </a:bodyPr>
          <a:lstStyle/>
          <a:p>
            <a:pPr algn="ctr">
              <a:lnSpc>
                <a:spcPts val="12880"/>
              </a:lnSpc>
            </a:pPr>
            <a:r>
              <a:rPr lang="en-US" sz="9200" dirty="0">
                <a:solidFill>
                  <a:srgbClr val="FEFEFE"/>
                </a:solidFill>
                <a:latin typeface="Times New Roman" panose="02020603050405020304" pitchFamily="18" charset="0"/>
                <a:cs typeface="Times New Roman" panose="02020603050405020304" pitchFamily="18" charset="0"/>
              </a:rPr>
              <a:t>DFD</a:t>
            </a:r>
          </a:p>
          <a:p>
            <a:pPr marL="0" lvl="0" indent="0" algn="ctr">
              <a:lnSpc>
                <a:spcPts val="12880"/>
              </a:lnSpc>
              <a:spcBef>
                <a:spcPct val="0"/>
              </a:spcBef>
            </a:pPr>
            <a:r>
              <a:rPr lang="en-US" sz="9200" dirty="0">
                <a:solidFill>
                  <a:srgbClr val="FEFEFE"/>
                </a:solidFill>
                <a:latin typeface="Times New Roman" panose="02020603050405020304" pitchFamily="18" charset="0"/>
                <a:cs typeface="Times New Roman" panose="02020603050405020304" pitchFamily="18" charset="0"/>
              </a:rPr>
              <a:t>LEVEL 1</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5021170" cy="10287000"/>
            <a:chOff x="0" y="0"/>
            <a:chExt cx="1322448" cy="2709333"/>
          </a:xfrm>
        </p:grpSpPr>
        <p:sp>
          <p:nvSpPr>
            <p:cNvPr id="3" name="Freeform 3"/>
            <p:cNvSpPr/>
            <p:nvPr/>
          </p:nvSpPr>
          <p:spPr>
            <a:xfrm>
              <a:off x="0" y="0"/>
              <a:ext cx="1322448" cy="2709333"/>
            </a:xfrm>
            <a:custGeom>
              <a:avLst/>
              <a:gdLst/>
              <a:ahLst/>
              <a:cxnLst/>
              <a:rect l="l" t="t" r="r" b="b"/>
              <a:pathLst>
                <a:path w="1322448" h="2709333">
                  <a:moveTo>
                    <a:pt x="0" y="0"/>
                  </a:moveTo>
                  <a:lnTo>
                    <a:pt x="1322448" y="0"/>
                  </a:lnTo>
                  <a:lnTo>
                    <a:pt x="1322448" y="2709333"/>
                  </a:lnTo>
                  <a:lnTo>
                    <a:pt x="0" y="2709333"/>
                  </a:lnTo>
                  <a:close/>
                </a:path>
              </a:pathLst>
            </a:custGeom>
            <a:solidFill>
              <a:srgbClr val="5E17EB"/>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538506" y="-2511353"/>
            <a:ext cx="5526975" cy="552697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EFEFE">
                  <a:alpha val="26667"/>
                </a:srgbClr>
              </a:solidFill>
              <a:prstDash val="solid"/>
              <a:miter/>
            </a:ln>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14700679" y="7074186"/>
            <a:ext cx="5946973" cy="594697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8C52FF">
                  <a:alpha val="46667"/>
                </a:srgbClr>
              </a:solidFill>
              <a:prstDash val="solid"/>
              <a:miter/>
            </a:ln>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6624187" y="0"/>
            <a:ext cx="5913177" cy="10287000"/>
          </a:xfrm>
          <a:custGeom>
            <a:avLst/>
            <a:gdLst/>
            <a:ahLst/>
            <a:cxnLst/>
            <a:rect l="l" t="t" r="r" b="b"/>
            <a:pathLst>
              <a:path w="5913177" h="10287000">
                <a:moveTo>
                  <a:pt x="0" y="0"/>
                </a:moveTo>
                <a:lnTo>
                  <a:pt x="5913177" y="0"/>
                </a:lnTo>
                <a:lnTo>
                  <a:pt x="5913177" y="10287000"/>
                </a:lnTo>
                <a:lnTo>
                  <a:pt x="0" y="10287000"/>
                </a:lnTo>
                <a:lnTo>
                  <a:pt x="0" y="0"/>
                </a:lnTo>
                <a:close/>
              </a:path>
            </a:pathLst>
          </a:custGeom>
          <a:blipFill>
            <a:blip r:embed="rId2"/>
            <a:stretch>
              <a:fillRect r="-2653"/>
            </a:stretch>
          </a:blipFill>
        </p:spPr>
        <p:txBody>
          <a:bodyPr/>
          <a:lstStyle/>
          <a:p>
            <a:endParaRPr lang="en-IN"/>
          </a:p>
        </p:txBody>
      </p:sp>
      <p:sp>
        <p:nvSpPr>
          <p:cNvPr id="12" name="TextBox 12"/>
          <p:cNvSpPr txBox="1"/>
          <p:nvPr/>
        </p:nvSpPr>
        <p:spPr>
          <a:xfrm>
            <a:off x="-287885" y="2844172"/>
            <a:ext cx="5596941" cy="3063911"/>
          </a:xfrm>
          <a:prstGeom prst="rect">
            <a:avLst/>
          </a:prstGeom>
        </p:spPr>
        <p:txBody>
          <a:bodyPr lIns="0" tIns="0" rIns="0" bIns="0" rtlCol="0" anchor="t">
            <a:spAutoFit/>
          </a:bodyPr>
          <a:lstStyle/>
          <a:p>
            <a:pPr algn="ctr">
              <a:lnSpc>
                <a:spcPts val="12320"/>
              </a:lnSpc>
            </a:pPr>
            <a:r>
              <a:rPr lang="en-US" sz="8800" dirty="0">
                <a:solidFill>
                  <a:srgbClr val="FEFEFE"/>
                </a:solidFill>
                <a:latin typeface="Times New Roman" panose="02020603050405020304" pitchFamily="18" charset="0"/>
                <a:cs typeface="Times New Roman" panose="02020603050405020304" pitchFamily="18" charset="0"/>
              </a:rPr>
              <a:t>DFD</a:t>
            </a:r>
          </a:p>
          <a:p>
            <a:pPr marL="0" lvl="0" indent="0" algn="ctr">
              <a:lnSpc>
                <a:spcPts val="12320"/>
              </a:lnSpc>
              <a:spcBef>
                <a:spcPct val="0"/>
              </a:spcBef>
            </a:pPr>
            <a:r>
              <a:rPr lang="en-US" sz="8800" dirty="0">
                <a:solidFill>
                  <a:srgbClr val="FEFEFE"/>
                </a:solidFill>
                <a:latin typeface="Times New Roman" panose="02020603050405020304" pitchFamily="18" charset="0"/>
                <a:cs typeface="Times New Roman" panose="02020603050405020304" pitchFamily="18" charset="0"/>
              </a:rPr>
              <a:t>LEVEL 2</a:t>
            </a:r>
          </a:p>
        </p:txBody>
      </p:sp>
      <p:grpSp>
        <p:nvGrpSpPr>
          <p:cNvPr id="13" name="Group 13"/>
          <p:cNvGrpSpPr/>
          <p:nvPr/>
        </p:nvGrpSpPr>
        <p:grpSpPr>
          <a:xfrm>
            <a:off x="13851814" y="0"/>
            <a:ext cx="4436186" cy="10287000"/>
            <a:chOff x="0" y="0"/>
            <a:chExt cx="1168378" cy="2709333"/>
          </a:xfrm>
        </p:grpSpPr>
        <p:sp>
          <p:nvSpPr>
            <p:cNvPr id="14" name="Freeform 14"/>
            <p:cNvSpPr/>
            <p:nvPr/>
          </p:nvSpPr>
          <p:spPr>
            <a:xfrm>
              <a:off x="0" y="0"/>
              <a:ext cx="1168378" cy="2709333"/>
            </a:xfrm>
            <a:custGeom>
              <a:avLst/>
              <a:gdLst/>
              <a:ahLst/>
              <a:cxnLst/>
              <a:rect l="l" t="t" r="r" b="b"/>
              <a:pathLst>
                <a:path w="1168378" h="2709333">
                  <a:moveTo>
                    <a:pt x="0" y="0"/>
                  </a:moveTo>
                  <a:lnTo>
                    <a:pt x="1168378" y="0"/>
                  </a:lnTo>
                  <a:lnTo>
                    <a:pt x="1168378" y="2709333"/>
                  </a:lnTo>
                  <a:lnTo>
                    <a:pt x="0" y="2709333"/>
                  </a:lnTo>
                  <a:close/>
                </a:path>
              </a:pathLst>
            </a:custGeom>
            <a:solidFill>
              <a:srgbClr val="8C52FF">
                <a:alpha val="9804"/>
              </a:srgbClr>
            </a:solidFill>
          </p:spPr>
          <p:txBody>
            <a:bodyPr/>
            <a:lstStyle/>
            <a:p>
              <a:endParaRPr lang="en-IN"/>
            </a:p>
          </p:txBody>
        </p:sp>
        <p:sp>
          <p:nvSpPr>
            <p:cNvPr id="15" name="TextBox 1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6406084" y="1319665"/>
            <a:ext cx="7095798" cy="7270493"/>
            <a:chOff x="0" y="0"/>
            <a:chExt cx="1043512" cy="1069203"/>
          </a:xfrm>
        </p:grpSpPr>
        <p:sp>
          <p:nvSpPr>
            <p:cNvPr id="17" name="Freeform 17"/>
            <p:cNvSpPr/>
            <p:nvPr/>
          </p:nvSpPr>
          <p:spPr>
            <a:xfrm>
              <a:off x="0" y="0"/>
              <a:ext cx="1043512" cy="1069203"/>
            </a:xfrm>
            <a:custGeom>
              <a:avLst/>
              <a:gdLst/>
              <a:ahLst/>
              <a:cxnLst/>
              <a:rect l="l" t="t" r="r" b="b"/>
              <a:pathLst>
                <a:path w="1043512" h="1069203">
                  <a:moveTo>
                    <a:pt x="521756" y="0"/>
                  </a:moveTo>
                  <a:cubicBezTo>
                    <a:pt x="233598" y="0"/>
                    <a:pt x="0" y="239349"/>
                    <a:pt x="0" y="534601"/>
                  </a:cubicBezTo>
                  <a:cubicBezTo>
                    <a:pt x="0" y="829854"/>
                    <a:pt x="233598" y="1069203"/>
                    <a:pt x="521756" y="1069203"/>
                  </a:cubicBezTo>
                  <a:cubicBezTo>
                    <a:pt x="809914" y="1069203"/>
                    <a:pt x="1043512" y="829854"/>
                    <a:pt x="1043512" y="534601"/>
                  </a:cubicBezTo>
                  <a:cubicBezTo>
                    <a:pt x="1043512" y="239349"/>
                    <a:pt x="809914" y="0"/>
                    <a:pt x="521756" y="0"/>
                  </a:cubicBezTo>
                  <a:close/>
                </a:path>
              </a:pathLst>
            </a:custGeom>
            <a:solidFill>
              <a:srgbClr val="401399">
                <a:alpha val="26667"/>
              </a:srgbClr>
            </a:solidFill>
            <a:ln w="952500" cap="sq">
              <a:solidFill>
                <a:srgbClr val="FEFEFE">
                  <a:alpha val="26667"/>
                </a:srgbClr>
              </a:solidFill>
              <a:prstDash val="solid"/>
              <a:miter/>
            </a:ln>
          </p:spPr>
          <p:txBody>
            <a:bodyPr/>
            <a:lstStyle/>
            <a:p>
              <a:endParaRPr lang="en-IN"/>
            </a:p>
          </p:txBody>
        </p:sp>
        <p:sp>
          <p:nvSpPr>
            <p:cNvPr id="18" name="TextBox 18"/>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772</Words>
  <Application>Microsoft Office PowerPoint</Application>
  <PresentationFormat>Custom</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Open Sans Extra Bold</vt:lpstr>
      <vt:lpstr>Calibri</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CHARITY DONATION SYSTEM</dc:title>
  <cp:lastModifiedBy>Uday Sankar Mukherjee</cp:lastModifiedBy>
  <cp:revision>3</cp:revision>
  <dcterms:created xsi:type="dcterms:W3CDTF">2006-08-16T00:00:00Z</dcterms:created>
  <dcterms:modified xsi:type="dcterms:W3CDTF">2023-10-16T05:20:03Z</dcterms:modified>
  <dc:identifier>DAFxW3uEd84</dc:identifier>
</cp:coreProperties>
</file>