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ilita One" charset="1" panose="02000000000000000000"/>
      <p:regular r:id="rId10"/>
    </p:embeddedFont>
    <p:embeddedFont>
      <p:font typeface="Scope One" charset="1" panose="02060403030504020204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Canva Sans Bold Italics" charset="1" panose="020B0803030501040103"/>
      <p:regular r:id="rId15"/>
    </p:embeddedFont>
    <p:embeddedFont>
      <p:font typeface="Canva Sans Medium" charset="1" panose="020B0603030501040103"/>
      <p:regular r:id="rId16"/>
    </p:embeddedFont>
    <p:embeddedFont>
      <p:font typeface="Canva Sans Medium Italic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https://github.com/UdaySMukherjee/Image-Super-Resolution-with-Autoencoder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4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89327" y="3211866"/>
            <a:ext cx="6517407" cy="65174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3122" y="7499337"/>
            <a:ext cx="6042846" cy="719810"/>
            <a:chOff x="0" y="0"/>
            <a:chExt cx="1856465" cy="2211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56465" cy="221138"/>
            </a:xfrm>
            <a:custGeom>
              <a:avLst/>
              <a:gdLst/>
              <a:ahLst/>
              <a:cxnLst/>
              <a:rect r="r" b="b" t="t" l="l"/>
              <a:pathLst>
                <a:path h="221138" w="1856465">
                  <a:moveTo>
                    <a:pt x="46122" y="0"/>
                  </a:moveTo>
                  <a:lnTo>
                    <a:pt x="1810342" y="0"/>
                  </a:lnTo>
                  <a:cubicBezTo>
                    <a:pt x="1835815" y="0"/>
                    <a:pt x="1856465" y="20650"/>
                    <a:pt x="1856465" y="46122"/>
                  </a:cubicBezTo>
                  <a:lnTo>
                    <a:pt x="1856465" y="175016"/>
                  </a:lnTo>
                  <a:cubicBezTo>
                    <a:pt x="1856465" y="200488"/>
                    <a:pt x="1835815" y="221138"/>
                    <a:pt x="1810342" y="221138"/>
                  </a:cubicBezTo>
                  <a:lnTo>
                    <a:pt x="46122" y="221138"/>
                  </a:lnTo>
                  <a:cubicBezTo>
                    <a:pt x="20650" y="221138"/>
                    <a:pt x="0" y="200488"/>
                    <a:pt x="0" y="175016"/>
                  </a:cubicBezTo>
                  <a:lnTo>
                    <a:pt x="0" y="46122"/>
                  </a:lnTo>
                  <a:cubicBezTo>
                    <a:pt x="0" y="20650"/>
                    <a:pt x="20650" y="0"/>
                    <a:pt x="46122" y="0"/>
                  </a:cubicBezTo>
                  <a:close/>
                </a:path>
              </a:pathLst>
            </a:custGeom>
            <a:solidFill>
              <a:srgbClr val="7859A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56465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8288" y="7260527"/>
            <a:ext cx="5901583" cy="719810"/>
            <a:chOff x="0" y="0"/>
            <a:chExt cx="1813066" cy="2211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066" cy="221138"/>
            </a:xfrm>
            <a:custGeom>
              <a:avLst/>
              <a:gdLst/>
              <a:ahLst/>
              <a:cxnLst/>
              <a:rect r="r" b="b" t="t" l="l"/>
              <a:pathLst>
                <a:path h="221138" w="1813066">
                  <a:moveTo>
                    <a:pt x="47226" y="0"/>
                  </a:moveTo>
                  <a:lnTo>
                    <a:pt x="1765840" y="0"/>
                  </a:lnTo>
                  <a:cubicBezTo>
                    <a:pt x="1778365" y="0"/>
                    <a:pt x="1790377" y="4976"/>
                    <a:pt x="1799234" y="13832"/>
                  </a:cubicBezTo>
                  <a:cubicBezTo>
                    <a:pt x="1808090" y="22689"/>
                    <a:pt x="1813066" y="34701"/>
                    <a:pt x="1813066" y="47226"/>
                  </a:cubicBezTo>
                  <a:lnTo>
                    <a:pt x="1813066" y="173912"/>
                  </a:lnTo>
                  <a:cubicBezTo>
                    <a:pt x="1813066" y="186437"/>
                    <a:pt x="1808090" y="198449"/>
                    <a:pt x="1799234" y="207306"/>
                  </a:cubicBezTo>
                  <a:cubicBezTo>
                    <a:pt x="1790377" y="216162"/>
                    <a:pt x="1778365" y="221138"/>
                    <a:pt x="1765840" y="221138"/>
                  </a:cubicBezTo>
                  <a:lnTo>
                    <a:pt x="47226" y="221138"/>
                  </a:lnTo>
                  <a:cubicBezTo>
                    <a:pt x="21144" y="221138"/>
                    <a:pt x="0" y="199994"/>
                    <a:pt x="0" y="173912"/>
                  </a:cubicBezTo>
                  <a:lnTo>
                    <a:pt x="0" y="47226"/>
                  </a:lnTo>
                  <a:cubicBezTo>
                    <a:pt x="0" y="34701"/>
                    <a:pt x="4976" y="22689"/>
                    <a:pt x="13832" y="13832"/>
                  </a:cubicBezTo>
                  <a:cubicBezTo>
                    <a:pt x="22689" y="4976"/>
                    <a:pt x="34701" y="0"/>
                    <a:pt x="47226" y="0"/>
                  </a:cubicBezTo>
                  <a:close/>
                </a:path>
              </a:pathLst>
            </a:custGeom>
            <a:solidFill>
              <a:srgbClr val="ECE7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13066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09650" y="2883112"/>
            <a:ext cx="11100027" cy="217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147"/>
              </a:lnSpc>
            </a:pPr>
            <a:r>
              <a:rPr lang="en-US" sz="9474">
                <a:solidFill>
                  <a:srgbClr val="FFFFFF"/>
                </a:solidFill>
                <a:latin typeface="Lilita One"/>
              </a:rPr>
              <a:t>IMAGE</a:t>
            </a:r>
          </a:p>
          <a:p>
            <a:pPr marL="0" indent="0" lvl="0">
              <a:lnSpc>
                <a:spcPts val="8147"/>
              </a:lnSpc>
            </a:pPr>
            <a:r>
              <a:rPr lang="en-US" sz="9474">
                <a:solidFill>
                  <a:srgbClr val="FFFFFF"/>
                </a:solidFill>
                <a:latin typeface="Lilita One"/>
              </a:rPr>
              <a:t>SUPER-RESOLUTION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1009650" y="-5160038"/>
            <a:ext cx="0" cy="6492240"/>
          </a:xfrm>
          <a:prstGeom prst="line">
            <a:avLst/>
          </a:prstGeom>
          <a:ln cap="flat" w="38100">
            <a:solidFill>
              <a:srgbClr val="ECE7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8268827" y="4650788"/>
            <a:ext cx="0" cy="6492240"/>
          </a:xfrm>
          <a:prstGeom prst="line">
            <a:avLst/>
          </a:prstGeom>
          <a:ln cap="flat" w="38100">
            <a:solidFill>
              <a:srgbClr val="ECE7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5593048"/>
            <a:ext cx="6471690" cy="141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6"/>
              </a:lnSpc>
            </a:pPr>
            <a:r>
              <a:rPr lang="en-US" sz="2704">
                <a:solidFill>
                  <a:srgbClr val="ECE7E4"/>
                </a:solidFill>
                <a:latin typeface="Scope One"/>
              </a:rPr>
              <a:t>Uday Sankar Mukherjee(38)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ECE7E4"/>
                </a:solidFill>
                <a:latin typeface="Scope One"/>
              </a:rPr>
              <a:t> Atrij Paul(43)</a:t>
            </a:r>
          </a:p>
          <a:p>
            <a:pPr marL="0" indent="0" lvl="0">
              <a:lnSpc>
                <a:spcPts val="3786"/>
              </a:lnSpc>
              <a:spcBef>
                <a:spcPct val="0"/>
              </a:spcBef>
            </a:pPr>
            <a:r>
              <a:rPr lang="en-US" sz="2704">
                <a:solidFill>
                  <a:srgbClr val="ECE7E4"/>
                </a:solidFill>
                <a:latin typeface="Scope One"/>
              </a:rPr>
              <a:t> Sukrit Das(60)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8033" y="7351790"/>
            <a:ext cx="5742094" cy="50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3"/>
              </a:lnSpc>
              <a:spcBef>
                <a:spcPct val="0"/>
              </a:spcBef>
            </a:pPr>
            <a:r>
              <a:rPr lang="en-US" sz="2988">
                <a:solidFill>
                  <a:srgbClr val="7859A5"/>
                </a:solidFill>
                <a:latin typeface="Scope One"/>
              </a:rPr>
              <a:t>With  Prof. Subhadeep Chanda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4227123">
            <a:off x="-1819960" y="6432356"/>
            <a:ext cx="5940682" cy="5303409"/>
          </a:xfrm>
          <a:custGeom>
            <a:avLst/>
            <a:gdLst/>
            <a:ahLst/>
            <a:cxnLst/>
            <a:rect r="r" b="b" t="t" l="l"/>
            <a:pathLst>
              <a:path h="5303409" w="5940682">
                <a:moveTo>
                  <a:pt x="5940682" y="0"/>
                </a:moveTo>
                <a:lnTo>
                  <a:pt x="0" y="0"/>
                </a:lnTo>
                <a:lnTo>
                  <a:pt x="0" y="5303408"/>
                </a:lnTo>
                <a:lnTo>
                  <a:pt x="5940682" y="5303408"/>
                </a:lnTo>
                <a:lnTo>
                  <a:pt x="59406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28033" y="8939211"/>
            <a:ext cx="638178" cy="63817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542930" y="3299634"/>
            <a:ext cx="3619041" cy="3509414"/>
          </a:xfrm>
          <a:custGeom>
            <a:avLst/>
            <a:gdLst/>
            <a:ahLst/>
            <a:cxnLst/>
            <a:rect r="r" b="b" t="t" l="l"/>
            <a:pathLst>
              <a:path h="3509414" w="3619041">
                <a:moveTo>
                  <a:pt x="0" y="0"/>
                </a:moveTo>
                <a:lnTo>
                  <a:pt x="3619041" y="0"/>
                </a:lnTo>
                <a:lnTo>
                  <a:pt x="3619041" y="3509414"/>
                </a:lnTo>
                <a:lnTo>
                  <a:pt x="0" y="3509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1459" t="-8832" r="-23941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34067" y="6643860"/>
            <a:ext cx="3616007" cy="3504297"/>
          </a:xfrm>
          <a:custGeom>
            <a:avLst/>
            <a:gdLst/>
            <a:ahLst/>
            <a:cxnLst/>
            <a:rect r="r" b="b" t="t" l="l"/>
            <a:pathLst>
              <a:path h="3504297" w="3616007">
                <a:moveTo>
                  <a:pt x="0" y="0"/>
                </a:moveTo>
                <a:lnTo>
                  <a:pt x="3616007" y="0"/>
                </a:lnTo>
                <a:lnTo>
                  <a:pt x="3616007" y="3504296"/>
                </a:lnTo>
                <a:lnTo>
                  <a:pt x="0" y="3504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381" t="-8991" r="-123292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1454752">
            <a:off x="15043644" y="6604687"/>
            <a:ext cx="1455688" cy="2751301"/>
          </a:xfrm>
          <a:custGeom>
            <a:avLst/>
            <a:gdLst/>
            <a:ahLst/>
            <a:cxnLst/>
            <a:rect r="r" b="b" t="t" l="l"/>
            <a:pathLst>
              <a:path h="2751301" w="1455688">
                <a:moveTo>
                  <a:pt x="0" y="0"/>
                </a:moveTo>
                <a:lnTo>
                  <a:pt x="1455688" y="0"/>
                </a:lnTo>
                <a:lnTo>
                  <a:pt x="1455688" y="2751301"/>
                </a:lnTo>
                <a:lnTo>
                  <a:pt x="0" y="27513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09650" y="1816355"/>
            <a:ext cx="5070419" cy="931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786"/>
              </a:lnSpc>
              <a:spcBef>
                <a:spcPct val="0"/>
              </a:spcBef>
            </a:pPr>
            <a:r>
              <a:rPr lang="en-US" sz="2704">
                <a:solidFill>
                  <a:srgbClr val="ECE7E4"/>
                </a:solidFill>
                <a:latin typeface="Scope One"/>
              </a:rPr>
              <a:t>IMAGE PROCESSING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4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44054">
            <a:off x="-1087346" y="6562862"/>
            <a:ext cx="5598357" cy="4997806"/>
          </a:xfrm>
          <a:custGeom>
            <a:avLst/>
            <a:gdLst/>
            <a:ahLst/>
            <a:cxnLst/>
            <a:rect r="r" b="b" t="t" l="l"/>
            <a:pathLst>
              <a:path h="4997806" w="5598357">
                <a:moveTo>
                  <a:pt x="0" y="0"/>
                </a:moveTo>
                <a:lnTo>
                  <a:pt x="5598357" y="0"/>
                </a:lnTo>
                <a:lnTo>
                  <a:pt x="5598357" y="4997806"/>
                </a:lnTo>
                <a:lnTo>
                  <a:pt x="0" y="4997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4888">
            <a:off x="13643526" y="-1278758"/>
            <a:ext cx="7231547" cy="6455799"/>
          </a:xfrm>
          <a:custGeom>
            <a:avLst/>
            <a:gdLst/>
            <a:ahLst/>
            <a:cxnLst/>
            <a:rect r="r" b="b" t="t" l="l"/>
            <a:pathLst>
              <a:path h="6455799" w="7231547">
                <a:moveTo>
                  <a:pt x="0" y="0"/>
                </a:moveTo>
                <a:lnTo>
                  <a:pt x="7231548" y="0"/>
                </a:lnTo>
                <a:lnTo>
                  <a:pt x="7231548" y="6455799"/>
                </a:lnTo>
                <a:lnTo>
                  <a:pt x="0" y="645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91441" y="8480027"/>
            <a:ext cx="4667859" cy="719810"/>
            <a:chOff x="0" y="0"/>
            <a:chExt cx="1434045" cy="2211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34045" cy="221138"/>
            </a:xfrm>
            <a:custGeom>
              <a:avLst/>
              <a:gdLst/>
              <a:ahLst/>
              <a:cxnLst/>
              <a:rect r="r" b="b" t="t" l="l"/>
              <a:pathLst>
                <a:path h="221138" w="1434045">
                  <a:moveTo>
                    <a:pt x="59708" y="0"/>
                  </a:moveTo>
                  <a:lnTo>
                    <a:pt x="1374337" y="0"/>
                  </a:lnTo>
                  <a:cubicBezTo>
                    <a:pt x="1390173" y="0"/>
                    <a:pt x="1405360" y="6291"/>
                    <a:pt x="1416557" y="17488"/>
                  </a:cubicBezTo>
                  <a:cubicBezTo>
                    <a:pt x="1427755" y="28686"/>
                    <a:pt x="1434045" y="43873"/>
                    <a:pt x="1434045" y="59708"/>
                  </a:cubicBezTo>
                  <a:lnTo>
                    <a:pt x="1434045" y="161430"/>
                  </a:lnTo>
                  <a:cubicBezTo>
                    <a:pt x="1434045" y="177265"/>
                    <a:pt x="1427755" y="192452"/>
                    <a:pt x="1416557" y="203650"/>
                  </a:cubicBezTo>
                  <a:cubicBezTo>
                    <a:pt x="1405360" y="214847"/>
                    <a:pt x="1390173" y="221138"/>
                    <a:pt x="1374337" y="221138"/>
                  </a:cubicBezTo>
                  <a:lnTo>
                    <a:pt x="59708" y="221138"/>
                  </a:lnTo>
                  <a:cubicBezTo>
                    <a:pt x="26732" y="221138"/>
                    <a:pt x="0" y="194406"/>
                    <a:pt x="0" y="161430"/>
                  </a:cubicBezTo>
                  <a:lnTo>
                    <a:pt x="0" y="59708"/>
                  </a:lnTo>
                  <a:cubicBezTo>
                    <a:pt x="0" y="43873"/>
                    <a:pt x="6291" y="28686"/>
                    <a:pt x="17488" y="17488"/>
                  </a:cubicBezTo>
                  <a:cubicBezTo>
                    <a:pt x="28686" y="6291"/>
                    <a:pt x="43873" y="0"/>
                    <a:pt x="59708" y="0"/>
                  </a:cubicBezTo>
                  <a:close/>
                </a:path>
              </a:pathLst>
            </a:custGeom>
            <a:solidFill>
              <a:srgbClr val="5272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34045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69760" y="8363100"/>
            <a:ext cx="4667859" cy="719810"/>
            <a:chOff x="0" y="0"/>
            <a:chExt cx="1434045" cy="2211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34045" cy="221138"/>
            </a:xfrm>
            <a:custGeom>
              <a:avLst/>
              <a:gdLst/>
              <a:ahLst/>
              <a:cxnLst/>
              <a:rect r="r" b="b" t="t" l="l"/>
              <a:pathLst>
                <a:path h="221138" w="1434045">
                  <a:moveTo>
                    <a:pt x="59708" y="0"/>
                  </a:moveTo>
                  <a:lnTo>
                    <a:pt x="1374337" y="0"/>
                  </a:lnTo>
                  <a:cubicBezTo>
                    <a:pt x="1390173" y="0"/>
                    <a:pt x="1405360" y="6291"/>
                    <a:pt x="1416557" y="17488"/>
                  </a:cubicBezTo>
                  <a:cubicBezTo>
                    <a:pt x="1427755" y="28686"/>
                    <a:pt x="1434045" y="43873"/>
                    <a:pt x="1434045" y="59708"/>
                  </a:cubicBezTo>
                  <a:lnTo>
                    <a:pt x="1434045" y="161430"/>
                  </a:lnTo>
                  <a:cubicBezTo>
                    <a:pt x="1434045" y="177265"/>
                    <a:pt x="1427755" y="192452"/>
                    <a:pt x="1416557" y="203650"/>
                  </a:cubicBezTo>
                  <a:cubicBezTo>
                    <a:pt x="1405360" y="214847"/>
                    <a:pt x="1390173" y="221138"/>
                    <a:pt x="1374337" y="221138"/>
                  </a:cubicBezTo>
                  <a:lnTo>
                    <a:pt x="59708" y="221138"/>
                  </a:lnTo>
                  <a:cubicBezTo>
                    <a:pt x="26732" y="221138"/>
                    <a:pt x="0" y="194406"/>
                    <a:pt x="0" y="161430"/>
                  </a:cubicBezTo>
                  <a:lnTo>
                    <a:pt x="0" y="59708"/>
                  </a:lnTo>
                  <a:cubicBezTo>
                    <a:pt x="0" y="43873"/>
                    <a:pt x="6291" y="28686"/>
                    <a:pt x="17488" y="17488"/>
                  </a:cubicBezTo>
                  <a:cubicBezTo>
                    <a:pt x="28686" y="6291"/>
                    <a:pt x="43873" y="0"/>
                    <a:pt x="59708" y="0"/>
                  </a:cubicBezTo>
                  <a:close/>
                </a:path>
              </a:pathLst>
            </a:custGeom>
            <a:solidFill>
              <a:srgbClr val="ECE7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34045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409713" y="2044674"/>
            <a:ext cx="1031315" cy="103131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1696" y="6839788"/>
            <a:ext cx="1130136" cy="1130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-1252355" y="4703650"/>
            <a:ext cx="7523231" cy="0"/>
          </a:xfrm>
          <a:prstGeom prst="line">
            <a:avLst/>
          </a:prstGeom>
          <a:ln cap="flat" w="38100">
            <a:solidFill>
              <a:srgbClr val="EFE2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2469760" y="7249936"/>
            <a:ext cx="7523231" cy="0"/>
          </a:xfrm>
          <a:prstGeom prst="line">
            <a:avLst/>
          </a:prstGeom>
          <a:ln cap="flat" w="38100">
            <a:solidFill>
              <a:srgbClr val="EFE2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873342" y="309657"/>
            <a:ext cx="3912801" cy="4114800"/>
          </a:xfrm>
          <a:custGeom>
            <a:avLst/>
            <a:gdLst/>
            <a:ahLst/>
            <a:cxnLst/>
            <a:rect r="r" b="b" t="t" l="l"/>
            <a:pathLst>
              <a:path h="4114800" w="3912801">
                <a:moveTo>
                  <a:pt x="0" y="0"/>
                </a:moveTo>
                <a:lnTo>
                  <a:pt x="3912801" y="0"/>
                </a:lnTo>
                <a:lnTo>
                  <a:pt x="39128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08481" y="5343220"/>
            <a:ext cx="13269480" cy="172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37"/>
              </a:lnSpc>
            </a:pPr>
            <a:r>
              <a:rPr lang="en-US" sz="14345">
                <a:solidFill>
                  <a:srgbClr val="92CEDC"/>
                </a:solidFill>
                <a:latin typeface="Lilita One"/>
              </a:rPr>
              <a:t>THANK YOU!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93807" y="8440705"/>
            <a:ext cx="4019765" cy="50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3"/>
              </a:lnSpc>
              <a:spcBef>
                <a:spcPct val="0"/>
              </a:spcBef>
            </a:pPr>
            <a:r>
              <a:rPr lang="en-US" sz="2988">
                <a:solidFill>
                  <a:srgbClr val="7859A5"/>
                </a:solidFill>
                <a:latin typeface="Scope One"/>
              </a:rPr>
              <a:t>@</a:t>
            </a:r>
            <a:r>
              <a:rPr lang="en-US" sz="2988" u="sng">
                <a:solidFill>
                  <a:srgbClr val="7859A5"/>
                </a:solidFill>
                <a:latin typeface="Scope One"/>
                <a:hlinkClick r:id="rId6" tooltip="https://github.com/UdaySMukherjee/Image-Super-Resolution-with-Autoencoders"/>
              </a:rPr>
              <a:t>g</a:t>
            </a:r>
            <a:r>
              <a:rPr lang="en-US" sz="2988">
                <a:solidFill>
                  <a:srgbClr val="7859A5"/>
                </a:solidFill>
                <a:latin typeface="Scope One"/>
              </a:rPr>
              <a:t>ithub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72423" y="456825"/>
            <a:ext cx="6252681" cy="4642411"/>
            <a:chOff x="0" y="0"/>
            <a:chExt cx="1203547" cy="8935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3547" cy="893594"/>
            </a:xfrm>
            <a:custGeom>
              <a:avLst/>
              <a:gdLst/>
              <a:ahLst/>
              <a:cxnLst/>
              <a:rect r="r" b="b" t="t" l="l"/>
              <a:pathLst>
                <a:path h="893594" w="1203547">
                  <a:moveTo>
                    <a:pt x="47051" y="0"/>
                  </a:moveTo>
                  <a:lnTo>
                    <a:pt x="1156497" y="0"/>
                  </a:lnTo>
                  <a:cubicBezTo>
                    <a:pt x="1182482" y="0"/>
                    <a:pt x="1203547" y="21065"/>
                    <a:pt x="1203547" y="47051"/>
                  </a:cubicBezTo>
                  <a:lnTo>
                    <a:pt x="1203547" y="846544"/>
                  </a:lnTo>
                  <a:cubicBezTo>
                    <a:pt x="1203547" y="859022"/>
                    <a:pt x="1198590" y="870990"/>
                    <a:pt x="1189766" y="879814"/>
                  </a:cubicBezTo>
                  <a:cubicBezTo>
                    <a:pt x="1180943" y="888637"/>
                    <a:pt x="1168975" y="893594"/>
                    <a:pt x="1156497" y="893594"/>
                  </a:cubicBezTo>
                  <a:lnTo>
                    <a:pt x="47051" y="893594"/>
                  </a:lnTo>
                  <a:cubicBezTo>
                    <a:pt x="34572" y="893594"/>
                    <a:pt x="22605" y="888637"/>
                    <a:pt x="13781" y="879814"/>
                  </a:cubicBezTo>
                  <a:cubicBezTo>
                    <a:pt x="4957" y="870990"/>
                    <a:pt x="0" y="859022"/>
                    <a:pt x="0" y="846544"/>
                  </a:cubicBezTo>
                  <a:lnTo>
                    <a:pt x="0" y="47051"/>
                  </a:lnTo>
                  <a:cubicBezTo>
                    <a:pt x="0" y="34572"/>
                    <a:pt x="4957" y="22605"/>
                    <a:pt x="13781" y="13781"/>
                  </a:cubicBezTo>
                  <a:cubicBezTo>
                    <a:pt x="22605" y="4957"/>
                    <a:pt x="34572" y="0"/>
                    <a:pt x="47051" y="0"/>
                  </a:cubicBezTo>
                  <a:close/>
                </a:path>
              </a:pathLst>
            </a:custGeom>
            <a:solidFill>
              <a:srgbClr val="DD730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03547" cy="931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72423" y="5384943"/>
            <a:ext cx="6252681" cy="4642411"/>
            <a:chOff x="0" y="0"/>
            <a:chExt cx="1203547" cy="8935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3547" cy="893594"/>
            </a:xfrm>
            <a:custGeom>
              <a:avLst/>
              <a:gdLst/>
              <a:ahLst/>
              <a:cxnLst/>
              <a:rect r="r" b="b" t="t" l="l"/>
              <a:pathLst>
                <a:path h="893594" w="1203547">
                  <a:moveTo>
                    <a:pt x="47051" y="0"/>
                  </a:moveTo>
                  <a:lnTo>
                    <a:pt x="1156497" y="0"/>
                  </a:lnTo>
                  <a:cubicBezTo>
                    <a:pt x="1182482" y="0"/>
                    <a:pt x="1203547" y="21065"/>
                    <a:pt x="1203547" y="47051"/>
                  </a:cubicBezTo>
                  <a:lnTo>
                    <a:pt x="1203547" y="846544"/>
                  </a:lnTo>
                  <a:cubicBezTo>
                    <a:pt x="1203547" y="859022"/>
                    <a:pt x="1198590" y="870990"/>
                    <a:pt x="1189766" y="879814"/>
                  </a:cubicBezTo>
                  <a:cubicBezTo>
                    <a:pt x="1180943" y="888637"/>
                    <a:pt x="1168975" y="893594"/>
                    <a:pt x="1156497" y="893594"/>
                  </a:cubicBezTo>
                  <a:lnTo>
                    <a:pt x="47051" y="893594"/>
                  </a:lnTo>
                  <a:cubicBezTo>
                    <a:pt x="34572" y="893594"/>
                    <a:pt x="22605" y="888637"/>
                    <a:pt x="13781" y="879814"/>
                  </a:cubicBezTo>
                  <a:cubicBezTo>
                    <a:pt x="4957" y="870990"/>
                    <a:pt x="0" y="859022"/>
                    <a:pt x="0" y="846544"/>
                  </a:cubicBezTo>
                  <a:lnTo>
                    <a:pt x="0" y="47051"/>
                  </a:lnTo>
                  <a:cubicBezTo>
                    <a:pt x="0" y="34572"/>
                    <a:pt x="4957" y="22605"/>
                    <a:pt x="13781" y="13781"/>
                  </a:cubicBezTo>
                  <a:cubicBezTo>
                    <a:pt x="22605" y="4957"/>
                    <a:pt x="34572" y="0"/>
                    <a:pt x="47051" y="0"/>
                  </a:cubicBezTo>
                  <a:close/>
                </a:path>
              </a:pathLst>
            </a:custGeom>
            <a:solidFill>
              <a:srgbClr val="4780C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03547" cy="931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39429" y="456825"/>
            <a:ext cx="6536905" cy="4642411"/>
            <a:chOff x="0" y="0"/>
            <a:chExt cx="1258256" cy="8935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8256" cy="893594"/>
            </a:xfrm>
            <a:custGeom>
              <a:avLst/>
              <a:gdLst/>
              <a:ahLst/>
              <a:cxnLst/>
              <a:rect r="r" b="b" t="t" l="l"/>
              <a:pathLst>
                <a:path h="893594" w="1258256">
                  <a:moveTo>
                    <a:pt x="45005" y="0"/>
                  </a:moveTo>
                  <a:lnTo>
                    <a:pt x="1213251" y="0"/>
                  </a:lnTo>
                  <a:cubicBezTo>
                    <a:pt x="1225187" y="0"/>
                    <a:pt x="1236634" y="4742"/>
                    <a:pt x="1245074" y="13182"/>
                  </a:cubicBezTo>
                  <a:cubicBezTo>
                    <a:pt x="1253514" y="21622"/>
                    <a:pt x="1258256" y="33069"/>
                    <a:pt x="1258256" y="45005"/>
                  </a:cubicBezTo>
                  <a:lnTo>
                    <a:pt x="1258256" y="848589"/>
                  </a:lnTo>
                  <a:cubicBezTo>
                    <a:pt x="1258256" y="860525"/>
                    <a:pt x="1253514" y="871973"/>
                    <a:pt x="1245074" y="880413"/>
                  </a:cubicBezTo>
                  <a:cubicBezTo>
                    <a:pt x="1236634" y="888853"/>
                    <a:pt x="1225187" y="893594"/>
                    <a:pt x="1213251" y="893594"/>
                  </a:cubicBezTo>
                  <a:lnTo>
                    <a:pt x="45005" y="893594"/>
                  </a:lnTo>
                  <a:cubicBezTo>
                    <a:pt x="33069" y="893594"/>
                    <a:pt x="21622" y="888853"/>
                    <a:pt x="13182" y="880413"/>
                  </a:cubicBezTo>
                  <a:cubicBezTo>
                    <a:pt x="4742" y="871973"/>
                    <a:pt x="0" y="860525"/>
                    <a:pt x="0" y="848589"/>
                  </a:cubicBezTo>
                  <a:lnTo>
                    <a:pt x="0" y="45005"/>
                  </a:lnTo>
                  <a:cubicBezTo>
                    <a:pt x="0" y="33069"/>
                    <a:pt x="4742" y="21622"/>
                    <a:pt x="13182" y="13182"/>
                  </a:cubicBezTo>
                  <a:cubicBezTo>
                    <a:pt x="21622" y="4742"/>
                    <a:pt x="33069" y="0"/>
                    <a:pt x="45005" y="0"/>
                  </a:cubicBezTo>
                  <a:close/>
                </a:path>
              </a:pathLst>
            </a:custGeom>
            <a:solidFill>
              <a:srgbClr val="EB6D6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8256" cy="931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39429" y="5369697"/>
            <a:ext cx="6536905" cy="4642411"/>
            <a:chOff x="0" y="0"/>
            <a:chExt cx="1258256" cy="8935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8256" cy="893594"/>
            </a:xfrm>
            <a:custGeom>
              <a:avLst/>
              <a:gdLst/>
              <a:ahLst/>
              <a:cxnLst/>
              <a:rect r="r" b="b" t="t" l="l"/>
              <a:pathLst>
                <a:path h="893594" w="1258256">
                  <a:moveTo>
                    <a:pt x="45005" y="0"/>
                  </a:moveTo>
                  <a:lnTo>
                    <a:pt x="1213251" y="0"/>
                  </a:lnTo>
                  <a:cubicBezTo>
                    <a:pt x="1225187" y="0"/>
                    <a:pt x="1236634" y="4742"/>
                    <a:pt x="1245074" y="13182"/>
                  </a:cubicBezTo>
                  <a:cubicBezTo>
                    <a:pt x="1253514" y="21622"/>
                    <a:pt x="1258256" y="33069"/>
                    <a:pt x="1258256" y="45005"/>
                  </a:cubicBezTo>
                  <a:lnTo>
                    <a:pt x="1258256" y="848589"/>
                  </a:lnTo>
                  <a:cubicBezTo>
                    <a:pt x="1258256" y="860525"/>
                    <a:pt x="1253514" y="871973"/>
                    <a:pt x="1245074" y="880413"/>
                  </a:cubicBezTo>
                  <a:cubicBezTo>
                    <a:pt x="1236634" y="888853"/>
                    <a:pt x="1225187" y="893594"/>
                    <a:pt x="1213251" y="893594"/>
                  </a:cubicBezTo>
                  <a:lnTo>
                    <a:pt x="45005" y="893594"/>
                  </a:lnTo>
                  <a:cubicBezTo>
                    <a:pt x="33069" y="893594"/>
                    <a:pt x="21622" y="888853"/>
                    <a:pt x="13182" y="880413"/>
                  </a:cubicBezTo>
                  <a:cubicBezTo>
                    <a:pt x="4742" y="871973"/>
                    <a:pt x="0" y="860525"/>
                    <a:pt x="0" y="848589"/>
                  </a:cubicBezTo>
                  <a:lnTo>
                    <a:pt x="0" y="45005"/>
                  </a:lnTo>
                  <a:cubicBezTo>
                    <a:pt x="0" y="33069"/>
                    <a:pt x="4742" y="21622"/>
                    <a:pt x="13182" y="13182"/>
                  </a:cubicBezTo>
                  <a:cubicBezTo>
                    <a:pt x="21622" y="4742"/>
                    <a:pt x="33069" y="0"/>
                    <a:pt x="45005" y="0"/>
                  </a:cubicBezTo>
                  <a:close/>
                </a:path>
              </a:pathLst>
            </a:custGeom>
            <a:solidFill>
              <a:srgbClr val="182D4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8256" cy="931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1047750" y="4589872"/>
            <a:ext cx="0" cy="894324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047750" y="-371421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9991744" y="3964102"/>
            <a:ext cx="2358795" cy="235879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7E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359243" y="4504064"/>
            <a:ext cx="1623797" cy="1278873"/>
          </a:xfrm>
          <a:custGeom>
            <a:avLst/>
            <a:gdLst/>
            <a:ahLst/>
            <a:cxnLst/>
            <a:rect r="r" b="b" t="t" l="l"/>
            <a:pathLst>
              <a:path h="1278873" w="1623797">
                <a:moveTo>
                  <a:pt x="0" y="0"/>
                </a:moveTo>
                <a:lnTo>
                  <a:pt x="1623797" y="0"/>
                </a:lnTo>
                <a:lnTo>
                  <a:pt x="1623797" y="1278872"/>
                </a:lnTo>
                <a:lnTo>
                  <a:pt x="0" y="1278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709093" y="6265748"/>
            <a:ext cx="5833852" cy="312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FFFFFF"/>
                </a:solidFill>
                <a:latin typeface="Scope One"/>
              </a:rPr>
              <a:t>Super resolution image reconstruction is to obtain a high-resolution image from a sequence of low-resolution images which are degraded by unknown blur, noise, and down sample.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2045" y="3167020"/>
            <a:ext cx="7235387" cy="96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862"/>
              </a:lnSpc>
            </a:pPr>
            <a:r>
              <a:rPr lang="en-US" sz="7979">
                <a:solidFill>
                  <a:srgbClr val="182D4B"/>
                </a:solidFill>
                <a:latin typeface="Lilita One"/>
              </a:rPr>
              <a:t>ABOUT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871124" y="918564"/>
            <a:ext cx="6055278" cy="3671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73"/>
              </a:lnSpc>
              <a:spcBef>
                <a:spcPct val="0"/>
              </a:spcBef>
            </a:pPr>
            <a:r>
              <a:rPr lang="en-US" sz="2624">
                <a:solidFill>
                  <a:srgbClr val="FFFFFF"/>
                </a:solidFill>
                <a:latin typeface="Scope One"/>
              </a:rPr>
              <a:t>In the ever-evolving landscape of image processing, the quest for enhancing the quality of digital images has been a longstanding endeavor. Image Super Resolution (ISR) stands at the forefront of this pursuit, aiming to reveal intricate details and nuances in low-resolution images.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82182" y="6003015"/>
            <a:ext cx="5433163" cy="352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25"/>
              </a:lnSpc>
              <a:spcBef>
                <a:spcPct val="0"/>
              </a:spcBef>
            </a:pPr>
            <a:r>
              <a:rPr lang="en-US" sz="2875">
                <a:solidFill>
                  <a:srgbClr val="FFFFFF"/>
                </a:solidFill>
                <a:latin typeface="Scope One"/>
              </a:rPr>
              <a:t> Within this realm, autoencoders emerge as a promising tool, harnessing the power of unsupervised learning to extract and reconstruct high-resolution representations from low-quality inputs.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94365" y="805194"/>
            <a:ext cx="6063309" cy="4180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6"/>
              </a:lnSpc>
            </a:pPr>
            <a:r>
              <a:rPr lang="en-US" sz="2654">
                <a:solidFill>
                  <a:srgbClr val="FFFFFF"/>
                </a:solidFill>
                <a:latin typeface="Scope One"/>
              </a:rPr>
              <a:t>Image Super Resolution refers to the task of enhancing the resolution of an image from low-resolution (LR) to high (HR). It is popularly used in the following applications: Surveillance: to detect, identify, and perform facial recognition on low-resolution images obtained from security cameras.</a:t>
            </a:r>
          </a:p>
          <a:p>
            <a:pPr algn="ctr" marL="0" indent="0" lvl="0">
              <a:lnSpc>
                <a:spcPts val="37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E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96395" y="9482103"/>
            <a:ext cx="599888" cy="59988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95678" y="238067"/>
            <a:ext cx="5700605" cy="4114800"/>
          </a:xfrm>
          <a:custGeom>
            <a:avLst/>
            <a:gdLst/>
            <a:ahLst/>
            <a:cxnLst/>
            <a:rect r="r" b="b" t="t" l="l"/>
            <a:pathLst>
              <a:path h="4114800" w="5700605">
                <a:moveTo>
                  <a:pt x="0" y="0"/>
                </a:moveTo>
                <a:lnTo>
                  <a:pt x="5700604" y="0"/>
                </a:lnTo>
                <a:lnTo>
                  <a:pt x="57006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" y="3030699"/>
            <a:ext cx="17259300" cy="5981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2866" indent="-36643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Scope One"/>
              </a:rPr>
              <a:t>Investigating the efficacy of autoencoder architectures in enhancing the resolution of low-quality images and training the autoencoder model on a curated dataset of low and high-resolution image pairs to learn meaningful representations.</a:t>
            </a:r>
          </a:p>
          <a:p>
            <a:pPr>
              <a:lnSpc>
                <a:spcPts val="4752"/>
              </a:lnSpc>
            </a:pPr>
          </a:p>
          <a:p>
            <a:pPr marL="732866" indent="-36643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Scope One"/>
              </a:rPr>
              <a:t>Uncover advanced techniques such as early stopping, model checkpointing, and learning rate reduction to optimize the training efficiency of the autoencoder.</a:t>
            </a:r>
          </a:p>
          <a:p>
            <a:pPr>
              <a:lnSpc>
                <a:spcPts val="4752"/>
              </a:lnSpc>
            </a:pPr>
          </a:p>
          <a:p>
            <a:pPr marL="732866" indent="-366433" lvl="1">
              <a:lnSpc>
                <a:spcPts val="475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Scope One"/>
              </a:rPr>
              <a:t>Evaluate the performance of the trained autoencoder in reconstructing high-resolution images with remarkable clarity and detail.</a:t>
            </a:r>
          </a:p>
          <a:p>
            <a:pPr>
              <a:lnSpc>
                <a:spcPts val="47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456099" y="533342"/>
            <a:ext cx="7406684" cy="209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867"/>
              </a:lnSpc>
            </a:pPr>
            <a:r>
              <a:rPr lang="en-US" sz="9147">
                <a:solidFill>
                  <a:srgbClr val="FFFFFF"/>
                </a:solidFill>
                <a:latin typeface="Lilita One"/>
              </a:rPr>
              <a:t>AIM AND OBJECTIVES: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954499" y="-4905013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10259" y="5447878"/>
            <a:ext cx="8425962" cy="8025729"/>
          </a:xfrm>
          <a:custGeom>
            <a:avLst/>
            <a:gdLst/>
            <a:ahLst/>
            <a:cxnLst/>
            <a:rect r="r" b="b" t="t" l="l"/>
            <a:pathLst>
              <a:path h="8025729" w="8425962">
                <a:moveTo>
                  <a:pt x="0" y="0"/>
                </a:moveTo>
                <a:lnTo>
                  <a:pt x="8425962" y="0"/>
                </a:lnTo>
                <a:lnTo>
                  <a:pt x="8425962" y="8025728"/>
                </a:lnTo>
                <a:lnTo>
                  <a:pt x="0" y="802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528282" y="182962"/>
            <a:ext cx="9103659" cy="9604204"/>
          </a:xfrm>
          <a:custGeom>
            <a:avLst/>
            <a:gdLst/>
            <a:ahLst/>
            <a:cxnLst/>
            <a:rect r="r" b="b" t="t" l="l"/>
            <a:pathLst>
              <a:path h="9604204" w="9103659">
                <a:moveTo>
                  <a:pt x="0" y="0"/>
                </a:moveTo>
                <a:lnTo>
                  <a:pt x="9103659" y="0"/>
                </a:lnTo>
                <a:lnTo>
                  <a:pt x="9103659" y="9604204"/>
                </a:lnTo>
                <a:lnTo>
                  <a:pt x="0" y="9604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2658" y="1895751"/>
            <a:ext cx="5503920" cy="869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257"/>
              </a:lnSpc>
            </a:pPr>
            <a:r>
              <a:rPr lang="en-US" sz="7275">
                <a:solidFill>
                  <a:srgbClr val="182D4B"/>
                </a:solidFill>
                <a:latin typeface="Lilita One"/>
              </a:rPr>
              <a:t>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2658" y="3100757"/>
            <a:ext cx="7622790" cy="469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26"/>
              </a:lnSpc>
              <a:spcBef>
                <a:spcPct val="0"/>
              </a:spcBef>
            </a:pPr>
            <a:r>
              <a:rPr lang="en-US" sz="2947">
                <a:solidFill>
                  <a:srgbClr val="000000"/>
                </a:solidFill>
                <a:latin typeface="Canva Sans Italics"/>
              </a:rPr>
              <a:t>Autoencoders, a class of neural networks, possess the unique ability to learn compact and meaningful representations of data by encoding and decoding input information. This project embarks on a journey into the transformative capabilities of autoencoders in enhancing the resolution of images of low quality.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935449" y="8283757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4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47750" y="-5357181"/>
            <a:ext cx="0" cy="6492240"/>
          </a:xfrm>
          <a:prstGeom prst="line">
            <a:avLst/>
          </a:prstGeom>
          <a:ln cap="flat" w="38100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66800" y="8646954"/>
            <a:ext cx="0" cy="6492240"/>
          </a:xfrm>
          <a:prstGeom prst="line">
            <a:avLst/>
          </a:prstGeom>
          <a:ln cap="flat" w="38100">
            <a:solidFill>
              <a:srgbClr val="F2F2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126112" y="1363687"/>
            <a:ext cx="14579004" cy="7283266"/>
          </a:xfrm>
          <a:custGeom>
            <a:avLst/>
            <a:gdLst/>
            <a:ahLst/>
            <a:cxnLst/>
            <a:rect r="r" b="b" t="t" l="l"/>
            <a:pathLst>
              <a:path h="7283266" w="14579004">
                <a:moveTo>
                  <a:pt x="0" y="0"/>
                </a:moveTo>
                <a:lnTo>
                  <a:pt x="14579004" y="0"/>
                </a:lnTo>
                <a:lnTo>
                  <a:pt x="14579004" y="7283267"/>
                </a:lnTo>
                <a:lnTo>
                  <a:pt x="0" y="7283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-2352645" y="3950668"/>
            <a:ext cx="6572189" cy="210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3"/>
              </a:lnSpc>
            </a:pPr>
            <a:r>
              <a:rPr lang="en-US" sz="6212">
                <a:solidFill>
                  <a:srgbClr val="F2F2F2"/>
                </a:solidFill>
                <a:latin typeface="Lilita One"/>
              </a:rPr>
              <a:t>BASIC AUTOENCODER</a:t>
            </a:r>
          </a:p>
          <a:p>
            <a:pPr marL="0" indent="0" lvl="0">
              <a:lnSpc>
                <a:spcPts val="534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EF3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954499" y="5867561"/>
            <a:ext cx="0" cy="75232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954499" y="-4847667"/>
            <a:ext cx="0" cy="107152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968259" y="1381419"/>
            <a:ext cx="13959655" cy="851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86"/>
              </a:lnSpc>
            </a:pP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𝑍 = Encoder(𝑋) (1)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𝑍 = ReLU(Conv2D(𝑋, 𝑊enc1, 𝑏enc1)) (2)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𝑍 = ReLU(Conv2D(𝑍, 𝑊enc2, 𝑏enc2)) (3)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𝑍 = MaxPooling2D(𝑍) (4)</a:t>
            </a:r>
          </a:p>
          <a:p>
            <a:pPr>
              <a:lnSpc>
                <a:spcPts val="3786"/>
              </a:lnSpc>
            </a:pPr>
          </a:p>
          <a:p>
            <a:pPr>
              <a:lnSpc>
                <a:spcPts val="4346"/>
              </a:lnSpc>
            </a:pPr>
            <a:r>
              <a:rPr lang="en-US" sz="3104">
                <a:solidFill>
                  <a:srgbClr val="182D4B"/>
                </a:solidFill>
                <a:latin typeface="Canva Sans Bold"/>
                <a:ea typeface="Canva Sans Bold"/>
              </a:rPr>
              <a:t>The latent space representation 𝑍 is then</a:t>
            </a:r>
          </a:p>
          <a:p>
            <a:pPr>
              <a:lnSpc>
                <a:spcPts val="4346"/>
              </a:lnSpc>
            </a:pPr>
            <a:r>
              <a:rPr lang="en-US" sz="3104">
                <a:solidFill>
                  <a:srgbClr val="182D4B"/>
                </a:solidFill>
                <a:latin typeface="Canva Sans Bold"/>
              </a:rPr>
              <a:t>modified with dropout for regularization:</a:t>
            </a:r>
          </a:p>
          <a:p>
            <a:pPr>
              <a:lnSpc>
                <a:spcPts val="4346"/>
              </a:lnSpc>
            </a:pP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𝑍dropout = Dropout(𝑍) (5)</a:t>
            </a:r>
          </a:p>
          <a:p>
            <a:pPr>
              <a:lnSpc>
                <a:spcPts val="3786"/>
              </a:lnSpc>
            </a:pPr>
          </a:p>
          <a:p>
            <a:pPr>
              <a:lnSpc>
                <a:spcPts val="4766"/>
              </a:lnSpc>
            </a:pPr>
          </a:p>
          <a:p>
            <a:pPr>
              <a:lnSpc>
                <a:spcPts val="4766"/>
              </a:lnSpc>
            </a:pP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𝑋reconstructed = Decoder(𝑍dropout) (6)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𝑋reconstructed = Conv2DTranspose(𝑍dropout, 𝑊dec1, 𝑏dec1) (7)</a:t>
            </a:r>
          </a:p>
          <a:p>
            <a:pPr>
              <a:lnSpc>
                <a:spcPts val="3786"/>
              </a:lnSpc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𝑋reconstructed = Conv2DTranspose(𝑋reconstructed, 𝑊dec2, 𝑏dec2) (8)</a:t>
            </a:r>
          </a:p>
          <a:p>
            <a:pPr marL="0" indent="0" lvl="0">
              <a:lnSpc>
                <a:spcPts val="3786"/>
              </a:lnSpc>
              <a:spcBef>
                <a:spcPct val="0"/>
              </a:spcBef>
            </a:pPr>
            <a:r>
              <a:rPr lang="en-US" sz="2704">
                <a:solidFill>
                  <a:srgbClr val="182D4B"/>
                </a:solidFill>
                <a:latin typeface="Scope One"/>
                <a:ea typeface="Scope One"/>
              </a:rPr>
              <a:t>𝑋reconstructed = UpSampling2D(𝑋reconstructed) (9)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9450" y="6377375"/>
            <a:ext cx="15132153" cy="97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182D4B"/>
                </a:solidFill>
                <a:latin typeface="Canva Sans Bold"/>
              </a:rPr>
              <a:t>The decoder reconstructs the input from the latent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182D4B"/>
                </a:solidFill>
                <a:latin typeface="Canva Sans Bold"/>
              </a:rPr>
              <a:t>representation: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8535" y="218286"/>
            <a:ext cx="14973983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182D4B"/>
                </a:solidFill>
                <a:latin typeface="Canva Sans Bold"/>
                <a:ea typeface="Canva Sans Bold"/>
              </a:rPr>
              <a:t>The encoder component transforms the input 𝑋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182D4B"/>
                </a:solidFill>
                <a:latin typeface="Canva Sans Bold"/>
                <a:ea typeface="Canva Sans Bold"/>
              </a:rPr>
              <a:t>into a latent representation 𝑍 using convolutional layers and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182D4B"/>
                </a:solidFill>
                <a:latin typeface="Canva Sans Bold"/>
              </a:rPr>
              <a:t>pooling:</a:t>
            </a:r>
          </a:p>
          <a:p>
            <a:pPr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4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9949" y="1220151"/>
            <a:ext cx="10107338" cy="1178587"/>
            <a:chOff x="0" y="0"/>
            <a:chExt cx="1896436" cy="2211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6436" cy="221138"/>
            </a:xfrm>
            <a:custGeom>
              <a:avLst/>
              <a:gdLst/>
              <a:ahLst/>
              <a:cxnLst/>
              <a:rect r="r" b="b" t="t" l="l"/>
              <a:pathLst>
                <a:path h="221138" w="1896436">
                  <a:moveTo>
                    <a:pt x="27575" y="0"/>
                  </a:moveTo>
                  <a:lnTo>
                    <a:pt x="1868861" y="0"/>
                  </a:lnTo>
                  <a:cubicBezTo>
                    <a:pt x="1884090" y="0"/>
                    <a:pt x="1896436" y="12346"/>
                    <a:pt x="1896436" y="27575"/>
                  </a:cubicBezTo>
                  <a:lnTo>
                    <a:pt x="1896436" y="193563"/>
                  </a:lnTo>
                  <a:cubicBezTo>
                    <a:pt x="1896436" y="208792"/>
                    <a:pt x="1884090" y="221138"/>
                    <a:pt x="1868861" y="221138"/>
                  </a:cubicBezTo>
                  <a:lnTo>
                    <a:pt x="27575" y="221138"/>
                  </a:lnTo>
                  <a:cubicBezTo>
                    <a:pt x="12346" y="221138"/>
                    <a:pt x="0" y="208792"/>
                    <a:pt x="0" y="193563"/>
                  </a:cubicBezTo>
                  <a:lnTo>
                    <a:pt x="0" y="27575"/>
                  </a:lnTo>
                  <a:cubicBezTo>
                    <a:pt x="0" y="12346"/>
                    <a:pt x="12346" y="0"/>
                    <a:pt x="27575" y="0"/>
                  </a:cubicBezTo>
                  <a:close/>
                </a:path>
              </a:pathLst>
            </a:custGeom>
            <a:solidFill>
              <a:srgbClr val="265A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96436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46176" y="1028700"/>
            <a:ext cx="10196412" cy="1178587"/>
            <a:chOff x="0" y="0"/>
            <a:chExt cx="1913149" cy="2211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149" cy="221138"/>
            </a:xfrm>
            <a:custGeom>
              <a:avLst/>
              <a:gdLst/>
              <a:ahLst/>
              <a:cxnLst/>
              <a:rect r="r" b="b" t="t" l="l"/>
              <a:pathLst>
                <a:path h="221138" w="1913149">
                  <a:moveTo>
                    <a:pt x="27334" y="0"/>
                  </a:moveTo>
                  <a:lnTo>
                    <a:pt x="1885815" y="0"/>
                  </a:lnTo>
                  <a:cubicBezTo>
                    <a:pt x="1900911" y="0"/>
                    <a:pt x="1913149" y="12238"/>
                    <a:pt x="1913149" y="27334"/>
                  </a:cubicBezTo>
                  <a:lnTo>
                    <a:pt x="1913149" y="193804"/>
                  </a:lnTo>
                  <a:cubicBezTo>
                    <a:pt x="1913149" y="208900"/>
                    <a:pt x="1900911" y="221138"/>
                    <a:pt x="1885815" y="221138"/>
                  </a:cubicBezTo>
                  <a:lnTo>
                    <a:pt x="27334" y="221138"/>
                  </a:lnTo>
                  <a:cubicBezTo>
                    <a:pt x="12238" y="221138"/>
                    <a:pt x="0" y="208900"/>
                    <a:pt x="0" y="193804"/>
                  </a:cubicBezTo>
                  <a:lnTo>
                    <a:pt x="0" y="27334"/>
                  </a:lnTo>
                  <a:cubicBezTo>
                    <a:pt x="0" y="12238"/>
                    <a:pt x="12238" y="0"/>
                    <a:pt x="27334" y="0"/>
                  </a:cubicBezTo>
                  <a:close/>
                </a:path>
              </a:pathLst>
            </a:custGeom>
            <a:solidFill>
              <a:srgbClr val="182D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913149" cy="2592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57642" y="-1601547"/>
            <a:ext cx="5312983" cy="4743045"/>
          </a:xfrm>
          <a:custGeom>
            <a:avLst/>
            <a:gdLst/>
            <a:ahLst/>
            <a:cxnLst/>
            <a:rect r="r" b="b" t="t" l="l"/>
            <a:pathLst>
              <a:path h="4743045" w="5312983">
                <a:moveTo>
                  <a:pt x="0" y="0"/>
                </a:moveTo>
                <a:lnTo>
                  <a:pt x="5312983" y="0"/>
                </a:lnTo>
                <a:lnTo>
                  <a:pt x="5312983" y="4743044"/>
                </a:lnTo>
                <a:lnTo>
                  <a:pt x="0" y="4743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764453">
            <a:off x="-1027404" y="-1045955"/>
            <a:ext cx="5312983" cy="4743045"/>
          </a:xfrm>
          <a:custGeom>
            <a:avLst/>
            <a:gdLst/>
            <a:ahLst/>
            <a:cxnLst/>
            <a:rect r="r" b="b" t="t" l="l"/>
            <a:pathLst>
              <a:path h="4743045" w="5312983">
                <a:moveTo>
                  <a:pt x="0" y="0"/>
                </a:moveTo>
                <a:lnTo>
                  <a:pt x="5312983" y="0"/>
                </a:lnTo>
                <a:lnTo>
                  <a:pt x="5312983" y="4743044"/>
                </a:lnTo>
                <a:lnTo>
                  <a:pt x="0" y="4743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721470" y="1946355"/>
            <a:ext cx="452382" cy="4523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9152" y="696151"/>
            <a:ext cx="868061" cy="86806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28439" y="2583746"/>
            <a:ext cx="11041860" cy="3676717"/>
          </a:xfrm>
          <a:custGeom>
            <a:avLst/>
            <a:gdLst/>
            <a:ahLst/>
            <a:cxnLst/>
            <a:rect r="r" b="b" t="t" l="l"/>
            <a:pathLst>
              <a:path h="3676717" w="11041860">
                <a:moveTo>
                  <a:pt x="0" y="0"/>
                </a:moveTo>
                <a:lnTo>
                  <a:pt x="11041860" y="0"/>
                </a:lnTo>
                <a:lnTo>
                  <a:pt x="11041860" y="3676717"/>
                </a:lnTo>
                <a:lnTo>
                  <a:pt x="0" y="3676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55918" y="6260463"/>
            <a:ext cx="11776389" cy="3819370"/>
          </a:xfrm>
          <a:custGeom>
            <a:avLst/>
            <a:gdLst/>
            <a:ahLst/>
            <a:cxnLst/>
            <a:rect r="r" b="b" t="t" l="l"/>
            <a:pathLst>
              <a:path h="3819370" w="11776389">
                <a:moveTo>
                  <a:pt x="0" y="0"/>
                </a:moveTo>
                <a:lnTo>
                  <a:pt x="11776389" y="0"/>
                </a:lnTo>
                <a:lnTo>
                  <a:pt x="11776389" y="3819369"/>
                </a:lnTo>
                <a:lnTo>
                  <a:pt x="0" y="3819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424597" y="1375967"/>
            <a:ext cx="10505661" cy="6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5"/>
              </a:lnSpc>
            </a:pPr>
            <a:r>
              <a:rPr lang="en-US" sz="5692">
                <a:solidFill>
                  <a:srgbClr val="FFFFFF"/>
                </a:solidFill>
                <a:latin typeface="Lilita One"/>
              </a:rPr>
              <a:t>SOME 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4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260373">
            <a:off x="-1871258" y="7300166"/>
            <a:ext cx="5316444" cy="4746135"/>
          </a:xfrm>
          <a:custGeom>
            <a:avLst/>
            <a:gdLst/>
            <a:ahLst/>
            <a:cxnLst/>
            <a:rect r="r" b="b" t="t" l="l"/>
            <a:pathLst>
              <a:path h="4746135" w="5316444">
                <a:moveTo>
                  <a:pt x="5316444" y="0"/>
                </a:moveTo>
                <a:lnTo>
                  <a:pt x="0" y="0"/>
                </a:lnTo>
                <a:lnTo>
                  <a:pt x="0" y="4746135"/>
                </a:lnTo>
                <a:lnTo>
                  <a:pt x="5316444" y="4746135"/>
                </a:lnTo>
                <a:lnTo>
                  <a:pt x="53164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23150" y="9067674"/>
            <a:ext cx="1061482" cy="10614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DDDE">
                <a:alpha val="4666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7782" y="8907680"/>
            <a:ext cx="690735" cy="69073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95053" y="-1921369"/>
            <a:ext cx="15177902" cy="1517790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DDDE">
                <a:alpha val="45882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77782" y="2320198"/>
            <a:ext cx="14545977" cy="5880762"/>
          </a:xfrm>
          <a:custGeom>
            <a:avLst/>
            <a:gdLst/>
            <a:ahLst/>
            <a:cxnLst/>
            <a:rect r="r" b="b" t="t" l="l"/>
            <a:pathLst>
              <a:path h="5880762" w="14545977">
                <a:moveTo>
                  <a:pt x="0" y="0"/>
                </a:moveTo>
                <a:lnTo>
                  <a:pt x="14545977" y="0"/>
                </a:lnTo>
                <a:lnTo>
                  <a:pt x="14545977" y="5880762"/>
                </a:lnTo>
                <a:lnTo>
                  <a:pt x="0" y="58807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4000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605457"/>
            <a:ext cx="4901894" cy="114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132"/>
              </a:lnSpc>
            </a:pPr>
            <a:r>
              <a:rPr lang="en-US" sz="9456">
                <a:solidFill>
                  <a:srgbClr val="F2F2F2"/>
                </a:solidFill>
                <a:latin typeface="Lilita One"/>
              </a:rPr>
              <a:t>GRAPH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72590" y="8381248"/>
            <a:ext cx="3742819" cy="52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8"/>
              </a:lnSpc>
              <a:spcBef>
                <a:spcPct val="0"/>
              </a:spcBef>
            </a:pPr>
            <a:r>
              <a:rPr lang="en-US" sz="3127">
                <a:solidFill>
                  <a:srgbClr val="FFFFFF"/>
                </a:solidFill>
                <a:latin typeface="Canva Sans"/>
              </a:rPr>
              <a:t>Training Loss Curve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954499" y="3499410"/>
            <a:ext cx="0" cy="84661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954499" y="-4402297"/>
            <a:ext cx="0" cy="54309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848565" y="3416965"/>
            <a:ext cx="5240940" cy="1722911"/>
            <a:chOff x="0" y="0"/>
            <a:chExt cx="6987920" cy="229721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687298" y="0"/>
              <a:ext cx="5282519" cy="2297215"/>
              <a:chOff x="0" y="0"/>
              <a:chExt cx="1392187" cy="60542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92187" cy="605422"/>
              </a:xfrm>
              <a:custGeom>
                <a:avLst/>
                <a:gdLst/>
                <a:ahLst/>
                <a:cxnLst/>
                <a:rect r="r" b="b" t="t" l="l"/>
                <a:pathLst>
                  <a:path h="605422" w="1392187">
                    <a:moveTo>
                      <a:pt x="50807" y="0"/>
                    </a:moveTo>
                    <a:lnTo>
                      <a:pt x="1341381" y="0"/>
                    </a:lnTo>
                    <a:cubicBezTo>
                      <a:pt x="1369440" y="0"/>
                      <a:pt x="1392187" y="22747"/>
                      <a:pt x="1392187" y="50807"/>
                    </a:cubicBezTo>
                    <a:lnTo>
                      <a:pt x="1392187" y="554615"/>
                    </a:lnTo>
                    <a:cubicBezTo>
                      <a:pt x="1392187" y="582675"/>
                      <a:pt x="1369440" y="605422"/>
                      <a:pt x="1341381" y="605422"/>
                    </a:cubicBezTo>
                    <a:lnTo>
                      <a:pt x="50807" y="605422"/>
                    </a:lnTo>
                    <a:cubicBezTo>
                      <a:pt x="22747" y="605422"/>
                      <a:pt x="0" y="582675"/>
                      <a:pt x="0" y="554615"/>
                    </a:cubicBezTo>
                    <a:lnTo>
                      <a:pt x="0" y="50807"/>
                    </a:lnTo>
                    <a:cubicBezTo>
                      <a:pt x="0" y="22747"/>
                      <a:pt x="22747" y="0"/>
                      <a:pt x="50807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392187" cy="643522"/>
              </a:xfrm>
              <a:prstGeom prst="rect">
                <a:avLst/>
              </a:prstGeom>
            </p:spPr>
            <p:txBody>
              <a:bodyPr anchor="ctr" rtlCol="false" tIns="38075" lIns="38075" bIns="38075" rIns="38075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537909" y="1079001"/>
              <a:ext cx="3581298" cy="634493"/>
              <a:chOff x="0" y="0"/>
              <a:chExt cx="943837" cy="16721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43837" cy="167218"/>
              </a:xfrm>
              <a:custGeom>
                <a:avLst/>
                <a:gdLst/>
                <a:ahLst/>
                <a:cxnLst/>
                <a:rect r="r" b="b" t="t" l="l"/>
                <a:pathLst>
                  <a:path h="167218" w="943837">
                    <a:moveTo>
                      <a:pt x="46118" y="0"/>
                    </a:moveTo>
                    <a:lnTo>
                      <a:pt x="897719" y="0"/>
                    </a:lnTo>
                    <a:cubicBezTo>
                      <a:pt x="923189" y="0"/>
                      <a:pt x="943837" y="20648"/>
                      <a:pt x="943837" y="46118"/>
                    </a:cubicBezTo>
                    <a:lnTo>
                      <a:pt x="943837" y="121101"/>
                    </a:lnTo>
                    <a:cubicBezTo>
                      <a:pt x="943837" y="133332"/>
                      <a:pt x="938978" y="145062"/>
                      <a:pt x="930330" y="153711"/>
                    </a:cubicBezTo>
                    <a:cubicBezTo>
                      <a:pt x="921681" y="162359"/>
                      <a:pt x="909951" y="167218"/>
                      <a:pt x="897719" y="167218"/>
                    </a:cubicBezTo>
                    <a:lnTo>
                      <a:pt x="46118" y="167218"/>
                    </a:lnTo>
                    <a:cubicBezTo>
                      <a:pt x="20648" y="167218"/>
                      <a:pt x="0" y="146571"/>
                      <a:pt x="0" y="121101"/>
                    </a:cubicBezTo>
                    <a:lnTo>
                      <a:pt x="0" y="46118"/>
                    </a:lnTo>
                    <a:cubicBezTo>
                      <a:pt x="0" y="20648"/>
                      <a:pt x="20648" y="0"/>
                      <a:pt x="46118" y="0"/>
                    </a:cubicBezTo>
                    <a:close/>
                  </a:path>
                </a:pathLst>
              </a:custGeom>
              <a:solidFill>
                <a:srgbClr val="4780C3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943837" cy="205318"/>
              </a:xfrm>
              <a:prstGeom prst="rect">
                <a:avLst/>
              </a:prstGeom>
            </p:spPr>
            <p:txBody>
              <a:bodyPr anchor="ctr" rtlCol="false" tIns="38075" lIns="38075" bIns="38075" rIns="38075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157570"/>
              <a:ext cx="6987920" cy="52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2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2E2E30"/>
                  </a:solidFill>
                  <a:latin typeface="Scope One"/>
                </a:rPr>
                <a:t>Accuracy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29204" y="1110507"/>
              <a:ext cx="3490002" cy="45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34"/>
                </a:lnSpc>
                <a:spcBef>
                  <a:spcPct val="0"/>
                </a:spcBef>
              </a:pPr>
              <a:r>
                <a:rPr lang="en-US" sz="2096">
                  <a:solidFill>
                    <a:srgbClr val="FFFFFF"/>
                  </a:solidFill>
                  <a:latin typeface="Scope One"/>
                </a:rPr>
                <a:t>90.41%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48565" y="5949501"/>
            <a:ext cx="5512489" cy="2099341"/>
            <a:chOff x="0" y="0"/>
            <a:chExt cx="7349985" cy="279912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532706" y="0"/>
              <a:ext cx="6005154" cy="2799121"/>
              <a:chOff x="0" y="0"/>
              <a:chExt cx="1186203" cy="55291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6203" cy="552913"/>
              </a:xfrm>
              <a:custGeom>
                <a:avLst/>
                <a:gdLst/>
                <a:ahLst/>
                <a:cxnLst/>
                <a:rect r="r" b="b" t="t" l="l"/>
                <a:pathLst>
                  <a:path h="552913" w="1186203">
                    <a:moveTo>
                      <a:pt x="44693" y="0"/>
                    </a:moveTo>
                    <a:lnTo>
                      <a:pt x="1141511" y="0"/>
                    </a:lnTo>
                    <a:cubicBezTo>
                      <a:pt x="1166194" y="0"/>
                      <a:pt x="1186203" y="20010"/>
                      <a:pt x="1186203" y="44693"/>
                    </a:cubicBezTo>
                    <a:lnTo>
                      <a:pt x="1186203" y="508220"/>
                    </a:lnTo>
                    <a:cubicBezTo>
                      <a:pt x="1186203" y="520073"/>
                      <a:pt x="1181495" y="531441"/>
                      <a:pt x="1173113" y="539823"/>
                    </a:cubicBezTo>
                    <a:cubicBezTo>
                      <a:pt x="1164732" y="548204"/>
                      <a:pt x="1153364" y="552913"/>
                      <a:pt x="1141511" y="552913"/>
                    </a:cubicBezTo>
                    <a:lnTo>
                      <a:pt x="44693" y="552913"/>
                    </a:lnTo>
                    <a:cubicBezTo>
                      <a:pt x="20010" y="552913"/>
                      <a:pt x="0" y="532903"/>
                      <a:pt x="0" y="508220"/>
                    </a:cubicBezTo>
                    <a:lnTo>
                      <a:pt x="0" y="44693"/>
                    </a:lnTo>
                    <a:cubicBezTo>
                      <a:pt x="0" y="20010"/>
                      <a:pt x="20010" y="0"/>
                      <a:pt x="44693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86203" cy="5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617592" y="1841783"/>
              <a:ext cx="4114800" cy="682582"/>
              <a:chOff x="0" y="0"/>
              <a:chExt cx="812800" cy="13483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134831"/>
              </a:xfrm>
              <a:custGeom>
                <a:avLst/>
                <a:gdLst/>
                <a:ahLst/>
                <a:cxnLst/>
                <a:rect r="r" b="b" t="t" l="l"/>
                <a:pathLst>
                  <a:path h="134831" w="812800">
                    <a:moveTo>
                      <a:pt x="40138" y="0"/>
                    </a:moveTo>
                    <a:lnTo>
                      <a:pt x="772662" y="0"/>
                    </a:lnTo>
                    <a:cubicBezTo>
                      <a:pt x="794829" y="0"/>
                      <a:pt x="812800" y="17971"/>
                      <a:pt x="812800" y="40138"/>
                    </a:cubicBezTo>
                    <a:lnTo>
                      <a:pt x="812800" y="94693"/>
                    </a:lnTo>
                    <a:cubicBezTo>
                      <a:pt x="812800" y="105338"/>
                      <a:pt x="808571" y="115547"/>
                      <a:pt x="801044" y="123075"/>
                    </a:cubicBezTo>
                    <a:cubicBezTo>
                      <a:pt x="793516" y="130602"/>
                      <a:pt x="783307" y="134831"/>
                      <a:pt x="772662" y="134831"/>
                    </a:cubicBezTo>
                    <a:lnTo>
                      <a:pt x="40138" y="134831"/>
                    </a:lnTo>
                    <a:cubicBezTo>
                      <a:pt x="17971" y="134831"/>
                      <a:pt x="0" y="116860"/>
                      <a:pt x="0" y="94693"/>
                    </a:cubicBezTo>
                    <a:lnTo>
                      <a:pt x="0" y="40138"/>
                    </a:lnTo>
                    <a:cubicBezTo>
                      <a:pt x="0" y="17971"/>
                      <a:pt x="17971" y="0"/>
                      <a:pt x="40138" y="0"/>
                    </a:cubicBezTo>
                    <a:close/>
                  </a:path>
                </a:pathLst>
              </a:custGeom>
              <a:solidFill>
                <a:srgbClr val="4780C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812800" cy="1729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  <a:r>
                  <a:rPr lang="en-US" sz="2199">
                    <a:solidFill>
                      <a:srgbClr val="FFFFFF"/>
                    </a:solidFill>
                    <a:latin typeface="Canva Sans"/>
                  </a:rPr>
                  <a:t>89.03%</a:t>
                </a: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00930"/>
              <a:ext cx="7349985" cy="1178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6"/>
                </a:lnSpc>
              </a:pPr>
              <a:r>
                <a:rPr lang="en-US" sz="2604">
                  <a:solidFill>
                    <a:srgbClr val="2E2E30"/>
                  </a:solidFill>
                  <a:latin typeface="Scope One"/>
                </a:rPr>
                <a:t>Validation </a:t>
              </a:r>
            </a:p>
            <a:p>
              <a:pPr algn="ctr" marL="0" indent="0" lvl="0">
                <a:lnSpc>
                  <a:spcPts val="3646"/>
                </a:lnSpc>
                <a:spcBef>
                  <a:spcPct val="0"/>
                </a:spcBef>
              </a:pPr>
              <a:r>
                <a:rPr lang="en-US" sz="2604">
                  <a:solidFill>
                    <a:srgbClr val="2E2E30"/>
                  </a:solidFill>
                  <a:latin typeface="Scope One"/>
                </a:rPr>
                <a:t>Accuracy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10343053">
            <a:off x="-1712888" y="7175266"/>
            <a:ext cx="5483176" cy="4894981"/>
          </a:xfrm>
          <a:custGeom>
            <a:avLst/>
            <a:gdLst/>
            <a:ahLst/>
            <a:cxnLst/>
            <a:rect r="r" b="b" t="t" l="l"/>
            <a:pathLst>
              <a:path h="4894981" w="5483176">
                <a:moveTo>
                  <a:pt x="0" y="0"/>
                </a:moveTo>
                <a:lnTo>
                  <a:pt x="5483176" y="0"/>
                </a:lnTo>
                <a:lnTo>
                  <a:pt x="5483176" y="4894980"/>
                </a:lnTo>
                <a:lnTo>
                  <a:pt x="0" y="489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479013" y="6804939"/>
            <a:ext cx="884936" cy="88493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2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210522" y="-610187"/>
            <a:ext cx="1220374" cy="122037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2E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408605" y="2314345"/>
            <a:ext cx="1185065" cy="118506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A6B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332581" y="3416965"/>
            <a:ext cx="5240940" cy="1722911"/>
            <a:chOff x="0" y="0"/>
            <a:chExt cx="6987920" cy="2297215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687298" y="0"/>
              <a:ext cx="5282519" cy="2297215"/>
              <a:chOff x="0" y="0"/>
              <a:chExt cx="1392187" cy="605422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92187" cy="605422"/>
              </a:xfrm>
              <a:custGeom>
                <a:avLst/>
                <a:gdLst/>
                <a:ahLst/>
                <a:cxnLst/>
                <a:rect r="r" b="b" t="t" l="l"/>
                <a:pathLst>
                  <a:path h="605422" w="1392187">
                    <a:moveTo>
                      <a:pt x="50807" y="0"/>
                    </a:moveTo>
                    <a:lnTo>
                      <a:pt x="1341381" y="0"/>
                    </a:lnTo>
                    <a:cubicBezTo>
                      <a:pt x="1369440" y="0"/>
                      <a:pt x="1392187" y="22747"/>
                      <a:pt x="1392187" y="50807"/>
                    </a:cubicBezTo>
                    <a:lnTo>
                      <a:pt x="1392187" y="554615"/>
                    </a:lnTo>
                    <a:cubicBezTo>
                      <a:pt x="1392187" y="582675"/>
                      <a:pt x="1369440" y="605422"/>
                      <a:pt x="1341381" y="605422"/>
                    </a:cubicBezTo>
                    <a:lnTo>
                      <a:pt x="50807" y="605422"/>
                    </a:lnTo>
                    <a:cubicBezTo>
                      <a:pt x="22747" y="605422"/>
                      <a:pt x="0" y="582675"/>
                      <a:pt x="0" y="554615"/>
                    </a:cubicBezTo>
                    <a:lnTo>
                      <a:pt x="0" y="50807"/>
                    </a:lnTo>
                    <a:cubicBezTo>
                      <a:pt x="0" y="22747"/>
                      <a:pt x="22747" y="0"/>
                      <a:pt x="50807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1392187" cy="643522"/>
              </a:xfrm>
              <a:prstGeom prst="rect">
                <a:avLst/>
              </a:prstGeom>
            </p:spPr>
            <p:txBody>
              <a:bodyPr anchor="ctr" rtlCol="false" tIns="38075" lIns="38075" bIns="38075" rIns="38075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1537909" y="1079001"/>
              <a:ext cx="3581298" cy="634493"/>
              <a:chOff x="0" y="0"/>
              <a:chExt cx="943837" cy="16721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943837" cy="167218"/>
              </a:xfrm>
              <a:custGeom>
                <a:avLst/>
                <a:gdLst/>
                <a:ahLst/>
                <a:cxnLst/>
                <a:rect r="r" b="b" t="t" l="l"/>
                <a:pathLst>
                  <a:path h="167218" w="943837">
                    <a:moveTo>
                      <a:pt x="46118" y="0"/>
                    </a:moveTo>
                    <a:lnTo>
                      <a:pt x="897719" y="0"/>
                    </a:lnTo>
                    <a:cubicBezTo>
                      <a:pt x="923189" y="0"/>
                      <a:pt x="943837" y="20648"/>
                      <a:pt x="943837" y="46118"/>
                    </a:cubicBezTo>
                    <a:lnTo>
                      <a:pt x="943837" y="121101"/>
                    </a:lnTo>
                    <a:cubicBezTo>
                      <a:pt x="943837" y="133332"/>
                      <a:pt x="938978" y="145062"/>
                      <a:pt x="930330" y="153711"/>
                    </a:cubicBezTo>
                    <a:cubicBezTo>
                      <a:pt x="921681" y="162359"/>
                      <a:pt x="909951" y="167218"/>
                      <a:pt x="897719" y="167218"/>
                    </a:cubicBezTo>
                    <a:lnTo>
                      <a:pt x="46118" y="167218"/>
                    </a:lnTo>
                    <a:cubicBezTo>
                      <a:pt x="20648" y="167218"/>
                      <a:pt x="0" y="146571"/>
                      <a:pt x="0" y="121101"/>
                    </a:cubicBezTo>
                    <a:lnTo>
                      <a:pt x="0" y="46118"/>
                    </a:lnTo>
                    <a:cubicBezTo>
                      <a:pt x="0" y="20648"/>
                      <a:pt x="20648" y="0"/>
                      <a:pt x="46118" y="0"/>
                    </a:cubicBezTo>
                    <a:close/>
                  </a:path>
                </a:pathLst>
              </a:custGeom>
              <a:solidFill>
                <a:srgbClr val="4780C3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943837" cy="205318"/>
              </a:xfrm>
              <a:prstGeom prst="rect">
                <a:avLst/>
              </a:prstGeom>
            </p:spPr>
            <p:txBody>
              <a:bodyPr anchor="ctr" rtlCol="false" tIns="38075" lIns="38075" bIns="38075" rIns="38075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0" y="157570"/>
              <a:ext cx="6987920" cy="52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2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2E2E30"/>
                  </a:solidFill>
                  <a:latin typeface="Scope One"/>
                </a:rPr>
                <a:t>No.of Epochs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629204" y="1100982"/>
              <a:ext cx="3490002" cy="50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4"/>
                </a:lnSpc>
                <a:spcBef>
                  <a:spcPct val="0"/>
                </a:spcBef>
              </a:pPr>
              <a:r>
                <a:rPr lang="en-US" sz="2296">
                  <a:solidFill>
                    <a:srgbClr val="FFFFFF"/>
                  </a:solidFill>
                  <a:latin typeface="Scope One"/>
                </a:rPr>
                <a:t>09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061032" y="5949501"/>
            <a:ext cx="5512489" cy="2099341"/>
            <a:chOff x="0" y="0"/>
            <a:chExt cx="7349985" cy="2799121"/>
          </a:xfrm>
        </p:grpSpPr>
        <p:grpSp>
          <p:nvGrpSpPr>
            <p:cNvPr name="Group 41" id="41"/>
            <p:cNvGrpSpPr/>
            <p:nvPr/>
          </p:nvGrpSpPr>
          <p:grpSpPr>
            <a:xfrm rot="0">
              <a:off x="532706" y="0"/>
              <a:ext cx="6005154" cy="2799121"/>
              <a:chOff x="0" y="0"/>
              <a:chExt cx="1186203" cy="552913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186203" cy="552913"/>
              </a:xfrm>
              <a:custGeom>
                <a:avLst/>
                <a:gdLst/>
                <a:ahLst/>
                <a:cxnLst/>
                <a:rect r="r" b="b" t="t" l="l"/>
                <a:pathLst>
                  <a:path h="552913" w="1186203">
                    <a:moveTo>
                      <a:pt x="44693" y="0"/>
                    </a:moveTo>
                    <a:lnTo>
                      <a:pt x="1141511" y="0"/>
                    </a:lnTo>
                    <a:cubicBezTo>
                      <a:pt x="1166194" y="0"/>
                      <a:pt x="1186203" y="20010"/>
                      <a:pt x="1186203" y="44693"/>
                    </a:cubicBezTo>
                    <a:lnTo>
                      <a:pt x="1186203" y="508220"/>
                    </a:lnTo>
                    <a:cubicBezTo>
                      <a:pt x="1186203" y="520073"/>
                      <a:pt x="1181495" y="531441"/>
                      <a:pt x="1173113" y="539823"/>
                    </a:cubicBezTo>
                    <a:cubicBezTo>
                      <a:pt x="1164732" y="548204"/>
                      <a:pt x="1153364" y="552913"/>
                      <a:pt x="1141511" y="552913"/>
                    </a:cubicBezTo>
                    <a:lnTo>
                      <a:pt x="44693" y="552913"/>
                    </a:lnTo>
                    <a:cubicBezTo>
                      <a:pt x="20010" y="552913"/>
                      <a:pt x="0" y="532903"/>
                      <a:pt x="0" y="508220"/>
                    </a:cubicBezTo>
                    <a:lnTo>
                      <a:pt x="0" y="44693"/>
                    </a:lnTo>
                    <a:cubicBezTo>
                      <a:pt x="0" y="20010"/>
                      <a:pt x="20010" y="0"/>
                      <a:pt x="44693" y="0"/>
                    </a:cubicBezTo>
                    <a:close/>
                  </a:path>
                </a:pathLst>
              </a:custGeom>
              <a:solidFill>
                <a:srgbClr val="F2F2F2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38100"/>
                <a:ext cx="1186203" cy="5910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1617592" y="1730541"/>
              <a:ext cx="4114800" cy="682582"/>
              <a:chOff x="0" y="0"/>
              <a:chExt cx="812800" cy="13483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134831"/>
              </a:xfrm>
              <a:custGeom>
                <a:avLst/>
                <a:gdLst/>
                <a:ahLst/>
                <a:cxnLst/>
                <a:rect r="r" b="b" t="t" l="l"/>
                <a:pathLst>
                  <a:path h="134831" w="812800">
                    <a:moveTo>
                      <a:pt x="40138" y="0"/>
                    </a:moveTo>
                    <a:lnTo>
                      <a:pt x="772662" y="0"/>
                    </a:lnTo>
                    <a:cubicBezTo>
                      <a:pt x="794829" y="0"/>
                      <a:pt x="812800" y="17971"/>
                      <a:pt x="812800" y="40138"/>
                    </a:cubicBezTo>
                    <a:lnTo>
                      <a:pt x="812800" y="94693"/>
                    </a:lnTo>
                    <a:cubicBezTo>
                      <a:pt x="812800" y="105338"/>
                      <a:pt x="808571" y="115547"/>
                      <a:pt x="801044" y="123075"/>
                    </a:cubicBezTo>
                    <a:cubicBezTo>
                      <a:pt x="793516" y="130602"/>
                      <a:pt x="783307" y="134831"/>
                      <a:pt x="772662" y="134831"/>
                    </a:cubicBezTo>
                    <a:lnTo>
                      <a:pt x="40138" y="134831"/>
                    </a:lnTo>
                    <a:cubicBezTo>
                      <a:pt x="17971" y="134831"/>
                      <a:pt x="0" y="116860"/>
                      <a:pt x="0" y="94693"/>
                    </a:cubicBezTo>
                    <a:lnTo>
                      <a:pt x="0" y="40138"/>
                    </a:lnTo>
                    <a:cubicBezTo>
                      <a:pt x="0" y="17971"/>
                      <a:pt x="17971" y="0"/>
                      <a:pt x="40138" y="0"/>
                    </a:cubicBezTo>
                    <a:close/>
                  </a:path>
                </a:pathLst>
              </a:custGeom>
              <a:solidFill>
                <a:srgbClr val="4780C3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812800" cy="1729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  <a:r>
                  <a:rPr lang="en-US" sz="2199">
                    <a:solidFill>
                      <a:srgbClr val="FFFFFF"/>
                    </a:solidFill>
                    <a:latin typeface="Canva Sans"/>
                  </a:rPr>
                  <a:t>8365 s</a:t>
                </a: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0" y="400930"/>
              <a:ext cx="7349985" cy="1178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6"/>
                </a:lnSpc>
              </a:pPr>
              <a:r>
                <a:rPr lang="en-US" sz="2604">
                  <a:solidFill>
                    <a:srgbClr val="2E2E30"/>
                  </a:solidFill>
                  <a:latin typeface="Scope One"/>
                </a:rPr>
                <a:t>Total Time </a:t>
              </a:r>
            </a:p>
            <a:p>
              <a:pPr algn="ctr" marL="0" indent="0" lvl="0">
                <a:lnSpc>
                  <a:spcPts val="3646"/>
                </a:lnSpc>
                <a:spcBef>
                  <a:spcPct val="0"/>
                </a:spcBef>
              </a:pPr>
              <a:r>
                <a:rPr lang="en-US" sz="2604">
                  <a:solidFill>
                    <a:srgbClr val="2E2E30"/>
                  </a:solidFill>
                  <a:latin typeface="Scope One"/>
                </a:rPr>
                <a:t>Taken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4008872" y="6172200"/>
            <a:ext cx="4084874" cy="4114800"/>
          </a:xfrm>
          <a:custGeom>
            <a:avLst/>
            <a:gdLst/>
            <a:ahLst/>
            <a:cxnLst/>
            <a:rect r="r" b="b" t="t" l="l"/>
            <a:pathLst>
              <a:path h="4114800" w="4084874">
                <a:moveTo>
                  <a:pt x="0" y="0"/>
                </a:moveTo>
                <a:lnTo>
                  <a:pt x="4084875" y="0"/>
                </a:lnTo>
                <a:lnTo>
                  <a:pt x="4084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28700" y="1343025"/>
            <a:ext cx="8515113" cy="126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910"/>
              </a:lnSpc>
            </a:pPr>
            <a:r>
              <a:rPr lang="en-US" sz="10361">
                <a:solidFill>
                  <a:srgbClr val="182D4B"/>
                </a:solidFill>
                <a:latin typeface="Lilita One"/>
              </a:rPr>
              <a:t>KEY METRICES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DAGAEbLgo5o</dc:identifier>
  <dcterms:modified xsi:type="dcterms:W3CDTF">2011-08-01T06:04:30Z</dcterms:modified>
  <cp:revision>1</cp:revision>
  <dc:title>IMAGE SUPER-RESOLUTION</dc:title>
</cp:coreProperties>
</file>