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1" r:id="rId7"/>
    <p:sldId id="260" r:id="rId8"/>
    <p:sldId id="262" r:id="rId9"/>
    <p:sldId id="263" r:id="rId10"/>
    <p:sldId id="264" r:id="rId11"/>
    <p:sldId id="265" r:id="rId12"/>
    <p:sldId id="259" r:id="rId13"/>
  </p:sldIdLst>
  <p:sldSz cx="12192000" cy="6858000"/>
  <p:notesSz cx="6858000" cy="9144000"/>
  <p:embeddedFontLst>
    <p:embeddedFont>
      <p:font typeface="Calibri" panose="020F0502020204030204"/>
      <p:regular r:id="rId17"/>
    </p:embeddedFont>
    <p:embeddedFont>
      <p:font typeface="Tahoma" panose="020B0604030504040204" pitchFamily="34" charset="0"/>
      <p:regular r:id="rId18"/>
      <p:bold r:id="rId19"/>
    </p:embeddedFont>
    <p:embeddedFont>
      <p:font typeface="Lato Black" panose="020F0502020204030203"/>
      <p:bold r:id="rId20"/>
    </p:embeddedFont>
    <p:embeddedFont>
      <p:font typeface="Calibri" panose="020F0502020204030204" pitchFamily="34" charset="0"/>
      <p:regular r:id="rId21"/>
      <p:bold r:id="rId22"/>
      <p:italic r:id="rId23"/>
      <p:boldItalic r:id="rId24"/>
    </p:embeddedFont>
    <p:embeddedFont>
      <p:font typeface="Libre Baskerville" panose="0200000000000000000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13854"/>
            <a:ext cx="12190815" cy="6694098"/>
          </a:xfrm>
          <a:prstGeom prst="rect">
            <a:avLst/>
          </a:prstGeom>
          <a:noFill/>
          <a:ln>
            <a:noFill/>
          </a:ln>
        </p:spPr>
      </p:pic>
      <p:sp>
        <p:nvSpPr>
          <p:cNvPr id="99" name="Google Shape;99;p1"/>
          <p:cNvSpPr txBox="1"/>
          <p:nvPr/>
        </p:nvSpPr>
        <p:spPr>
          <a:xfrm>
            <a:off x="2472904" y="3717986"/>
            <a:ext cx="7246189"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dirty="0">
                <a:latin typeface="Tahoma" panose="020B0604030504040204" pitchFamily="34" charset="0"/>
                <a:ea typeface="Tahoma" panose="020B0604030504040204" pitchFamily="34" charset="0"/>
                <a:cs typeface="Tahoma" panose="020B0604030504040204" pitchFamily="34" charset="0"/>
              </a:rPr>
              <a:t>EMCAT EDA PROJECT</a:t>
            </a:r>
            <a:endParaRPr lang="en-IN" sz="200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355" y="637540"/>
            <a:ext cx="10293985" cy="5534025"/>
          </a:xfrm>
          <a:prstGeom prst="rect">
            <a:avLst/>
          </a:prstGeom>
          <a:noFill/>
          <a:ln>
            <a:noFill/>
          </a:ln>
        </p:spPr>
        <p:txBody>
          <a:bodyPr spcFirstLastPara="1" wrap="square" lIns="91425" tIns="45700" rIns="91425" bIns="45700" anchor="t" anchorCtr="0">
            <a:noAutofi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rPr>
              <a:t>1. Introduction: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Name: </a:t>
            </a:r>
            <a:r>
              <a:rPr lang="en-IN" altLang="en-US" sz="2000" dirty="0">
                <a:latin typeface="Times New Roman" panose="02020603050405020304" pitchFamily="18" charset="0"/>
                <a:ea typeface="Tahoma" panose="020B0604030504040204" pitchFamily="34" charset="0"/>
                <a:cs typeface="Times New Roman" panose="02020603050405020304" pitchFamily="18" charset="0"/>
              </a:rPr>
              <a:t>Udyavara Uday Shankar</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Intern ID: IN9240154</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Academic Status: </a:t>
            </a:r>
            <a:r>
              <a:rPr lang="en-IN" altLang="en-US" sz="2000" dirty="0">
                <a:latin typeface="Times New Roman" panose="02020603050405020304" pitchFamily="18" charset="0"/>
                <a:ea typeface="Tahoma" panose="020B0604030504040204" pitchFamily="34" charset="0"/>
                <a:cs typeface="Times New Roman" panose="02020603050405020304" pitchFamily="18" charset="0"/>
              </a:rPr>
              <a:t>Pursuing</a:t>
            </a:r>
            <a:r>
              <a:rPr lang="en-US" sz="2000" dirty="0">
                <a:latin typeface="Times New Roman" panose="02020603050405020304" pitchFamily="18" charset="0"/>
                <a:ea typeface="Tahoma" panose="020B0604030504040204" pitchFamily="34" charset="0"/>
                <a:cs typeface="Times New Roman" panose="02020603050405020304" pitchFamily="18" charset="0"/>
              </a:rPr>
              <a:t> Bachelors in Artificial Intelligence </a:t>
            </a:r>
            <a:r>
              <a:rPr lang="en-IN" altLang="en-US" sz="2000" dirty="0">
                <a:latin typeface="Times New Roman" panose="02020603050405020304" pitchFamily="18" charset="0"/>
                <a:ea typeface="Tahoma" panose="020B0604030504040204" pitchFamily="34" charset="0"/>
                <a:cs typeface="Times New Roman" panose="02020603050405020304" pitchFamily="18" charset="0"/>
              </a:rPr>
              <a:t>and Machine Learning</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University: </a:t>
            </a:r>
            <a:r>
              <a:rPr lang="en-IN" altLang="en-US" sz="2000" dirty="0">
                <a:latin typeface="Times New Roman" panose="02020603050405020304" pitchFamily="18" charset="0"/>
                <a:ea typeface="Tahoma" panose="020B0604030504040204" pitchFamily="34" charset="0"/>
                <a:cs typeface="Times New Roman" panose="02020603050405020304" pitchFamily="18" charset="0"/>
              </a:rPr>
              <a:t>Anantha Lakshmi Institute of Technology and Sciences</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imes New Roman" panose="02020603050405020304" pitchFamily="18" charset="0"/>
                <a:ea typeface="Tahoma" panose="020B0604030504040204" pitchFamily="34" charset="0"/>
                <a:cs typeface="Times New Roman" panose="02020603050405020304" pitchFamily="18" charset="0"/>
              </a:rPr>
              <a:t>2. Why Data Science:</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Passionate about leveraging technology to solve real-world problems</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Keen interest in exploring the vast field of Data Science</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Excited about the potential of data-driven decision-making</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IN" altLang="en-US" sz="2000" dirty="0">
                <a:latin typeface="Times New Roman" panose="02020603050405020304" pitchFamily="18" charset="0"/>
                <a:ea typeface="Tahoma" panose="020B0604030504040204" pitchFamily="34" charset="0"/>
                <a:cs typeface="Times New Roman" panose="02020603050405020304" pitchFamily="18" charset="0"/>
              </a:rPr>
              <a:t>3</a:t>
            </a:r>
            <a:r>
              <a:rPr lang="en-US" sz="2000" dirty="0">
                <a:latin typeface="Times New Roman" panose="02020603050405020304" pitchFamily="18" charset="0"/>
                <a:ea typeface="Tahoma" panose="020B0604030504040204" pitchFamily="34" charset="0"/>
                <a:cs typeface="Times New Roman" panose="02020603050405020304" pitchFamily="18" charset="0"/>
              </a:rPr>
              <a:t>. Conclusion: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Aspiring to build a career in Data Science</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Committed to continuous learning and growth</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5" name="Google Shape;105;p3"/>
          <p:cNvSpPr txBox="1"/>
          <p:nvPr/>
        </p:nvSpPr>
        <p:spPr>
          <a:xfrm>
            <a:off x="427656" y="141346"/>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502020204030203"/>
              <a:buNone/>
            </a:pPr>
            <a:r>
              <a:rPr lang="en-IN" sz="3200" b="0" i="0" u="none" strike="noStrike" cap="none" dirty="0">
                <a:solidFill>
                  <a:srgbClr val="FF0000"/>
                </a:solidFill>
                <a:latin typeface="Lato Black" panose="020F0502020204030203"/>
                <a:ea typeface="Lato Black" panose="020F0502020204030203"/>
                <a:cs typeface="Lato Black" panose="020F0502020204030203"/>
                <a:sym typeface="Lato Black" panose="020F0502020204030203"/>
              </a:rPr>
              <a:t>About me</a:t>
            </a:r>
            <a:endParaRPr sz="1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IN" b="1" dirty="0">
                <a:solidFill>
                  <a:srgbClr val="FF0000"/>
                </a:solidFill>
              </a:rPr>
              <a:t>Exploratory Data Analysis</a:t>
            </a:r>
            <a:endParaRPr b="1" dirty="0">
              <a:solidFill>
                <a:srgbClr val="FF0000"/>
              </a:solidFill>
            </a:endParaRPr>
          </a:p>
        </p:txBody>
      </p:sp>
      <p:sp>
        <p:nvSpPr>
          <p:cNvPr id="111" name="Google Shape;111;p4"/>
          <p:cNvSpPr txBox="1">
            <a:spLocks noGrp="1"/>
          </p:cNvSpPr>
          <p:nvPr>
            <p:ph type="body" idx="1"/>
          </p:nvPr>
        </p:nvSpPr>
        <p:spPr>
          <a:xfrm>
            <a:off x="208472" y="1343818"/>
            <a:ext cx="11775056" cy="333139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en-IN" sz="2000" b="1" dirty="0">
                <a:latin typeface="Calibri" panose="020F0502020204030204" pitchFamily="34" charset="0"/>
                <a:cs typeface="Calibri" panose="020F0502020204030204" pitchFamily="34" charset="0"/>
              </a:rPr>
              <a:t>a. Data Cleaning Steps:</a:t>
            </a:r>
            <a:endParaRPr lang="en-IN" sz="20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Identify columns with missing values.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Decide on the appropriate method to handle missing values (imputation, removal, or other techniques).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Check for and remove any duplicate rows in the dataset.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Identify outliers in numerical columns.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Decide on the approach to handle outliers (removal, transformation, or other techniques). </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Assess whether numerical columns need standardization or normalization.</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Ensure that the data types of columns are appropriate.</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Convert data types if needed (e.g., converting string dates to datetime objects).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Check for any inconsistencies in categorical data (e.g., different spellings of the same category).</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Standardize categories if necessary.</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IN" b="1" dirty="0">
                <a:solidFill>
                  <a:srgbClr val="FF0000"/>
                </a:solidFill>
              </a:rPr>
              <a:t>Exploratory Data Analysis (Cont.)</a:t>
            </a:r>
            <a:endParaRPr b="1" dirty="0">
              <a:solidFill>
                <a:srgbClr val="FF0000"/>
              </a:solidFill>
            </a:endParaRPr>
          </a:p>
        </p:txBody>
      </p:sp>
      <p:sp>
        <p:nvSpPr>
          <p:cNvPr id="111" name="Google Shape;111;p4"/>
          <p:cNvSpPr txBox="1">
            <a:spLocks noGrp="1"/>
          </p:cNvSpPr>
          <p:nvPr>
            <p:ph type="body" idx="1"/>
          </p:nvPr>
        </p:nvSpPr>
        <p:spPr>
          <a:xfrm>
            <a:off x="208472" y="1560129"/>
            <a:ext cx="11775056" cy="3385498"/>
          </a:xfrm>
          <a:prstGeom prst="rect">
            <a:avLst/>
          </a:prstGeom>
          <a:noFill/>
          <a:ln>
            <a:noFill/>
          </a:ln>
        </p:spPr>
        <p:txBody>
          <a:bodyPr spcFirstLastPara="1" wrap="square" lIns="91425" tIns="45700" rIns="91425" bIns="45700" anchor="t" anchorCtr="0">
            <a:noAutofit/>
          </a:bodyPr>
          <a:lstStyle/>
          <a:p>
            <a:pPr marL="0" indent="0" eaLnBrk="0" fontAlgn="base" hangingPunct="0">
              <a:lnSpc>
                <a:spcPct val="100000"/>
              </a:lnSpc>
              <a:spcBef>
                <a:spcPct val="0"/>
              </a:spcBef>
              <a:spcAft>
                <a:spcPct val="0"/>
              </a:spcAft>
              <a:buClrTx/>
              <a:buSzTx/>
              <a:buNone/>
            </a:pPr>
            <a:r>
              <a:rPr lang="en-IN" sz="2000" b="1" dirty="0">
                <a:latin typeface="Calibri" panose="020F0502020204030204" pitchFamily="34" charset="0"/>
                <a:cs typeface="Calibri" panose="020F0502020204030204" pitchFamily="34" charset="0"/>
              </a:rPr>
              <a:t>b. Data Manipulation Steps:</a:t>
            </a:r>
            <a:endParaRPr lang="en-IN" sz="2000" b="1"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Create </a:t>
            </a:r>
            <a:r>
              <a:rPr lang="en-US" altLang="en-US" sz="2000" dirty="0">
                <a:latin typeface="Calibri" panose="020F0502020204030204" pitchFamily="34" charset="0"/>
                <a:cs typeface="Calibri" panose="020F0502020204030204" pitchFamily="34" charset="0"/>
              </a:rPr>
              <a:t>new</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features if needed based on existing columns.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Convert categorical variables into numerical format using techniques like one-hot encoding or label  encoding.</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Calculate or derive new variables if they add value to the analysis.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Aggregate data if needed for a higher-level analysis.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If building predictive models, split the dataset into training and testing sets.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Perform a final check to ensure the dataset is in the desired format for analysis or modeling.</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Validate that all steps have been appropriately applied.</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IN" b="1" dirty="0">
                <a:solidFill>
                  <a:srgbClr val="FF0000"/>
                </a:solidFill>
              </a:rPr>
              <a:t>Exploratory Data Analysis (Cont.)</a:t>
            </a:r>
            <a:endParaRPr b="1" dirty="0">
              <a:solidFill>
                <a:srgbClr val="FF0000"/>
              </a:solidFill>
            </a:endParaRPr>
          </a:p>
        </p:txBody>
      </p:sp>
      <p:sp>
        <p:nvSpPr>
          <p:cNvPr id="111" name="Google Shape;111;p4"/>
          <p:cNvSpPr txBox="1">
            <a:spLocks noGrp="1"/>
          </p:cNvSpPr>
          <p:nvPr>
            <p:ph type="body" idx="1"/>
          </p:nvPr>
        </p:nvSpPr>
        <p:spPr>
          <a:xfrm>
            <a:off x="208472" y="1343817"/>
            <a:ext cx="11775056" cy="477184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en-IN" sz="2000" b="1" dirty="0"/>
              <a:t>c. Univariate Analysis Steps:</a:t>
            </a:r>
            <a:endParaRPr lang="en-IN" sz="2000" b="1" dirty="0"/>
          </a:p>
          <a:p>
            <a:pPr>
              <a:lnSpc>
                <a:spcPct val="115000"/>
              </a:lnSpc>
            </a:pPr>
            <a:r>
              <a:rPr lang="en-IN" sz="2000" dirty="0">
                <a:effectLst/>
                <a:latin typeface="Arial" panose="020B0604020202020204" pitchFamily="34" charset="0"/>
                <a:ea typeface="Arial" panose="020B0604020202020204" pitchFamily="34" charset="0"/>
              </a:rPr>
              <a:t>For numerical columns: Generate PDFs (Probability Density Functions), histograms, boxplots to find outliers, and understand the probability and frequency distribution.</a:t>
            </a:r>
            <a:endParaRPr lang="en-IN" sz="2000" dirty="0">
              <a:effectLst/>
              <a:latin typeface="Arial" panose="020B0604020202020204" pitchFamily="34" charset="0"/>
              <a:ea typeface="Arial" panose="020B0604020202020204" pitchFamily="34" charset="0"/>
            </a:endParaRPr>
          </a:p>
          <a:p>
            <a:pPr>
              <a:lnSpc>
                <a:spcPct val="115000"/>
              </a:lnSpc>
            </a:pPr>
            <a:r>
              <a:rPr lang="en-IN" sz="2000" dirty="0">
                <a:effectLst/>
                <a:latin typeface="Arial" panose="020B0604020202020204" pitchFamily="34" charset="0"/>
                <a:ea typeface="Arial" panose="020B0604020202020204" pitchFamily="34" charset="0"/>
              </a:rPr>
              <a:t>For categorical columns: Create </a:t>
            </a:r>
            <a:r>
              <a:rPr lang="en-IN" sz="2000" dirty="0" err="1">
                <a:effectLst/>
                <a:latin typeface="Arial" panose="020B0604020202020204" pitchFamily="34" charset="0"/>
                <a:ea typeface="Arial" panose="020B0604020202020204" pitchFamily="34" charset="0"/>
              </a:rPr>
              <a:t>countplots</a:t>
            </a:r>
            <a:r>
              <a:rPr lang="en-IN" sz="2000" dirty="0">
                <a:effectLst/>
                <a:latin typeface="Arial" panose="020B0604020202020204" pitchFamily="34" charset="0"/>
                <a:ea typeface="Arial" panose="020B0604020202020204" pitchFamily="34" charset="0"/>
              </a:rPr>
              <a:t> to understand the frequency distribution.</a:t>
            </a:r>
            <a:endParaRPr lang="en-IN" sz="2000" b="1" dirty="0"/>
          </a:p>
          <a:p>
            <a:pPr marL="0" lvl="0" indent="0" algn="l" rtl="0">
              <a:lnSpc>
                <a:spcPct val="90000"/>
              </a:lnSpc>
              <a:spcBef>
                <a:spcPts val="0"/>
              </a:spcBef>
              <a:spcAft>
                <a:spcPts val="0"/>
              </a:spcAft>
              <a:buClr>
                <a:schemeClr val="dk1"/>
              </a:buClr>
              <a:buSzPct val="100000"/>
              <a:buNone/>
            </a:pPr>
            <a:endParaRPr lang="en-IN" sz="2000" b="1" dirty="0"/>
          </a:p>
          <a:p>
            <a:pPr marL="0" lvl="0" indent="0" algn="l" rtl="0">
              <a:lnSpc>
                <a:spcPct val="90000"/>
              </a:lnSpc>
              <a:spcBef>
                <a:spcPts val="0"/>
              </a:spcBef>
              <a:spcAft>
                <a:spcPts val="0"/>
              </a:spcAft>
              <a:buClr>
                <a:schemeClr val="dk1"/>
              </a:buClr>
              <a:buSzPct val="100000"/>
              <a:buNone/>
            </a:pPr>
            <a:endParaRPr lang="en-IN" sz="2000" b="1" dirty="0"/>
          </a:p>
          <a:p>
            <a:pPr marL="0" lvl="0" indent="0" algn="l" rtl="0">
              <a:lnSpc>
                <a:spcPct val="90000"/>
              </a:lnSpc>
              <a:spcBef>
                <a:spcPts val="0"/>
              </a:spcBef>
              <a:spcAft>
                <a:spcPts val="0"/>
              </a:spcAft>
              <a:buClr>
                <a:schemeClr val="dk1"/>
              </a:buClr>
              <a:buSzPct val="100000"/>
              <a:buNone/>
            </a:pPr>
            <a:r>
              <a:rPr lang="en-IN" sz="2000" b="1" dirty="0"/>
              <a:t>d. Bivariate Analysis Steps:</a:t>
            </a:r>
            <a:endParaRPr lang="en-IN" sz="2000" b="1" dirty="0"/>
          </a:p>
          <a:p>
            <a:pPr>
              <a:lnSpc>
                <a:spcPct val="115000"/>
              </a:lnSpc>
            </a:pPr>
            <a:r>
              <a:rPr lang="en-IN" sz="2000" dirty="0">
                <a:effectLst/>
                <a:latin typeface="Arial" panose="020B0604020202020204" pitchFamily="34" charset="0"/>
                <a:ea typeface="Arial" panose="020B0604020202020204" pitchFamily="34" charset="0"/>
              </a:rPr>
              <a:t>For relationships between numerical columns, we'll use scatter plots, </a:t>
            </a:r>
            <a:r>
              <a:rPr lang="en-IN" sz="2000" dirty="0" err="1">
                <a:effectLst/>
                <a:latin typeface="Arial" panose="020B0604020202020204" pitchFamily="34" charset="0"/>
                <a:ea typeface="Arial" panose="020B0604020202020204" pitchFamily="34" charset="0"/>
              </a:rPr>
              <a:t>hexbin</a:t>
            </a:r>
            <a:r>
              <a:rPr lang="en-IN" sz="2000" dirty="0">
                <a:effectLst/>
                <a:latin typeface="Arial" panose="020B0604020202020204" pitchFamily="34" charset="0"/>
                <a:ea typeface="Arial" panose="020B0604020202020204" pitchFamily="34" charset="0"/>
              </a:rPr>
              <a:t> plots, and pair plots to discover patterns.</a:t>
            </a:r>
            <a:endParaRPr lang="en-IN" sz="2000" dirty="0">
              <a:effectLst/>
              <a:latin typeface="Arial" panose="020B0604020202020204" pitchFamily="34" charset="0"/>
              <a:ea typeface="Arial" panose="020B0604020202020204" pitchFamily="34" charset="0"/>
            </a:endParaRPr>
          </a:p>
          <a:p>
            <a:pPr>
              <a:lnSpc>
                <a:spcPct val="115000"/>
              </a:lnSpc>
            </a:pPr>
            <a:r>
              <a:rPr lang="en-IN" sz="2000" dirty="0">
                <a:effectLst/>
                <a:latin typeface="Arial" panose="020B0604020202020204" pitchFamily="34" charset="0"/>
                <a:ea typeface="Arial" panose="020B0604020202020204" pitchFamily="34" charset="0"/>
              </a:rPr>
              <a:t>To identify patterns between categorical and numerical columns, we'll use swarm plots, box plots, and bar plots.</a:t>
            </a:r>
            <a:endParaRPr lang="en-IN" sz="2000" dirty="0">
              <a:effectLst/>
              <a:latin typeface="Arial" panose="020B0604020202020204" pitchFamily="34" charset="0"/>
              <a:ea typeface="Arial" panose="020B0604020202020204" pitchFamily="34" charset="0"/>
            </a:endParaRPr>
          </a:p>
          <a:p>
            <a:pPr>
              <a:lnSpc>
                <a:spcPct val="115000"/>
              </a:lnSpc>
            </a:pPr>
            <a:r>
              <a:rPr lang="en-IN" sz="2000" dirty="0">
                <a:effectLst/>
                <a:latin typeface="Arial" panose="020B0604020202020204" pitchFamily="34" charset="0"/>
                <a:ea typeface="Arial" panose="020B0604020202020204" pitchFamily="34" charset="0"/>
              </a:rPr>
              <a:t>For relationships between categorical columns, we'll use stacked bar plots.</a:t>
            </a:r>
            <a:endParaRPr lang="en-IN" sz="2000" dirty="0">
              <a:effectLst/>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IN" b="1" dirty="0">
                <a:solidFill>
                  <a:srgbClr val="FF0000"/>
                </a:solidFill>
              </a:rPr>
              <a:t>Key Business Questions</a:t>
            </a:r>
            <a:endParaRPr lang="en-IN" b="1" dirty="0">
              <a:solidFill>
                <a:srgbClr val="FF0000"/>
              </a:solidFill>
            </a:endParaRPr>
          </a:p>
        </p:txBody>
      </p:sp>
      <p:sp>
        <p:nvSpPr>
          <p:cNvPr id="111" name="Google Shape;111;p4"/>
          <p:cNvSpPr txBox="1">
            <a:spLocks noGrp="1"/>
          </p:cNvSpPr>
          <p:nvPr>
            <p:ph type="body" idx="1"/>
          </p:nvPr>
        </p:nvSpPr>
        <p:spPr>
          <a:xfrm>
            <a:off x="208472" y="1210225"/>
            <a:ext cx="11775056" cy="4659634"/>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IN" sz="1800" dirty="0">
                <a:effectLst/>
                <a:latin typeface="Arial" panose="020B0604020202020204" pitchFamily="34" charset="0"/>
                <a:ea typeface="Arial" panose="020B0604020202020204" pitchFamily="34" charset="0"/>
              </a:rPr>
              <a:t>1. Test the claim that after doing Computer Science Engineering, taking up jobs as a Programming Analyst, Software Engineer, Hardware Engineer, and Associate Engineer can earn up to 2.5-3 lakhs as a fresh graduate.</a:t>
            </a:r>
            <a:endParaRPr lang="en-IN" sz="1800" dirty="0">
              <a:effectLst/>
              <a:latin typeface="Arial" panose="020B0604020202020204" pitchFamily="34" charset="0"/>
              <a:ea typeface="Arial" panose="020B0604020202020204" pitchFamily="34" charset="0"/>
            </a:endParaRP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2. </a:t>
            </a:r>
            <a:r>
              <a:rPr lang="en-IN" sz="1800" dirty="0">
                <a:effectLst/>
                <a:latin typeface="Arial" panose="020B0604020202020204" pitchFamily="34" charset="0"/>
                <a:ea typeface="Arial" panose="020B0604020202020204" pitchFamily="34" charset="0"/>
              </a:rPr>
              <a:t>Is there a relationship between gender and specialization? (i.e., Does the preference of Specialization depend on the Gender?)</a:t>
            </a:r>
            <a:endParaRPr lang="en-IN" sz="1800" dirty="0">
              <a:effectLst/>
              <a:latin typeface="Arial" panose="020B0604020202020204" pitchFamily="34" charset="0"/>
              <a:ea typeface="Arial" panose="020B0604020202020204" pitchFamily="34" charset="0"/>
            </a:endParaRPr>
          </a:p>
          <a:p>
            <a:pPr marL="0" lvl="0" indent="0" algn="l" rtl="0">
              <a:lnSpc>
                <a:spcPct val="90000"/>
              </a:lnSpc>
              <a:spcBef>
                <a:spcPts val="0"/>
              </a:spcBef>
              <a:spcAft>
                <a:spcPts val="0"/>
              </a:spcAft>
              <a:buClr>
                <a:schemeClr val="dk1"/>
              </a:buClr>
              <a:buSzPct val="100000"/>
              <a:buNone/>
            </a:pPr>
            <a:endParaRPr lang="en-IN" sz="1800" dirty="0">
              <a:latin typeface="Arial" panose="020B0604020202020204" pitchFamily="34" charset="0"/>
              <a:ea typeface="Arial" panose="020B0604020202020204" pitchFamily="34" charset="0"/>
            </a:endParaRPr>
          </a:p>
          <a:p>
            <a:pPr marL="0" indent="0">
              <a:spcBef>
                <a:spcPts val="0"/>
              </a:spcBef>
              <a:buSzPct val="100000"/>
              <a:buNone/>
            </a:pPr>
            <a:r>
              <a:rPr lang="en-IN" sz="1800" dirty="0">
                <a:effectLst/>
                <a:latin typeface="Arial" panose="020B0604020202020204" pitchFamily="34" charset="0"/>
                <a:ea typeface="Arial" panose="020B0604020202020204" pitchFamily="34" charset="0"/>
              </a:rPr>
              <a:t>3. Does graduating from a Tier 1 college significantly affect the starting salary compared to graduating from a Tier 2 college? This analysis could highlight the importance of college prestige on career outcomes.</a:t>
            </a:r>
            <a:endParaRPr lang="en-IN" sz="1800" dirty="0">
              <a:effectLst/>
              <a:latin typeface="Arial" panose="020B0604020202020204" pitchFamily="34" charset="0"/>
              <a:ea typeface="Arial" panose="020B0604020202020204" pitchFamily="34" charset="0"/>
            </a:endParaRP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4. </a:t>
            </a:r>
            <a:r>
              <a:rPr lang="en-IN" sz="1800" dirty="0">
                <a:effectLst/>
                <a:latin typeface="Arial" panose="020B0604020202020204" pitchFamily="34" charset="0"/>
                <a:ea typeface="Arial" panose="020B0604020202020204" pitchFamily="34" charset="0"/>
              </a:rPr>
              <a:t>Is there a correlation between academic performance (measured by GPA and percentages in 10th and 12th grades) and professional success (measured by salary)? This could challenge or confirm the notion that higher academic achievements directly translate to better career opportunities.</a:t>
            </a:r>
            <a:endParaRPr lang="en-IN" sz="1800" dirty="0">
              <a:effectLst/>
              <a:latin typeface="Arial" panose="020B0604020202020204" pitchFamily="34" charset="0"/>
              <a:ea typeface="Arial" panose="020B0604020202020204" pitchFamily="34" charset="0"/>
            </a:endParaRPr>
          </a:p>
          <a:p>
            <a:pPr marL="0" lvl="0" indent="0" algn="l" rtl="0">
              <a:lnSpc>
                <a:spcPct val="90000"/>
              </a:lnSpc>
              <a:spcBef>
                <a:spcPts val="0"/>
              </a:spcBef>
              <a:spcAft>
                <a:spcPts val="0"/>
              </a:spcAft>
              <a:buClr>
                <a:schemeClr val="dk1"/>
              </a:buClr>
              <a:buSzPct val="100000"/>
              <a:buNone/>
            </a:pPr>
            <a:endParaRPr lang="en-IN" sz="1800" dirty="0">
              <a:latin typeface="Arial" panose="020B0604020202020204" pitchFamily="34" charset="0"/>
              <a:ea typeface="Arial" panose="020B0604020202020204" pitchFamily="34" charset="0"/>
            </a:endParaRPr>
          </a:p>
          <a:p>
            <a:pPr marL="0" indent="0">
              <a:spcBef>
                <a:spcPts val="0"/>
              </a:spcBef>
              <a:buSzPct val="100000"/>
              <a:buNone/>
            </a:pPr>
            <a:r>
              <a:rPr lang="en-IN" sz="1800" dirty="0">
                <a:effectLst/>
                <a:latin typeface="Arial" panose="020B0604020202020204" pitchFamily="34" charset="0"/>
                <a:ea typeface="Arial" panose="020B0604020202020204" pitchFamily="34" charset="0"/>
              </a:rPr>
              <a:t>5. Are certain job roles within the technology and engineering sectors dominated by a particular gender? This question aims to identify potential gender biases or preferences in specific technology and engineering job roles.</a:t>
            </a:r>
            <a:endParaRPr lang="en-IN" sz="1800" dirty="0">
              <a:effectLst/>
              <a:latin typeface="Arial" panose="020B0604020202020204" pitchFamily="34" charset="0"/>
              <a:ea typeface="Arial" panose="020B0604020202020204" pitchFamily="34" charset="0"/>
            </a:endParaRP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marL="0" indent="0">
              <a:spcBef>
                <a:spcPts val="0"/>
              </a:spcBef>
              <a:buSzPct val="100000"/>
              <a:buNone/>
            </a:pPr>
            <a:r>
              <a:rPr lang="en-IN" sz="1800" dirty="0">
                <a:latin typeface="Arial" panose="020B0604020202020204" pitchFamily="34" charset="0"/>
                <a:ea typeface="Arial" panose="020B0604020202020204" pitchFamily="34" charset="0"/>
              </a:rPr>
              <a:t>6. </a:t>
            </a:r>
            <a:r>
              <a:rPr lang="en-IN" sz="1800" dirty="0">
                <a:effectLst/>
                <a:latin typeface="Arial" panose="020B0604020202020204" pitchFamily="34" charset="0"/>
                <a:ea typeface="Arial" panose="020B0604020202020204" pitchFamily="34" charset="0"/>
              </a:rPr>
              <a:t>Does the job location (</a:t>
            </a:r>
            <a:r>
              <a:rPr lang="en-IN" sz="1800" dirty="0" err="1">
                <a:effectLst/>
                <a:latin typeface="Arial" panose="020B0604020202020204" pitchFamily="34" charset="0"/>
                <a:ea typeface="Arial" panose="020B0604020202020204" pitchFamily="34" charset="0"/>
              </a:rPr>
              <a:t>JobCity</a:t>
            </a:r>
            <a:r>
              <a:rPr lang="en-IN" sz="1800" dirty="0">
                <a:effectLst/>
                <a:latin typeface="Arial" panose="020B0604020202020204" pitchFamily="34" charset="0"/>
                <a:ea typeface="Arial" panose="020B0604020202020204" pitchFamily="34" charset="0"/>
              </a:rPr>
              <a:t>) influence the salary and job roles offered to graduates? This analysis could uncover regional disparities in career opportunities and salaries within the tech and engineering sectors.</a:t>
            </a:r>
            <a:endParaRPr lang="en-IN" sz="1800" dirty="0">
              <a:effectLst/>
              <a:latin typeface="Arial" panose="020B0604020202020204" pitchFamily="34" charset="0"/>
              <a:ea typeface="Arial" panose="020B0604020202020204" pitchFamily="34" charset="0"/>
            </a:endParaRP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IN" b="1" dirty="0">
                <a:solidFill>
                  <a:srgbClr val="FF0000"/>
                </a:solidFill>
              </a:rPr>
              <a:t>Conclusions/Key Findings</a:t>
            </a:r>
            <a:endParaRPr lang="en-IN" b="1" dirty="0">
              <a:solidFill>
                <a:srgbClr val="FF0000"/>
              </a:solidFill>
            </a:endParaRPr>
          </a:p>
        </p:txBody>
      </p:sp>
      <p:sp>
        <p:nvSpPr>
          <p:cNvPr id="111" name="Google Shape;111;p4"/>
          <p:cNvSpPr txBox="1">
            <a:spLocks noGrp="1"/>
          </p:cNvSpPr>
          <p:nvPr>
            <p:ph type="body" idx="1"/>
          </p:nvPr>
        </p:nvSpPr>
        <p:spPr>
          <a:xfrm>
            <a:off x="208472" y="1210225"/>
            <a:ext cx="11775056" cy="4659634"/>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IN" sz="1800" dirty="0">
                <a:latin typeface="Arial" panose="020B0604020202020204" pitchFamily="34" charset="0"/>
                <a:ea typeface="Arial" panose="020B0604020202020204" pitchFamily="34" charset="0"/>
              </a:rPr>
              <a:t>1. </a:t>
            </a:r>
            <a:r>
              <a:rPr lang="en-IN" sz="1800" dirty="0">
                <a:effectLst/>
                <a:latin typeface="Arial" panose="020B0604020202020204" pitchFamily="34" charset="0"/>
                <a:ea typeface="Arial" panose="020B0604020202020204" pitchFamily="34" charset="0"/>
              </a:rPr>
              <a:t>The analysis of numerical columns revealed the presence of outliers in salary and academic scores, as well as variations in GPA. The categorical analysis highlighted the predominance of male, engineering graduates from Tier 2 colleges. These insights can be useful for further analysis, including predictive </a:t>
            </a:r>
            <a:r>
              <a:rPr lang="en-IN" sz="1800" dirty="0" err="1">
                <a:effectLst/>
                <a:latin typeface="Arial" panose="020B0604020202020204" pitchFamily="34" charset="0"/>
                <a:ea typeface="Arial" panose="020B0604020202020204" pitchFamily="34" charset="0"/>
              </a:rPr>
              <a:t>modeling</a:t>
            </a:r>
            <a:r>
              <a:rPr lang="en-IN" sz="1800" dirty="0">
                <a:effectLst/>
                <a:latin typeface="Arial" panose="020B0604020202020204" pitchFamily="34" charset="0"/>
                <a:ea typeface="Arial" panose="020B0604020202020204" pitchFamily="34" charset="0"/>
              </a:rPr>
              <a:t> or understanding the factors influencing job outcomes and salaries.</a:t>
            </a:r>
            <a:endParaRPr lang="en-IN" sz="1800" dirty="0">
              <a:effectLst/>
              <a:latin typeface="Arial" panose="020B0604020202020204" pitchFamily="34" charset="0"/>
              <a:ea typeface="Arial" panose="020B0604020202020204" pitchFamily="34" charset="0"/>
            </a:endParaRPr>
          </a:p>
          <a:p>
            <a:pPr marL="0" lvl="0" indent="0" algn="l" rtl="0">
              <a:lnSpc>
                <a:spcPct val="90000"/>
              </a:lnSpc>
              <a:spcBef>
                <a:spcPts val="0"/>
              </a:spcBef>
              <a:spcAft>
                <a:spcPts val="0"/>
              </a:spcAft>
              <a:buClr>
                <a:schemeClr val="dk1"/>
              </a:buClr>
              <a:buSzPct val="100000"/>
              <a:buNone/>
            </a:pPr>
            <a:endParaRPr lang="en-IN" sz="18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Numerical-Numerical Relationships: We observed that academic performance in the 10th and 12th grades tends to be positively correlated, as is the correlation between 12th-grade performance and college GPA. However, higher academic scores do not necessarily correlate with higher salaries.</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Categorical-Numerical Relationships: The analysis highlighted a gender disparity in salary distribution, with males generally having a broader salary range and more representation in higher-paying jobs.</a:t>
            </a:r>
            <a:endParaRPr lang="en-IN" sz="1800" dirty="0">
              <a:effectLst/>
              <a:latin typeface="Arial" panose="020B0604020202020204" pitchFamily="34" charset="0"/>
              <a:ea typeface="Arial" panose="020B0604020202020204" pitchFamily="34" charset="0"/>
            </a:endParaRPr>
          </a:p>
          <a:p>
            <a:r>
              <a:rPr lang="en-IN" sz="1800" dirty="0">
                <a:effectLst/>
                <a:latin typeface="Arial" panose="020B0604020202020204" pitchFamily="34" charset="0"/>
                <a:ea typeface="Arial" panose="020B0604020202020204" pitchFamily="34" charset="0"/>
              </a:rPr>
              <a:t>Categorical-Categorical Relationships: The gender distribution across college tiers further emphasized the gender imbalance within the dataset, particularly in Tier 2 colleges.</a:t>
            </a:r>
            <a:endParaRPr lang="en-IN" sz="1800" dirty="0">
              <a:latin typeface="Arial" panose="020B0604020202020204" pitchFamily="34" charset="0"/>
              <a:ea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IN" b="1" dirty="0">
                <a:solidFill>
                  <a:srgbClr val="FF0000"/>
                </a:solidFill>
              </a:rPr>
              <a:t>Conclusions/Key Findings (Cont.)</a:t>
            </a:r>
            <a:endParaRPr lang="en-IN" b="1" dirty="0">
              <a:solidFill>
                <a:srgbClr val="FF0000"/>
              </a:solidFill>
            </a:endParaRPr>
          </a:p>
        </p:txBody>
      </p:sp>
      <p:sp>
        <p:nvSpPr>
          <p:cNvPr id="111" name="Google Shape;111;p4"/>
          <p:cNvSpPr txBox="1">
            <a:spLocks noGrp="1"/>
          </p:cNvSpPr>
          <p:nvPr>
            <p:ph type="body" idx="1"/>
          </p:nvPr>
        </p:nvSpPr>
        <p:spPr>
          <a:xfrm>
            <a:off x="208472" y="1023412"/>
            <a:ext cx="11775056" cy="4659634"/>
          </a:xfrm>
          <a:prstGeom prst="rect">
            <a:avLst/>
          </a:prstGeom>
          <a:noFill/>
          <a:ln>
            <a:noFill/>
          </a:ln>
        </p:spPr>
        <p:txBody>
          <a:bodyPr spcFirstLastPara="1" wrap="square" lIns="91425" tIns="45700" rIns="91425" bIns="45700" anchor="t" anchorCtr="0">
            <a:noAutofit/>
          </a:bodyPr>
          <a:lstStyle/>
          <a:p>
            <a:pPr marL="114300" indent="0">
              <a:buNone/>
            </a:pPr>
            <a:endParaRPr lang="en-IN" sz="1600" dirty="0">
              <a:effectLst/>
              <a:latin typeface="Arial" panose="020B0604020202020204" pitchFamily="34" charset="0"/>
              <a:ea typeface="Arial" panose="020B0604020202020204" pitchFamily="34" charset="0"/>
            </a:endParaRPr>
          </a:p>
          <a:p>
            <a:pPr>
              <a:lnSpc>
                <a:spcPct val="115000"/>
              </a:lnSpc>
            </a:pPr>
            <a:r>
              <a:rPr lang="en-IN" sz="1600" dirty="0">
                <a:effectLst/>
                <a:latin typeface="Arial" panose="020B0604020202020204" pitchFamily="34" charset="0"/>
                <a:ea typeface="Arial" panose="020B0604020202020204" pitchFamily="34" charset="0"/>
              </a:rPr>
              <a:t>For Computer Science Engineering graduates taking up jobs as Programming Analyst, Software Engineer, Hardware Engineer, and Associate Engineer, the salary analysis reveals:</a:t>
            </a:r>
            <a:endParaRPr lang="en-IN" sz="1600" dirty="0">
              <a:effectLst/>
              <a:latin typeface="Arial" panose="020B0604020202020204" pitchFamily="34" charset="0"/>
              <a:ea typeface="Arial" panose="020B0604020202020204" pitchFamily="34" charset="0"/>
            </a:endParaRPr>
          </a:p>
          <a:p>
            <a:pPr>
              <a:lnSpc>
                <a:spcPct val="115000"/>
              </a:lnSpc>
            </a:pPr>
            <a:r>
              <a:rPr lang="en-IN" sz="1600" dirty="0">
                <a:effectLst/>
                <a:latin typeface="Arial" panose="020B0604020202020204" pitchFamily="34" charset="0"/>
                <a:ea typeface="Arial" panose="020B0604020202020204" pitchFamily="34" charset="0"/>
              </a:rPr>
              <a:t>The mean salary is approximately ₹332,711, which is above the 2.5-3 lakhs range mentioned in the claim.</a:t>
            </a:r>
            <a:endParaRPr lang="en-IN" sz="1600" dirty="0">
              <a:effectLst/>
              <a:latin typeface="Arial" panose="020B0604020202020204" pitchFamily="34" charset="0"/>
              <a:ea typeface="Arial" panose="020B0604020202020204" pitchFamily="34" charset="0"/>
            </a:endParaRPr>
          </a:p>
          <a:p>
            <a:pPr>
              <a:lnSpc>
                <a:spcPct val="115000"/>
              </a:lnSpc>
            </a:pPr>
            <a:r>
              <a:rPr lang="en-IN" sz="1600" dirty="0">
                <a:effectLst/>
                <a:latin typeface="Arial" panose="020B0604020202020204" pitchFamily="34" charset="0"/>
                <a:ea typeface="Arial" panose="020B0604020202020204" pitchFamily="34" charset="0"/>
              </a:rPr>
              <a:t>The median salary (50% percentile) is ₹315,000, also slightly above the upper limit of the claim.</a:t>
            </a:r>
            <a:endParaRPr lang="en-IN" sz="1600" dirty="0">
              <a:effectLst/>
              <a:latin typeface="Arial" panose="020B0604020202020204" pitchFamily="34" charset="0"/>
              <a:ea typeface="Arial" panose="020B0604020202020204" pitchFamily="34" charset="0"/>
            </a:endParaRPr>
          </a:p>
          <a:p>
            <a:pPr>
              <a:lnSpc>
                <a:spcPct val="115000"/>
              </a:lnSpc>
            </a:pPr>
            <a:r>
              <a:rPr lang="en-IN" sz="1600" dirty="0">
                <a:effectLst/>
                <a:latin typeface="Arial" panose="020B0604020202020204" pitchFamily="34" charset="0"/>
                <a:ea typeface="Arial" panose="020B0604020202020204" pitchFamily="34" charset="0"/>
              </a:rPr>
              <a:t>Minimum and maximum salaries range from ₹85,000 to ₹1,000,000, indicating a wide variance in compensation.</a:t>
            </a:r>
            <a:endParaRPr lang="en-IN" sz="1600" dirty="0">
              <a:effectLst/>
              <a:latin typeface="Arial" panose="020B0604020202020204" pitchFamily="34" charset="0"/>
              <a:ea typeface="Arial" panose="020B0604020202020204" pitchFamily="34" charset="0"/>
            </a:endParaRPr>
          </a:p>
          <a:p>
            <a:pPr>
              <a:lnSpc>
                <a:spcPct val="115000"/>
              </a:lnSpc>
            </a:pPr>
            <a:r>
              <a:rPr lang="en-IN" sz="1600" dirty="0">
                <a:effectLst/>
                <a:latin typeface="Arial" panose="020B0604020202020204" pitchFamily="34" charset="0"/>
                <a:ea typeface="Arial" panose="020B0604020202020204" pitchFamily="34" charset="0"/>
              </a:rPr>
              <a:t>Out of the filtered group, 25 individuals (approximately 17.6%) fall within the 2.5-3 lakhs salary range.</a:t>
            </a:r>
            <a:endParaRPr lang="en-IN" sz="1600" dirty="0">
              <a:effectLst/>
              <a:latin typeface="Arial" panose="020B0604020202020204" pitchFamily="34" charset="0"/>
              <a:ea typeface="Arial" panose="020B0604020202020204" pitchFamily="34" charset="0"/>
            </a:endParaRPr>
          </a:p>
          <a:p>
            <a:pPr>
              <a:lnSpc>
                <a:spcPct val="115000"/>
              </a:lnSpc>
            </a:pPr>
            <a:r>
              <a:rPr lang="en-IN" sz="1600" dirty="0">
                <a:effectLst/>
                <a:latin typeface="Arial" panose="020B0604020202020204" pitchFamily="34" charset="0"/>
                <a:ea typeface="Arial" panose="020B0604020202020204" pitchFamily="34" charset="0"/>
              </a:rPr>
              <a:t>High Participation in Certain Fields: Fields like 'computer science &amp; engineering', 'electronics and communication engineering', and 'information technology' have high participation from both genders, with males generally outnumbering females.</a:t>
            </a:r>
            <a:endParaRPr lang="en-IN" sz="1600" dirty="0">
              <a:effectLst/>
              <a:latin typeface="Arial" panose="020B0604020202020204" pitchFamily="34" charset="0"/>
              <a:ea typeface="Arial" panose="020B0604020202020204" pitchFamily="34" charset="0"/>
            </a:endParaRPr>
          </a:p>
          <a:p>
            <a:pPr>
              <a:lnSpc>
                <a:spcPct val="115000"/>
              </a:lnSpc>
            </a:pPr>
            <a:r>
              <a:rPr lang="en-IN" sz="1600" dirty="0">
                <a:effectLst/>
                <a:latin typeface="Arial" panose="020B0604020202020204" pitchFamily="34" charset="0"/>
                <a:ea typeface="Arial" panose="020B0604020202020204" pitchFamily="34" charset="0"/>
              </a:rPr>
              <a:t>Gender-Specific Concentrations: Certain specializations such as 'biotechnology' and 'electronics &amp; telecommunications' have relatively higher female participation compared to other engineering specializations.</a:t>
            </a:r>
            <a:endParaRPr lang="en-IN" sz="1600" dirty="0">
              <a:effectLst/>
              <a:latin typeface="Arial" panose="020B0604020202020204" pitchFamily="34" charset="0"/>
              <a:ea typeface="Arial" panose="020B0604020202020204" pitchFamily="34" charset="0"/>
            </a:endParaRPr>
          </a:p>
          <a:p>
            <a:r>
              <a:rPr lang="en-IN" sz="1600" dirty="0">
                <a:effectLst/>
                <a:latin typeface="Arial" panose="020B0604020202020204" pitchFamily="34" charset="0"/>
                <a:ea typeface="Arial" panose="020B0604020202020204" pitchFamily="34" charset="0"/>
              </a:rPr>
              <a:t>Fields with Low Female Representation: Specializations like 'mechanical engineering' and 'civil engineering' have a significantly higher number of males, with females being less represented.</a:t>
            </a:r>
            <a:endParaRPr lang="en-IN" sz="1600" dirty="0">
              <a:effectLst/>
              <a:latin typeface="Arial" panose="020B0604020202020204" pitchFamily="34" charset="0"/>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IN" b="1" dirty="0">
                <a:solidFill>
                  <a:srgbClr val="FF0000"/>
                </a:solidFill>
              </a:rPr>
              <a:t>Conclusions/Key Findings (Cont.)</a:t>
            </a:r>
            <a:endParaRPr lang="en-IN" b="1" dirty="0">
              <a:solidFill>
                <a:srgbClr val="FF0000"/>
              </a:solidFill>
            </a:endParaRPr>
          </a:p>
        </p:txBody>
      </p:sp>
      <p:sp>
        <p:nvSpPr>
          <p:cNvPr id="111" name="Google Shape;111;p4"/>
          <p:cNvSpPr txBox="1">
            <a:spLocks noGrp="1"/>
          </p:cNvSpPr>
          <p:nvPr>
            <p:ph type="body" idx="1"/>
          </p:nvPr>
        </p:nvSpPr>
        <p:spPr>
          <a:xfrm>
            <a:off x="208472" y="1099183"/>
            <a:ext cx="11775056" cy="4659634"/>
          </a:xfrm>
          <a:prstGeom prst="rect">
            <a:avLst/>
          </a:prstGeom>
          <a:noFill/>
          <a:ln>
            <a:noFill/>
          </a:ln>
        </p:spPr>
        <p:txBody>
          <a:bodyPr spcFirstLastPara="1" wrap="square" lIns="91425" tIns="45700" rIns="91425" bIns="45700" anchor="t" anchorCtr="0">
            <a:noAutofit/>
          </a:bodyPr>
          <a:lstStyle/>
          <a:p>
            <a:pPr marL="114300" indent="0">
              <a:buNone/>
            </a:pPr>
            <a:endParaRPr lang="en-IN" sz="1550" dirty="0">
              <a:effectLst/>
              <a:latin typeface="Arial" panose="020B0604020202020204" pitchFamily="34" charset="0"/>
              <a:ea typeface="Arial" panose="020B0604020202020204" pitchFamily="34" charset="0"/>
            </a:endParaRPr>
          </a:p>
          <a:p>
            <a:pPr>
              <a:lnSpc>
                <a:spcPct val="115000"/>
              </a:lnSpc>
            </a:pPr>
            <a:r>
              <a:rPr lang="en-IN" sz="1550" dirty="0">
                <a:effectLst/>
                <a:latin typeface="Arial" panose="020B0604020202020204" pitchFamily="34" charset="0"/>
                <a:ea typeface="Arial" panose="020B0604020202020204" pitchFamily="34" charset="0"/>
              </a:rPr>
              <a:t>Prestige vs. Performance: College tier may have a significant impact on initial career outcomes, but individual performance and skills (e.g., programming or analytical abilities) could play a more critical role in long-term career success.</a:t>
            </a:r>
            <a:endParaRPr lang="en-IN" sz="1550" dirty="0">
              <a:effectLst/>
              <a:latin typeface="Arial" panose="020B0604020202020204" pitchFamily="34" charset="0"/>
              <a:ea typeface="Arial" panose="020B0604020202020204" pitchFamily="34" charset="0"/>
            </a:endParaRPr>
          </a:p>
          <a:p>
            <a:pPr>
              <a:lnSpc>
                <a:spcPct val="115000"/>
              </a:lnSpc>
            </a:pPr>
            <a:r>
              <a:rPr lang="en-IN" sz="1550" dirty="0">
                <a:effectLst/>
                <a:latin typeface="Arial" panose="020B0604020202020204" pitchFamily="34" charset="0"/>
                <a:ea typeface="Arial" panose="020B0604020202020204" pitchFamily="34" charset="0"/>
              </a:rPr>
              <a:t>Diverse Career Paths: Graduates from technology and engineering fields have a wide range of career paths available, not limited to traditional roles but expanding into interdisciplinary fields that combine technical expertise with business, design, or other areas.</a:t>
            </a:r>
            <a:endParaRPr lang="en-IN" sz="1550" dirty="0">
              <a:effectLst/>
              <a:latin typeface="Arial" panose="020B0604020202020204" pitchFamily="34" charset="0"/>
              <a:ea typeface="Arial" panose="020B0604020202020204" pitchFamily="34" charset="0"/>
            </a:endParaRPr>
          </a:p>
          <a:p>
            <a:pPr>
              <a:lnSpc>
                <a:spcPct val="115000"/>
              </a:lnSpc>
            </a:pPr>
            <a:r>
              <a:rPr lang="en-IN" sz="1550" dirty="0">
                <a:effectLst/>
                <a:latin typeface="Arial" panose="020B0604020202020204" pitchFamily="34" charset="0"/>
                <a:ea typeface="Arial" panose="020B0604020202020204" pitchFamily="34" charset="0"/>
              </a:rPr>
              <a:t>Gender Disparities: While gender disparities in certain specializations and job roles are evident, there's a growing trend of gender diversification in traditionally male-dominated fields, suggesting ongoing changes in societal and professional landscapes.</a:t>
            </a:r>
            <a:endParaRPr lang="en-IN" sz="1550" dirty="0">
              <a:effectLst/>
              <a:latin typeface="Arial" panose="020B0604020202020204" pitchFamily="34" charset="0"/>
              <a:ea typeface="Arial" panose="020B0604020202020204" pitchFamily="34" charset="0"/>
            </a:endParaRPr>
          </a:p>
          <a:p>
            <a:pPr>
              <a:lnSpc>
                <a:spcPct val="115000"/>
              </a:lnSpc>
            </a:pPr>
            <a:r>
              <a:rPr lang="en-IN" sz="1550" dirty="0">
                <a:effectLst/>
                <a:latin typeface="Arial" panose="020B0604020202020204" pitchFamily="34" charset="0"/>
                <a:ea typeface="Arial" panose="020B0604020202020204" pitchFamily="34" charset="0"/>
              </a:rPr>
              <a:t>Regional Opportunities: Job location can significantly affect salary and career growth opportunities, highlighting the importance of geographical mobility and flexibility for career advancement in the tech and engineering sectors.</a:t>
            </a:r>
            <a:endParaRPr lang="en-IN" sz="1550" dirty="0">
              <a:effectLst/>
              <a:latin typeface="Arial" panose="020B0604020202020204" pitchFamily="34" charset="0"/>
              <a:ea typeface="Arial" panose="020B0604020202020204" pitchFamily="34" charset="0"/>
            </a:endParaRPr>
          </a:p>
          <a:p>
            <a:pPr>
              <a:lnSpc>
                <a:spcPct val="115000"/>
              </a:lnSpc>
            </a:pPr>
            <a:r>
              <a:rPr lang="en-IN" sz="1550" dirty="0">
                <a:effectLst/>
                <a:latin typeface="Arial" panose="020B0604020202020204" pitchFamily="34" charset="0"/>
                <a:ea typeface="Arial" panose="020B0604020202020204" pitchFamily="34" charset="0"/>
              </a:rPr>
              <a:t>Evolving Industry Needs: The demand for certain specializations changes over time, reflecting industry trends, technological advancements, and global economic factors. Continuous learning and adaptation are key to maintaining relevance and success in the fast-paced tech and engineering industries.</a:t>
            </a:r>
            <a:endParaRPr lang="en-IN" sz="1550" dirty="0">
              <a:effectLst/>
              <a:latin typeface="Arial" panose="020B0604020202020204" pitchFamily="34" charset="0"/>
              <a:ea typeface="Arial" panose="020B0604020202020204" pitchFamily="34" charset="0"/>
            </a:endParaRPr>
          </a:p>
          <a:p>
            <a:pPr marL="114300" indent="0">
              <a:buNone/>
            </a:pPr>
            <a:endParaRPr lang="en-IN" sz="1550" dirty="0">
              <a:effectLst/>
              <a:latin typeface="Arial" panose="020B0604020202020204" pitchFamily="34" charset="0"/>
              <a:ea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7443</Words>
  <Application>WPS Presentation</Application>
  <PresentationFormat>Widescreen</PresentationFormat>
  <Paragraphs>106</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Calibri</vt:lpstr>
      <vt:lpstr>Tahoma</vt:lpstr>
      <vt:lpstr>Times New Roman</vt:lpstr>
      <vt:lpstr>Lato Black</vt:lpstr>
      <vt:lpstr>Calibri</vt:lpstr>
      <vt:lpstr>Libre Baskerville</vt:lpstr>
      <vt:lpstr>Microsoft YaHei</vt:lpstr>
      <vt:lpstr>Arial Unicode MS</vt:lpstr>
      <vt:lpstr>Office Theme</vt:lpstr>
      <vt:lpstr>PowerPoint 演示文稿</vt:lpstr>
      <vt:lpstr>PowerPoint 演示文稿</vt:lpstr>
      <vt:lpstr>Exploratory Data Analysis</vt:lpstr>
      <vt:lpstr>Exploratory Data Analysis (Cont.)</vt:lpstr>
      <vt:lpstr>Exploratory Data Analysis (Cont.)</vt:lpstr>
      <vt:lpstr>Key Business Questions</vt:lpstr>
      <vt:lpstr>Conclusions/Key Findings</vt:lpstr>
      <vt:lpstr>Conclusions/Key Findings (Cont.)</vt:lpstr>
      <vt:lpstr>Conclusions/Key Findings (Cont.)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uday4</cp:lastModifiedBy>
  <cp:revision>8</cp:revision>
  <dcterms:created xsi:type="dcterms:W3CDTF">2021-02-16T05:19:00Z</dcterms:created>
  <dcterms:modified xsi:type="dcterms:W3CDTF">2024-09-29T16:13:17Z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AD05D4A1E24B49B7BFB99E1AABC7D6DC_13</vt:lpwstr>
  </property>
  <property fmtid="{D5CDD505-2E9C-101B-9397-08002B2CF9AE}" pid="3" name="KSOProductBuildVer">
    <vt:lpwstr>1033-12.2.0.17562</vt:lpwstr>
  </property>
</Properties>
</file>