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4"/>
  </p:notesMasterIdLst>
  <p:sldIdLst>
    <p:sldId id="256" r:id="rId2"/>
    <p:sldId id="257" r:id="rId3"/>
    <p:sldId id="270"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3078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295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4920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8663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1557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4847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29020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8405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9701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703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254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745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1816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7566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3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608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5012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060720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emf"/><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2.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chemeClr val="accent1"/>
                </a:solidFill>
                <a:latin typeface="Times New Roman" panose="02020603050405020304" pitchFamily="18" charset="0"/>
                <a:cs typeface="Times New Roman" panose="02020603050405020304" pitchFamily="18" charset="0"/>
              </a:rPr>
              <a:t>Employee Data Analysis using Excel</a:t>
            </a:r>
            <a:r>
              <a:rPr lang="en-US" b="1" i="0" dirty="0">
                <a:solidFill>
                  <a:schemeClr val="accent1"/>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457200" y="2971800"/>
            <a:ext cx="96774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NAME:UDAYA.S</a:t>
            </a:r>
          </a:p>
          <a:p>
            <a:r>
              <a:rPr lang="en-US" sz="2400" b="1" dirty="0">
                <a:latin typeface="Times New Roman" panose="02020603050405020304" pitchFamily="18" charset="0"/>
                <a:cs typeface="Times New Roman" panose="02020603050405020304" pitchFamily="18" charset="0"/>
              </a:rPr>
              <a:t>REGISTER NO:312204541, 7389319B1D9525BB4464ABD7F877708A</a:t>
            </a:r>
          </a:p>
          <a:p>
            <a:r>
              <a:rPr lang="en-US" sz="2400" b="1" dirty="0">
                <a:latin typeface="Times New Roman" panose="02020603050405020304" pitchFamily="18" charset="0"/>
                <a:cs typeface="Times New Roman" panose="02020603050405020304" pitchFamily="18" charset="0"/>
              </a:rPr>
              <a:t>DEPARTMENT:COMMERCE</a:t>
            </a:r>
          </a:p>
          <a:p>
            <a:r>
              <a:rPr lang="en-US" sz="2400" b="1" dirty="0">
                <a:latin typeface="Times New Roman" panose="02020603050405020304" pitchFamily="18" charset="0"/>
                <a:cs typeface="Times New Roman" panose="02020603050405020304" pitchFamily="18" charset="0"/>
              </a:rPr>
              <a:t>COLLEGE: K.C.S. KASI NADAR COLLAGE OF ARTS &amp; SCEINCE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441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solidFill>
                <a:latin typeface="Times New Roman" panose="02020603050405020304" pitchFamily="18" charset="0"/>
                <a:cs typeface="Times New Roman" panose="02020603050405020304" pitchFamily="18" charset="0"/>
              </a:rPr>
              <a:t>M</a:t>
            </a:r>
            <a:r>
              <a:rPr sz="4800" b="1" dirty="0">
                <a:solidFill>
                  <a:schemeClr val="accent1"/>
                </a:solidFill>
                <a:latin typeface="Times New Roman" panose="02020603050405020304" pitchFamily="18" charset="0"/>
                <a:cs typeface="Times New Roman" panose="02020603050405020304" pitchFamily="18" charset="0"/>
              </a:rPr>
              <a:t>O</a:t>
            </a:r>
            <a:r>
              <a:rPr sz="4800" b="1" spc="-15" dirty="0">
                <a:solidFill>
                  <a:schemeClr val="accent1"/>
                </a:solidFill>
                <a:latin typeface="Times New Roman" panose="02020603050405020304" pitchFamily="18" charset="0"/>
                <a:cs typeface="Times New Roman" panose="02020603050405020304" pitchFamily="18" charset="0"/>
              </a:rPr>
              <a:t>D</a:t>
            </a:r>
            <a:r>
              <a:rPr sz="4800" b="1" spc="-35" dirty="0">
                <a:solidFill>
                  <a:schemeClr val="accent1"/>
                </a:solidFill>
                <a:latin typeface="Times New Roman" panose="02020603050405020304" pitchFamily="18" charset="0"/>
                <a:cs typeface="Times New Roman" panose="02020603050405020304" pitchFamily="18" charset="0"/>
              </a:rPr>
              <a:t>E</a:t>
            </a:r>
            <a:r>
              <a:rPr sz="4800" b="1" spc="-30" dirty="0">
                <a:solidFill>
                  <a:schemeClr val="accent1"/>
                </a:solidFill>
                <a:latin typeface="Times New Roman" panose="02020603050405020304" pitchFamily="18" charset="0"/>
                <a:cs typeface="Times New Roman" panose="02020603050405020304" pitchFamily="18" charset="0"/>
              </a:rPr>
              <a:t>LL</a:t>
            </a:r>
            <a:r>
              <a:rPr sz="4800" b="1" spc="-5" dirty="0">
                <a:solidFill>
                  <a:schemeClr val="accent1"/>
                </a:solidFill>
                <a:latin typeface="Times New Roman" panose="02020603050405020304" pitchFamily="18" charset="0"/>
                <a:cs typeface="Times New Roman" panose="02020603050405020304" pitchFamily="18" charset="0"/>
              </a:rPr>
              <a:t>I</a:t>
            </a:r>
            <a:r>
              <a:rPr sz="4800" b="1" spc="30" dirty="0">
                <a:solidFill>
                  <a:schemeClr val="accent1"/>
                </a:solidFill>
                <a:latin typeface="Times New Roman" panose="02020603050405020304" pitchFamily="18" charset="0"/>
                <a:cs typeface="Times New Roman" panose="02020603050405020304" pitchFamily="18" charset="0"/>
              </a:rPr>
              <a:t>N</a:t>
            </a:r>
            <a:r>
              <a:rPr sz="4800" b="1" spc="5" dirty="0">
                <a:solidFill>
                  <a:schemeClr val="accent1"/>
                </a:solidFill>
                <a:latin typeface="Times New Roman" panose="02020603050405020304" pitchFamily="18" charset="0"/>
                <a:cs typeface="Times New Roman" panose="02020603050405020304" pitchFamily="18" charset="0"/>
              </a:rPr>
              <a:t>G</a:t>
            </a:r>
            <a:endParaRPr sz="4800" dirty="0">
              <a:solidFill>
                <a:schemeClr val="accent1"/>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9471025" cy="3477875"/>
          </a:xfrm>
          <a:prstGeom prst="rect">
            <a:avLst/>
          </a:prstGeom>
          <a:noFill/>
        </p:spPr>
        <p:txBody>
          <a:bodyPr wrap="square" rtlCol="0">
            <a:spAutoFit/>
          </a:bodyPr>
          <a:lstStyle/>
          <a:p>
            <a:pPr marL="514350" indent="-514350" algn="just">
              <a:buFont typeface="+mj-lt"/>
              <a:buAutoNum type="romanLcPeriod"/>
            </a:pPr>
            <a:r>
              <a:rPr lang="en-US" sz="2800" b="1"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800" b="1"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800" b="1"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800" b="1"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800" b="1"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800" b="1"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E89D753C-7565-737B-879E-B1A22886E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332" y="1226892"/>
            <a:ext cx="9303068" cy="4899654"/>
          </a:xfrm>
          <a:prstGeom prst="rect">
            <a:avLst/>
          </a:prstGeom>
        </p:spPr>
      </p:pic>
      <p:graphicFrame>
        <p:nvGraphicFramePr>
          <p:cNvPr id="12" name="Object 11">
            <a:extLst>
              <a:ext uri="{FF2B5EF4-FFF2-40B4-BE49-F238E27FC236}">
                <a16:creationId xmlns:a16="http://schemas.microsoft.com/office/drawing/2014/main" id="{2BBCAED2-5DB7-4973-E9F0-FA42DD9912F1}"/>
              </a:ext>
            </a:extLst>
          </p:cNvPr>
          <p:cNvGraphicFramePr>
            <a:graphicFrameLocks noChangeAspect="1"/>
          </p:cNvGraphicFramePr>
          <p:nvPr>
            <p:extLst>
              <p:ext uri="{D42A27DB-BD31-4B8C-83A1-F6EECF244321}">
                <p14:modId xmlns:p14="http://schemas.microsoft.com/office/powerpoint/2010/main" val="1127183030"/>
              </p:ext>
            </p:extLst>
          </p:nvPr>
        </p:nvGraphicFramePr>
        <p:xfrm>
          <a:off x="4074225" y="385444"/>
          <a:ext cx="952500" cy="228600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4074225" y="385444"/>
                        <a:ext cx="952500" cy="22860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B1D0B4B-C4D7-97BD-56E5-81AB43056B0D}"/>
              </a:ext>
            </a:extLst>
          </p:cNvPr>
          <p:cNvSpPr txBox="1"/>
          <p:nvPr/>
        </p:nvSpPr>
        <p:spPr>
          <a:xfrm>
            <a:off x="762000" y="1600200"/>
            <a:ext cx="9144000" cy="3108543"/>
          </a:xfrm>
          <a:prstGeom prst="rect">
            <a:avLst/>
          </a:prstGeom>
          <a:noFill/>
        </p:spPr>
        <p:txBody>
          <a:bodyPr wrap="square" rtlCol="0">
            <a:spAutoFit/>
          </a:bodyPr>
          <a:lstStyle/>
          <a:p>
            <a:pPr algn="just"/>
            <a:r>
              <a:rPr lang="en-US" sz="2400" b="1" dirty="0"/>
              <a:t>“</a:t>
            </a:r>
            <a:r>
              <a:rPr lang="en-US" sz="2800" b="1" dirty="0">
                <a:latin typeface="Times New Roman" panose="02020603050405020304" pitchFamily="18" charset="0"/>
                <a:cs typeface="Times New Roman" panose="02020603050405020304" pitchFamily="18" charset="0"/>
              </a:rPr>
              <a:t>The employee management analysis offers valuable insights into how well management practices are supporting employee performance and satisfaction. By addressing identified issues and leveraging strengths, the organization can improve its management practices, enhance employee engagement, and ultimately achieve better organizational performance”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36528" y="0"/>
            <a:ext cx="55472"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8491599" y="0"/>
            <a:ext cx="370522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chemeClr val="bg1">
                  <a:lumMod val="50000"/>
                  <a:lumOff val="50000"/>
                </a:schemeClr>
              </a:solidFill>
            </a:ln>
          </p:spPr>
          <p:txBody>
            <a:bodyPr wrap="square" lIns="0" tIns="0" rIns="0" bIns="0" rtlCol="0"/>
            <a:lstStyle/>
            <a:p>
              <a:endParaRPr>
                <a:solidFill>
                  <a:schemeClr val="accent1"/>
                </a:solidFill>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chemeClr val="bg1">
                  <a:lumMod val="50000"/>
                  <a:lumOff val="50000"/>
                </a:schemeClr>
              </a:solidFill>
            </a:ln>
          </p:spPr>
          <p:txBody>
            <a:bodyPr wrap="square" lIns="0" tIns="0" rIns="0" bIns="0" rtlCol="0"/>
            <a:lstStyle/>
            <a:p>
              <a:endParaRPr>
                <a:solidFill>
                  <a:schemeClr val="accent1"/>
                </a:solidFill>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alpha val="36077"/>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alpha val="19999"/>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alpha val="65881"/>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alpha val="50195"/>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alpha val="70195"/>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alpha val="79998"/>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alpha val="65881"/>
              </a:schemeClr>
            </a:solidFill>
            <a:ln>
              <a:solidFill>
                <a:schemeClr val="bg1">
                  <a:lumMod val="50000"/>
                  <a:lumOff val="50000"/>
                </a:schemeClr>
              </a:solidFill>
            </a:ln>
          </p:spPr>
          <p:txBody>
            <a:bodyPr wrap="square" lIns="0" tIns="0" rIns="0" bIns="0" rtlCol="0"/>
            <a:lstStyle/>
            <a:p>
              <a:endParaRPr>
                <a:solidFill>
                  <a:schemeClr val="accent1"/>
                </a:solidFill>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1">
              <a:alpha val="70195"/>
            </a:schemeClr>
          </a:solidFill>
        </p:spPr>
        <p:txBody>
          <a:bodyPr wrap="square" lIns="0" tIns="0" rIns="0" bIns="0" rtlCol="0"/>
          <a:lstStyle/>
          <a:p>
            <a:endParaRPr/>
          </a:p>
        </p:txBody>
      </p:sp>
      <p:sp>
        <p:nvSpPr>
          <p:cNvPr id="17" name="object 17"/>
          <p:cNvSpPr txBox="1">
            <a:spLocks noGrp="1"/>
          </p:cNvSpPr>
          <p:nvPr>
            <p:ph type="title"/>
          </p:nvPr>
        </p:nvSpPr>
        <p:spPr>
          <a:xfrm>
            <a:off x="739775" y="533400"/>
            <a:ext cx="6194425"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Management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36528" y="0"/>
            <a:ext cx="55472"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8491599" y="0"/>
            <a:ext cx="370522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chemeClr val="bg1">
                  <a:lumMod val="50000"/>
                  <a:lumOff val="50000"/>
                </a:schemeClr>
              </a:solidFill>
            </a:ln>
          </p:spPr>
          <p:txBody>
            <a:bodyPr wrap="square" lIns="0" tIns="0" rIns="0" bIns="0" rtlCol="0"/>
            <a:lstStyle/>
            <a:p>
              <a:endParaRPr>
                <a:solidFill>
                  <a:schemeClr val="accent1"/>
                </a:solidFill>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chemeClr val="bg1">
                  <a:lumMod val="50000"/>
                  <a:lumOff val="50000"/>
                </a:schemeClr>
              </a:solidFill>
            </a:ln>
          </p:spPr>
          <p:txBody>
            <a:bodyPr wrap="square" lIns="0" tIns="0" rIns="0" bIns="0" rtlCol="0"/>
            <a:lstStyle/>
            <a:p>
              <a:endParaRPr>
                <a:solidFill>
                  <a:schemeClr val="accent1"/>
                </a:solidFill>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3">
                <a:alpha val="36077"/>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3">
                <a:alpha val="19999"/>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3">
                <a:alpha val="65881"/>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3">
                <a:alpha val="50195"/>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alpha val="70195"/>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alpha val="79998"/>
              </a:schemeClr>
            </a:solidFill>
            <a:ln>
              <a:solidFill>
                <a:schemeClr val="bg1">
                  <a:lumMod val="50000"/>
                  <a:lumOff val="50000"/>
                </a:schemeClr>
              </a:solidFill>
            </a:ln>
          </p:spPr>
          <p:txBody>
            <a:bodyPr wrap="square" lIns="0" tIns="0" rIns="0" bIns="0" rtlCol="0"/>
            <a:lstStyle/>
            <a:p>
              <a:endParaRPr>
                <a:solidFill>
                  <a:schemeClr val="accent1"/>
                </a:solidFill>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alpha val="65881"/>
              </a:schemeClr>
            </a:solidFill>
            <a:ln>
              <a:solidFill>
                <a:schemeClr val="bg1">
                  <a:lumMod val="50000"/>
                  <a:lumOff val="50000"/>
                </a:schemeClr>
              </a:solidFill>
            </a:ln>
          </p:spPr>
          <p:txBody>
            <a:bodyPr wrap="square" lIns="0" tIns="0" rIns="0" bIns="0" rtlCol="0"/>
            <a:lstStyle/>
            <a:p>
              <a:endParaRPr>
                <a:solidFill>
                  <a:schemeClr val="accent1"/>
                </a:solidFill>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1">
              <a:alpha val="70195"/>
            </a:schemeClr>
          </a:solidFill>
        </p:spPr>
        <p:txBody>
          <a:bodyPr wrap="square" lIns="0" tIns="0" rIns="0" bIns="0" rtlCol="0"/>
          <a:lstStyle/>
          <a:p>
            <a:endParaRPr/>
          </a:p>
        </p:txBody>
      </p:sp>
      <p:sp>
        <p:nvSpPr>
          <p:cNvPr id="17" name="object 17"/>
          <p:cNvSpPr txBox="1">
            <a:spLocks noGrp="1"/>
          </p:cNvSpPr>
          <p:nvPr>
            <p:ph type="title"/>
          </p:nvPr>
        </p:nvSpPr>
        <p:spPr>
          <a:xfrm>
            <a:off x="739775" y="533400"/>
            <a:ext cx="6727825" cy="693780"/>
          </a:xfrm>
          <a:prstGeom prst="rect">
            <a:avLst/>
          </a:prstGeom>
        </p:spPr>
        <p:txBody>
          <a:bodyPr vert="horz" wrap="square" lIns="0" tIns="16510" rIns="0" bIns="0" rtlCol="0">
            <a:spAutoFit/>
          </a:bodyPr>
          <a:lstStyle/>
          <a:p>
            <a:pPr marL="12700">
              <a:lnSpc>
                <a:spcPct val="100000"/>
              </a:lnSpc>
              <a:spcBef>
                <a:spcPts val="130"/>
              </a:spcBef>
            </a:pPr>
            <a:r>
              <a:rPr lang="en-IN" sz="4400" b="1" spc="25" dirty="0">
                <a:latin typeface="Times New Roman" panose="02020603050405020304" pitchFamily="18" charset="0"/>
                <a:cs typeface="Times New Roman" panose="02020603050405020304" pitchFamily="18" charset="0"/>
              </a:rPr>
              <a:t>A</a:t>
            </a:r>
            <a:r>
              <a:rPr lang="en-IN" sz="4400" b="1" spc="-5" dirty="0">
                <a:latin typeface="Times New Roman" panose="02020603050405020304" pitchFamily="18" charset="0"/>
                <a:cs typeface="Times New Roman" panose="02020603050405020304" pitchFamily="18" charset="0"/>
              </a:rPr>
              <a:t>G</a:t>
            </a:r>
            <a:r>
              <a:rPr lang="en-IN" sz="4400" b="1" spc="-35" dirty="0">
                <a:latin typeface="Times New Roman" panose="02020603050405020304" pitchFamily="18" charset="0"/>
                <a:cs typeface="Times New Roman" panose="02020603050405020304" pitchFamily="18" charset="0"/>
              </a:rPr>
              <a:t>E</a:t>
            </a:r>
            <a:r>
              <a:rPr lang="en-IN" sz="4400" b="1" spc="15" dirty="0">
                <a:latin typeface="Times New Roman" panose="02020603050405020304" pitchFamily="18" charset="0"/>
                <a:cs typeface="Times New Roman" panose="02020603050405020304" pitchFamily="18" charset="0"/>
              </a:rPr>
              <a:t>N</a:t>
            </a:r>
            <a:r>
              <a:rPr lang="en-IN" sz="4400" b="1" dirty="0">
                <a:latin typeface="Times New Roman" panose="02020603050405020304" pitchFamily="18" charset="0"/>
                <a:cs typeface="Times New Roman" panose="02020603050405020304" pitchFamily="18" charset="0"/>
              </a:rPr>
              <a:t>DA</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679551" y="2123271"/>
            <a:ext cx="7494075" cy="3970318"/>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latin typeface="Times New Roman" panose="02020603050405020304" pitchFamily="18" charset="0"/>
                <a:cs typeface="Times New Roman" panose="02020603050405020304" pitchFamily="18" charset="0"/>
              </a:rPr>
              <a:t>Dataset Description</a:t>
            </a:r>
            <a:endParaRPr lang="en-US" sz="2800" b="1"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Results and </a:t>
            </a:r>
            <a:r>
              <a:rPr lang="en-US" sz="2800" b="1" dirty="0">
                <a:latin typeface="Times New Roman" panose="02020603050405020304" pitchFamily="18" charset="0"/>
                <a:cs typeface="Times New Roman" panose="02020603050405020304" pitchFamily="18" charset="0"/>
              </a:rPr>
              <a:t>Discussion</a:t>
            </a:r>
            <a:endParaRPr lang="en-US" sz="2800" b="1"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grpSp>
        <p:nvGrpSpPr>
          <p:cNvPr id="14" name="object 18">
            <a:extLst>
              <a:ext uri="{FF2B5EF4-FFF2-40B4-BE49-F238E27FC236}">
                <a16:creationId xmlns:a16="http://schemas.microsoft.com/office/drawing/2014/main" id="{DBA057EA-F4F2-5C24-109D-E33AF6DD8872}"/>
              </a:ext>
            </a:extLst>
          </p:cNvPr>
          <p:cNvGrpSpPr/>
          <p:nvPr/>
        </p:nvGrpSpPr>
        <p:grpSpPr>
          <a:xfrm>
            <a:off x="47625" y="3819523"/>
            <a:ext cx="4067175" cy="3009900"/>
            <a:chOff x="47625" y="3819523"/>
            <a:chExt cx="4124325" cy="3009900"/>
          </a:xfrm>
        </p:grpSpPr>
        <p:pic>
          <p:nvPicPr>
            <p:cNvPr id="15" name="object 19">
              <a:extLst>
                <a:ext uri="{FF2B5EF4-FFF2-40B4-BE49-F238E27FC236}">
                  <a16:creationId xmlns:a16="http://schemas.microsoft.com/office/drawing/2014/main" id="{5731A611-8BF8-19AF-690B-9F0EC2CC74CE}"/>
                </a:ext>
              </a:extLst>
            </p:cNvPr>
            <p:cNvPicPr/>
            <p:nvPr/>
          </p:nvPicPr>
          <p:blipFill>
            <a:blip r:embed="rId2" cstate="print"/>
            <a:stretch>
              <a:fillRect/>
            </a:stretch>
          </p:blipFill>
          <p:spPr>
            <a:xfrm>
              <a:off x="466725" y="6410325"/>
              <a:ext cx="3705225" cy="295275"/>
            </a:xfrm>
            <a:prstGeom prst="rect">
              <a:avLst/>
            </a:prstGeom>
          </p:spPr>
        </p:pic>
        <p:pic>
          <p:nvPicPr>
            <p:cNvPr id="16" name="object 20">
              <a:extLst>
                <a:ext uri="{FF2B5EF4-FFF2-40B4-BE49-F238E27FC236}">
                  <a16:creationId xmlns:a16="http://schemas.microsoft.com/office/drawing/2014/main" id="{67F13D9F-28D9-F662-FBDD-7BDB36016916}"/>
                </a:ext>
              </a:extLst>
            </p:cNvPr>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100506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227180"/>
            <a:ext cx="10744200" cy="4401205"/>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THE PROBLEM  IS  EMPLOYEE MANAGEMENT ANALYSIS  ACCORDING THEIR :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Employee ID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Full Name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Department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Designation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Hire Date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Annual Salary 	</a:t>
            </a:r>
            <a:r>
              <a:rPr lang="en-US" sz="2400" b="1" dirty="0"/>
              <a:t>			</a:t>
            </a:r>
            <a:r>
              <a:rPr lang="en-US" sz="3200" b="1" dirty="0"/>
              <a:t>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381001"/>
            <a:ext cx="6346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10896600" cy="954107"/>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 this analysis I am going to ease the process of identify  the employees rating using  excel, with the help of below mentioned tools in  excel.</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754326"/>
          </a:xfrm>
          <a:prstGeom prst="rect">
            <a:avLst/>
          </a:prstGeom>
          <a:noFill/>
        </p:spPr>
        <p:txBody>
          <a:bodyPr wrap="square" rtlCol="0">
            <a:sp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Tables.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Slicers.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Pivot chart(</a:t>
            </a:r>
            <a:r>
              <a:rPr lang="en-US" sz="2800" dirty="0">
                <a:solidFill>
                  <a:schemeClr val="tx2">
                    <a:lumMod val="60000"/>
                    <a:lumOff val="40000"/>
                  </a:schemeClr>
                </a:solidFill>
                <a:latin typeface="Times New Roman" panose="02020603050405020304" pitchFamily="18" charset="0"/>
                <a:cs typeface="Times New Roman" panose="02020603050405020304" pitchFamily="18" charset="0"/>
              </a:rPr>
              <a:t>line chart, pie chart &amp; bar chart</a:t>
            </a:r>
            <a:r>
              <a:rPr lang="en-US" sz="2800" dirty="0">
                <a:latin typeface="Times New Roman" panose="02020603050405020304" pitchFamily="18" charset="0"/>
                <a:cs typeface="Times New Roman" panose="02020603050405020304" pitchFamily="18" charset="0"/>
              </a:rPr>
              <a:t>).</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762000"/>
            <a:ext cx="70866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buFont typeface="Wingdings" panose="05000000000000000000" pitchFamily="2" charset="2"/>
              <a:buChar char="v"/>
            </a:pPr>
            <a:r>
              <a:rPr lang="en-US" sz="3200" i="1" dirty="0">
                <a:latin typeface="Times New Roman" panose="02020603050405020304" pitchFamily="18" charset="0"/>
                <a:cs typeface="Times New Roman" panose="02020603050405020304" pitchFamily="18" charset="0"/>
              </a:rPr>
              <a:t>Human Resources (HR) Department</a:t>
            </a:r>
          </a:p>
          <a:p>
            <a:pPr marL="457200" indent="-457200">
              <a:buFont typeface="Wingdings" panose="05000000000000000000" pitchFamily="2" charset="2"/>
              <a:buChar char="v"/>
            </a:pPr>
            <a:r>
              <a:rPr lang="en-US" sz="3200" i="1" dirty="0">
                <a:latin typeface="Times New Roman" panose="02020603050405020304" pitchFamily="18" charset="0"/>
                <a:cs typeface="Times New Roman" panose="02020603050405020304" pitchFamily="18" charset="0"/>
              </a:rPr>
              <a:t>Finance Department</a:t>
            </a:r>
          </a:p>
          <a:p>
            <a:pPr marL="457200" indent="-457200">
              <a:buFont typeface="Wingdings" panose="05000000000000000000" pitchFamily="2" charset="2"/>
              <a:buChar char="v"/>
            </a:pPr>
            <a:r>
              <a:rPr lang="en-US" sz="3200" i="1" dirty="0">
                <a:latin typeface="Times New Roman" panose="02020603050405020304" pitchFamily="18" charset="0"/>
                <a:cs typeface="Times New Roman" panose="02020603050405020304" pitchFamily="18" charset="0"/>
              </a:rPr>
              <a:t>Compensation and Benefits Specialists</a:t>
            </a:r>
          </a:p>
          <a:p>
            <a:pPr marL="457200" indent="-457200">
              <a:buFont typeface="Wingdings" panose="05000000000000000000" pitchFamily="2" charset="2"/>
              <a:buChar char="v"/>
            </a:pPr>
            <a:r>
              <a:rPr lang="en-US" sz="3200" i="1" dirty="0">
                <a:latin typeface="Times New Roman" panose="02020603050405020304" pitchFamily="18" charset="0"/>
                <a:cs typeface="Times New Roman" panose="02020603050405020304" pitchFamily="18" charset="0"/>
              </a:rPr>
              <a:t>Operational Managers</a:t>
            </a:r>
          </a:p>
          <a:p>
            <a:pPr marL="457200" indent="-457200">
              <a:buFont typeface="Wingdings" panose="05000000000000000000" pitchFamily="2" charset="2"/>
              <a:buChar char="v"/>
            </a:pPr>
            <a:r>
              <a:rPr lang="en-US" sz="3200" i="1" dirty="0">
                <a:latin typeface="Times New Roman" panose="02020603050405020304" pitchFamily="18" charset="0"/>
                <a:cs typeface="Times New Roman" panose="02020603050405020304" pitchFamily="18" charset="0"/>
              </a:rPr>
              <a:t> IT and Data Management Teams</a:t>
            </a:r>
            <a:endParaRPr lang="en-IN" sz="32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57400"/>
            <a:ext cx="2695574" cy="3429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533401"/>
            <a:ext cx="10109835" cy="1121461"/>
          </a:xfrm>
          <a:prstGeom prst="rect">
            <a:avLst/>
          </a:prstGeom>
        </p:spPr>
        <p:txBody>
          <a:bodyPr vert="horz" wrap="square" lIns="0" tIns="13335" rIns="0" bIns="0" rtlCol="0">
            <a:spAutoFit/>
          </a:bodyPr>
          <a:lstStyle/>
          <a:p>
            <a:pPr marL="12700">
              <a:lnSpc>
                <a:spcPct val="100000"/>
              </a:lnSpc>
              <a:spcBef>
                <a:spcPts val="105"/>
              </a:spcBef>
            </a:pPr>
            <a:r>
              <a:rPr sz="3600" b="1" spc="10" dirty="0">
                <a:latin typeface="Times New Roman" panose="02020603050405020304" pitchFamily="18" charset="0"/>
                <a:cs typeface="Times New Roman" panose="02020603050405020304" pitchFamily="18" charset="0"/>
              </a:rPr>
              <a:t>O</a:t>
            </a:r>
            <a:r>
              <a:rPr sz="3600" b="1" spc="25" dirty="0">
                <a:latin typeface="Times New Roman" panose="02020603050405020304" pitchFamily="18" charset="0"/>
                <a:cs typeface="Times New Roman" panose="02020603050405020304" pitchFamily="18" charset="0"/>
              </a:rPr>
              <a:t>U</a:t>
            </a:r>
            <a:r>
              <a:rPr sz="3600" b="1"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 </a:t>
            </a:r>
            <a:r>
              <a:rPr sz="3600" b="1" spc="25" dirty="0">
                <a:latin typeface="Times New Roman" panose="02020603050405020304" pitchFamily="18" charset="0"/>
                <a:cs typeface="Times New Roman" panose="02020603050405020304" pitchFamily="18" charset="0"/>
              </a:rPr>
              <a:t>S</a:t>
            </a:r>
            <a:r>
              <a:rPr sz="3600" b="1" spc="10" dirty="0">
                <a:latin typeface="Times New Roman" panose="02020603050405020304" pitchFamily="18" charset="0"/>
                <a:cs typeface="Times New Roman" panose="02020603050405020304" pitchFamily="18" charset="0"/>
              </a:rPr>
              <a:t>O</a:t>
            </a:r>
            <a:r>
              <a:rPr sz="3600" b="1" spc="25" dirty="0">
                <a:latin typeface="Times New Roman" panose="02020603050405020304" pitchFamily="18" charset="0"/>
                <a:cs typeface="Times New Roman" panose="02020603050405020304" pitchFamily="18" charset="0"/>
              </a:rPr>
              <a:t>LU</a:t>
            </a:r>
            <a:r>
              <a:rPr sz="3600" b="1" spc="-35" dirty="0">
                <a:latin typeface="Times New Roman" panose="02020603050405020304" pitchFamily="18" charset="0"/>
                <a:cs typeface="Times New Roman" panose="02020603050405020304" pitchFamily="18" charset="0"/>
              </a:rPr>
              <a:t>T</a:t>
            </a:r>
            <a:r>
              <a:rPr sz="3600" b="1" spc="-30" dirty="0">
                <a:latin typeface="Times New Roman" panose="02020603050405020304" pitchFamily="18" charset="0"/>
                <a:cs typeface="Times New Roman" panose="02020603050405020304" pitchFamily="18" charset="0"/>
              </a:rPr>
              <a:t>I</a:t>
            </a:r>
            <a:r>
              <a:rPr sz="3600" b="1" spc="10" dirty="0">
                <a:latin typeface="Times New Roman" panose="02020603050405020304" pitchFamily="18" charset="0"/>
                <a:cs typeface="Times New Roman" panose="02020603050405020304" pitchFamily="18" charset="0"/>
              </a:rPr>
              <a:t>O</a:t>
            </a:r>
            <a:r>
              <a:rPr sz="3600" b="1" dirty="0">
                <a:latin typeface="Times New Roman" panose="02020603050405020304" pitchFamily="18" charset="0"/>
                <a:cs typeface="Times New Roman" panose="02020603050405020304" pitchFamily="18" charset="0"/>
              </a:rPr>
              <a:t>N</a:t>
            </a:r>
            <a:r>
              <a:rPr sz="3600" b="1" spc="-345" dirty="0">
                <a:latin typeface="Times New Roman" panose="02020603050405020304" pitchFamily="18" charset="0"/>
                <a:cs typeface="Times New Roman" panose="02020603050405020304" pitchFamily="18" charset="0"/>
              </a:rPr>
              <a:t> </a:t>
            </a:r>
            <a:r>
              <a:rPr sz="3600" b="1" spc="-35" dirty="0">
                <a:latin typeface="Times New Roman" panose="02020603050405020304" pitchFamily="18" charset="0"/>
                <a:cs typeface="Times New Roman" panose="02020603050405020304" pitchFamily="18" charset="0"/>
              </a:rPr>
              <a:t>A</a:t>
            </a:r>
            <a:r>
              <a:rPr sz="3600" b="1" spc="-5" dirty="0">
                <a:latin typeface="Times New Roman" panose="02020603050405020304" pitchFamily="18" charset="0"/>
                <a:cs typeface="Times New Roman" panose="02020603050405020304" pitchFamily="18" charset="0"/>
              </a:rPr>
              <a:t>N</a:t>
            </a:r>
            <a:r>
              <a:rPr sz="3600" b="1"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 </a:t>
            </a:r>
            <a:r>
              <a:rPr sz="3600" b="1" spc="-30" dirty="0">
                <a:latin typeface="Times New Roman" panose="02020603050405020304" pitchFamily="18" charset="0"/>
                <a:cs typeface="Times New Roman" panose="02020603050405020304" pitchFamily="18" charset="0"/>
              </a:rPr>
              <a:t>I</a:t>
            </a:r>
            <a:r>
              <a:rPr sz="3600" b="1" spc="-35" dirty="0">
                <a:latin typeface="Times New Roman" panose="02020603050405020304" pitchFamily="18" charset="0"/>
                <a:cs typeface="Times New Roman" panose="02020603050405020304" pitchFamily="18" charset="0"/>
              </a:rPr>
              <a:t>T</a:t>
            </a:r>
            <a:r>
              <a:rPr sz="3600" b="1" dirty="0">
                <a:latin typeface="Times New Roman" panose="02020603050405020304" pitchFamily="18" charset="0"/>
                <a:cs typeface="Times New Roman" panose="02020603050405020304" pitchFamily="18" charset="0"/>
              </a:rPr>
              <a:t>S</a:t>
            </a:r>
            <a:r>
              <a:rPr sz="3600" b="1" spc="60" dirty="0">
                <a:latin typeface="Times New Roman" panose="02020603050405020304" pitchFamily="18" charset="0"/>
                <a:cs typeface="Times New Roman" panose="02020603050405020304" pitchFamily="18" charset="0"/>
              </a:rPr>
              <a:t> </a:t>
            </a:r>
            <a:r>
              <a:rPr sz="3600" b="1" spc="-295" dirty="0">
                <a:latin typeface="Times New Roman" panose="02020603050405020304" pitchFamily="18" charset="0"/>
                <a:cs typeface="Times New Roman" panose="02020603050405020304" pitchFamily="18" charset="0"/>
              </a:rPr>
              <a:t>V</a:t>
            </a:r>
            <a:r>
              <a:rPr sz="3600" b="1" spc="-35" dirty="0">
                <a:latin typeface="Times New Roman" panose="02020603050405020304" pitchFamily="18" charset="0"/>
                <a:cs typeface="Times New Roman" panose="02020603050405020304" pitchFamily="18" charset="0"/>
              </a:rPr>
              <a:t>A</a:t>
            </a:r>
            <a:r>
              <a:rPr sz="3600" b="1" spc="25" dirty="0">
                <a:latin typeface="Times New Roman" panose="02020603050405020304" pitchFamily="18" charset="0"/>
                <a:cs typeface="Times New Roman" panose="02020603050405020304" pitchFamily="18" charset="0"/>
              </a:rPr>
              <a:t>LU</a:t>
            </a:r>
            <a:r>
              <a:rPr sz="3600" b="1" dirty="0">
                <a:latin typeface="Times New Roman" panose="02020603050405020304" pitchFamily="18" charset="0"/>
                <a:cs typeface="Times New Roman" panose="02020603050405020304" pitchFamily="18" charset="0"/>
              </a:rPr>
              <a:t>E</a:t>
            </a:r>
            <a:r>
              <a:rPr sz="3600" b="1" spc="-65" dirty="0">
                <a:latin typeface="Times New Roman" panose="02020603050405020304" pitchFamily="18" charset="0"/>
                <a:cs typeface="Times New Roman" panose="02020603050405020304" pitchFamily="18" charset="0"/>
              </a:rPr>
              <a:t> </a:t>
            </a:r>
            <a:r>
              <a:rPr sz="3600" b="1" spc="-15" dirty="0">
                <a:latin typeface="Times New Roman" panose="02020603050405020304" pitchFamily="18" charset="0"/>
                <a:cs typeface="Times New Roman" panose="02020603050405020304" pitchFamily="18" charset="0"/>
              </a:rPr>
              <a:t>P</a:t>
            </a:r>
            <a:r>
              <a:rPr sz="3600" b="1" spc="-30" dirty="0">
                <a:latin typeface="Times New Roman" panose="02020603050405020304" pitchFamily="18" charset="0"/>
                <a:cs typeface="Times New Roman" panose="02020603050405020304" pitchFamily="18" charset="0"/>
              </a:rPr>
              <a:t>R</a:t>
            </a:r>
            <a:r>
              <a:rPr sz="3600" b="1" spc="10"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P</a:t>
            </a:r>
            <a:r>
              <a:rPr sz="3600" b="1" spc="10" dirty="0">
                <a:latin typeface="Times New Roman" panose="02020603050405020304" pitchFamily="18" charset="0"/>
                <a:cs typeface="Times New Roman" panose="02020603050405020304" pitchFamily="18" charset="0"/>
              </a:rPr>
              <a:t>O</a:t>
            </a:r>
            <a:r>
              <a:rPr sz="3600" b="1" spc="25" dirty="0">
                <a:latin typeface="Times New Roman" panose="02020603050405020304" pitchFamily="18" charset="0"/>
                <a:cs typeface="Times New Roman" panose="02020603050405020304" pitchFamily="18" charset="0"/>
              </a:rPr>
              <a:t>S</a:t>
            </a:r>
            <a:r>
              <a:rPr sz="3600" b="1" spc="-30" dirty="0">
                <a:latin typeface="Times New Roman" panose="02020603050405020304" pitchFamily="18" charset="0"/>
                <a:cs typeface="Times New Roman" panose="02020603050405020304" pitchFamily="18" charset="0"/>
              </a:rPr>
              <a:t>I</a:t>
            </a:r>
            <a:r>
              <a:rPr sz="3600" b="1" spc="-35" dirty="0">
                <a:latin typeface="Times New Roman" panose="02020603050405020304" pitchFamily="18" charset="0"/>
                <a:cs typeface="Times New Roman" panose="02020603050405020304" pitchFamily="18" charset="0"/>
              </a:rPr>
              <a:t>T</a:t>
            </a:r>
            <a:r>
              <a:rPr sz="3600" b="1" spc="-30" dirty="0">
                <a:latin typeface="Times New Roman" panose="02020603050405020304" pitchFamily="18" charset="0"/>
                <a:cs typeface="Times New Roman" panose="02020603050405020304" pitchFamily="18" charset="0"/>
              </a:rPr>
              <a:t>I</a:t>
            </a:r>
            <a:r>
              <a:rPr sz="3600" b="1" spc="10" dirty="0">
                <a:latin typeface="Times New Roman" panose="02020603050405020304" pitchFamily="18" charset="0"/>
                <a:cs typeface="Times New Roman" panose="02020603050405020304" pitchFamily="18" charset="0"/>
              </a:rPr>
              <a:t>O</a:t>
            </a:r>
            <a:r>
              <a:rPr sz="3600" b="1"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User-Friendly Interface:</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Comprehensive Data Management:</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Advanced Analytical Tools: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Visual Representation:</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Scenario Analysis</a:t>
            </a:r>
            <a:r>
              <a:rPr lang="en-IN" sz="2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9988868" cy="433965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Data Overview:</a:t>
            </a:r>
          </a:p>
          <a:p>
            <a:pPr algn="just"/>
            <a:r>
              <a:rPr lang="en-US" sz="2400" b="1"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t>
            </a:r>
            <a:r>
              <a:rPr lang="en-US" sz="2400" b="1" dirty="0" err="1">
                <a:latin typeface="Times New Roman" panose="02020603050405020304" pitchFamily="18" charset="0"/>
                <a:cs typeface="Times New Roman" panose="02020603050405020304" pitchFamily="18" charset="0"/>
              </a:rPr>
              <a:t>analyse</a:t>
            </a:r>
            <a:r>
              <a:rPr lang="en-US" sz="2400" b="1" dirty="0">
                <a:latin typeface="Times New Roman" panose="02020603050405020304" pitchFamily="18" charset="0"/>
                <a:cs typeface="Times New Roman" panose="02020603050405020304" pitchFamily="18" charset="0"/>
              </a:rPr>
              <a:t> the project progress metrics.</a:t>
            </a:r>
          </a:p>
          <a:p>
            <a:pPr algn="just"/>
            <a:r>
              <a:rPr lang="en-IN" sz="24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Full Name	</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Designation	</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Hire Date	</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 Annual Salary 						</a:t>
            </a:r>
            <a:r>
              <a:rPr lang="en-US" sz="2400" dirty="0">
                <a:latin typeface="Times New Roman" panose="02020603050405020304" pitchFamily="18" charset="0"/>
                <a:cs typeface="Times New Roman" panose="02020603050405020304" pitchFamily="18" charset="0"/>
              </a:rPr>
              <a:t>									</a:t>
            </a:r>
            <a:r>
              <a:rPr lang="en-US" dirty="0"/>
              <a:t>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457200"/>
            <a:ext cx="969962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latin typeface="Times New Roman" panose="02020603050405020304" pitchFamily="18" charset="0"/>
                <a:cs typeface="Times New Roman" panose="02020603050405020304" pitchFamily="18" charset="0"/>
              </a:rPr>
              <a:t>Slicers</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589</TotalTime>
  <Words>408</Words>
  <Application>Microsoft Office PowerPoint</Application>
  <PresentationFormat>Widescreen</PresentationFormat>
  <Paragraphs>90</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32</cp:revision>
  <dcterms:created xsi:type="dcterms:W3CDTF">2024-03-29T15:07:22Z</dcterms:created>
  <dcterms:modified xsi:type="dcterms:W3CDTF">2024-08-27T07:06:05Z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