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1"/>
    <p:sldMasterId id="2147483721" r:id="rId2"/>
  </p:sldMasterIdLst>
  <p:notesMasterIdLst>
    <p:notesMasterId r:id="rId17"/>
  </p:notesMasterIdLst>
  <p:sldIdLst>
    <p:sldId id="257" r:id="rId3"/>
    <p:sldId id="259" r:id="rId4"/>
    <p:sldId id="261" r:id="rId5"/>
    <p:sldId id="262" r:id="rId6"/>
    <p:sldId id="256" r:id="rId7"/>
    <p:sldId id="264" r:id="rId8"/>
    <p:sldId id="265" r:id="rId9"/>
    <p:sldId id="266" r:id="rId10"/>
    <p:sldId id="267" r:id="rId11"/>
    <p:sldId id="268" r:id="rId12"/>
    <p:sldId id="269" r:id="rId13"/>
    <p:sldId id="270" r:id="rId14"/>
    <p:sldId id="260" r:id="rId15"/>
    <p:sldId id="271"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96"/>
    <a:srgbClr val="FE9202"/>
    <a:srgbClr val="5EEC3C"/>
    <a:srgbClr val="1D3A00"/>
    <a:srgbClr val="6C1A00"/>
    <a:srgbClr val="E39A39"/>
    <a:srgbClr val="FFC901"/>
    <a:srgbClr val="FEA402"/>
    <a:srgbClr val="D68B1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348" y="3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9D43B-8233-4A8B-88C6-39F2057FB943}" type="datetimeFigureOut">
              <a:rPr lang="en-US" smtClean="0"/>
              <a:t>12/22/2022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7C148-2FAF-47FB-8A55-4D6A85248E4E}" type="slidenum">
              <a:rPr lang="en-US" smtClean="0"/>
              <a:t>‹#›</a:t>
            </a:fld>
            <a:endParaRPr lang="en-US" dirty="0"/>
          </a:p>
        </p:txBody>
      </p:sp>
    </p:spTree>
    <p:extLst>
      <p:ext uri="{BB962C8B-B14F-4D97-AF65-F5344CB8AC3E}">
        <p14:creationId xmlns:p14="http://schemas.microsoft.com/office/powerpoint/2010/main" val="391068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7C148-2FAF-47FB-8A55-4D6A85248E4E}" type="slidenum">
              <a:rPr lang="en-US" smtClean="0"/>
              <a:t>2</a:t>
            </a:fld>
            <a:endParaRPr lang="en-US" dirty="0"/>
          </a:p>
        </p:txBody>
      </p:sp>
    </p:spTree>
    <p:extLst>
      <p:ext uri="{BB962C8B-B14F-4D97-AF65-F5344CB8AC3E}">
        <p14:creationId xmlns:p14="http://schemas.microsoft.com/office/powerpoint/2010/main" val="446420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14</a:t>
            </a:fld>
            <a:endParaRPr lang="en-US" dirty="0"/>
          </a:p>
        </p:txBody>
      </p:sp>
    </p:spTree>
    <p:extLst>
      <p:ext uri="{BB962C8B-B14F-4D97-AF65-F5344CB8AC3E}">
        <p14:creationId xmlns:p14="http://schemas.microsoft.com/office/powerpoint/2010/main" val="3731628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7C148-2FAF-47FB-8A55-4D6A85248E4E}" type="slidenum">
              <a:rPr lang="en-US" smtClean="0"/>
              <a:t>6</a:t>
            </a:fld>
            <a:endParaRPr lang="en-US" dirty="0"/>
          </a:p>
        </p:txBody>
      </p:sp>
    </p:spTree>
    <p:extLst>
      <p:ext uri="{BB962C8B-B14F-4D97-AF65-F5344CB8AC3E}">
        <p14:creationId xmlns:p14="http://schemas.microsoft.com/office/powerpoint/2010/main" val="2467233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7C148-2FAF-47FB-8A55-4D6A85248E4E}" type="slidenum">
              <a:rPr lang="en-US" smtClean="0"/>
              <a:t>7</a:t>
            </a:fld>
            <a:endParaRPr lang="en-US" dirty="0"/>
          </a:p>
        </p:txBody>
      </p:sp>
    </p:spTree>
    <p:extLst>
      <p:ext uri="{BB962C8B-B14F-4D97-AF65-F5344CB8AC3E}">
        <p14:creationId xmlns:p14="http://schemas.microsoft.com/office/powerpoint/2010/main" val="557613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7C148-2FAF-47FB-8A55-4D6A85248E4E}" type="slidenum">
              <a:rPr lang="en-US" smtClean="0"/>
              <a:t>8</a:t>
            </a:fld>
            <a:endParaRPr lang="en-US" dirty="0"/>
          </a:p>
        </p:txBody>
      </p:sp>
    </p:spTree>
    <p:extLst>
      <p:ext uri="{BB962C8B-B14F-4D97-AF65-F5344CB8AC3E}">
        <p14:creationId xmlns:p14="http://schemas.microsoft.com/office/powerpoint/2010/main" val="801527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7C148-2FAF-47FB-8A55-4D6A85248E4E}" type="slidenum">
              <a:rPr lang="en-US" smtClean="0"/>
              <a:t>9</a:t>
            </a:fld>
            <a:endParaRPr lang="en-US" dirty="0"/>
          </a:p>
        </p:txBody>
      </p:sp>
    </p:spTree>
    <p:extLst>
      <p:ext uri="{BB962C8B-B14F-4D97-AF65-F5344CB8AC3E}">
        <p14:creationId xmlns:p14="http://schemas.microsoft.com/office/powerpoint/2010/main" val="4182815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7C148-2FAF-47FB-8A55-4D6A85248E4E}" type="slidenum">
              <a:rPr lang="en-US" smtClean="0"/>
              <a:t>10</a:t>
            </a:fld>
            <a:endParaRPr lang="en-US" dirty="0"/>
          </a:p>
        </p:txBody>
      </p:sp>
    </p:spTree>
    <p:extLst>
      <p:ext uri="{BB962C8B-B14F-4D97-AF65-F5344CB8AC3E}">
        <p14:creationId xmlns:p14="http://schemas.microsoft.com/office/powerpoint/2010/main" val="4205943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7C148-2FAF-47FB-8A55-4D6A85248E4E}" type="slidenum">
              <a:rPr lang="en-US" smtClean="0"/>
              <a:t>11</a:t>
            </a:fld>
            <a:endParaRPr lang="en-US" dirty="0"/>
          </a:p>
        </p:txBody>
      </p:sp>
    </p:spTree>
    <p:extLst>
      <p:ext uri="{BB962C8B-B14F-4D97-AF65-F5344CB8AC3E}">
        <p14:creationId xmlns:p14="http://schemas.microsoft.com/office/powerpoint/2010/main" val="973790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7C148-2FAF-47FB-8A55-4D6A85248E4E}" type="slidenum">
              <a:rPr lang="en-US" smtClean="0"/>
              <a:t>12</a:t>
            </a:fld>
            <a:endParaRPr lang="en-US" dirty="0"/>
          </a:p>
        </p:txBody>
      </p:sp>
    </p:spTree>
    <p:extLst>
      <p:ext uri="{BB962C8B-B14F-4D97-AF65-F5344CB8AC3E}">
        <p14:creationId xmlns:p14="http://schemas.microsoft.com/office/powerpoint/2010/main" val="2463233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350B06-B074-48FC-8CFD-53D2CD8FB95F}" type="slidenum">
              <a:rPr lang="en-US" smtClean="0"/>
              <a:t>13</a:t>
            </a:fld>
            <a:endParaRPr lang="en-US" dirty="0"/>
          </a:p>
        </p:txBody>
      </p:sp>
    </p:spTree>
    <p:extLst>
      <p:ext uri="{BB962C8B-B14F-4D97-AF65-F5344CB8AC3E}">
        <p14:creationId xmlns:p14="http://schemas.microsoft.com/office/powerpoint/2010/main" val="2817295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4F78-493E-491D-AC8B-A08F5F0C33BE}"/>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1ED1066-8856-402F-BC17-6AB8EE5E6E2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D204663-7983-4072-88D7-E1B0998BB6DE}"/>
              </a:ext>
            </a:extLst>
          </p:cNvPr>
          <p:cNvSpPr>
            <a:spLocks noGrp="1"/>
          </p:cNvSpPr>
          <p:nvPr>
            <p:ph type="dt" sz="half" idx="10"/>
          </p:nvPr>
        </p:nvSpPr>
        <p:spPr/>
        <p:txBody>
          <a:bodyPr/>
          <a:lstStyle/>
          <a:p>
            <a:fld id="{0BE6427E-6975-4785-B6D4-3A9837EDCEC5}" type="datetimeFigureOut">
              <a:rPr lang="en-US" smtClean="0"/>
              <a:t>12/22/2022</a:t>
            </a:fld>
            <a:endParaRPr lang="en-US" dirty="0"/>
          </a:p>
        </p:txBody>
      </p:sp>
      <p:sp>
        <p:nvSpPr>
          <p:cNvPr id="5" name="Footer Placeholder 4">
            <a:extLst>
              <a:ext uri="{FF2B5EF4-FFF2-40B4-BE49-F238E27FC236}">
                <a16:creationId xmlns:a16="http://schemas.microsoft.com/office/drawing/2014/main" id="{7943C846-4641-401B-9C1D-E7FFB8B930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DAE4015-6ABE-4126-A980-937DF196801F}"/>
              </a:ext>
            </a:extLst>
          </p:cNvPr>
          <p:cNvSpPr>
            <a:spLocks noGrp="1"/>
          </p:cNvSpPr>
          <p:nvPr>
            <p:ph type="sldNum" sz="quarter" idx="12"/>
          </p:nvPr>
        </p:nvSpPr>
        <p:spPr/>
        <p:txBody>
          <a:bodyPr/>
          <a:lstStyle/>
          <a:p>
            <a:fld id="{6A6C8F49-7EF4-4975-A8E8-789C69C2DEA8}" type="slidenum">
              <a:rPr lang="en-US" smtClean="0"/>
              <a:t>‹#›</a:t>
            </a:fld>
            <a:endParaRPr lang="en-US" dirty="0"/>
          </a:p>
        </p:txBody>
      </p:sp>
    </p:spTree>
    <p:extLst>
      <p:ext uri="{BB962C8B-B14F-4D97-AF65-F5344CB8AC3E}">
        <p14:creationId xmlns:p14="http://schemas.microsoft.com/office/powerpoint/2010/main" val="208204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16F99-31A4-4416-A68B-6FCFD556F9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DA2F9-19B0-469F-8EEC-005527A3E0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D89CFE-22F5-4CC2-8E5F-B63B48EBA309}"/>
              </a:ext>
            </a:extLst>
          </p:cNvPr>
          <p:cNvSpPr>
            <a:spLocks noGrp="1"/>
          </p:cNvSpPr>
          <p:nvPr>
            <p:ph type="dt" sz="half" idx="10"/>
          </p:nvPr>
        </p:nvSpPr>
        <p:spPr/>
        <p:txBody>
          <a:bodyPr/>
          <a:lstStyle/>
          <a:p>
            <a:fld id="{0BE6427E-6975-4785-B6D4-3A9837EDCEC5}" type="datetimeFigureOut">
              <a:rPr lang="en-US" smtClean="0"/>
              <a:t>12/22/2022</a:t>
            </a:fld>
            <a:endParaRPr lang="en-US" dirty="0"/>
          </a:p>
        </p:txBody>
      </p:sp>
      <p:sp>
        <p:nvSpPr>
          <p:cNvPr id="5" name="Footer Placeholder 4">
            <a:extLst>
              <a:ext uri="{FF2B5EF4-FFF2-40B4-BE49-F238E27FC236}">
                <a16:creationId xmlns:a16="http://schemas.microsoft.com/office/drawing/2014/main" id="{7AEAB375-A069-4217-B05D-248BD7FE20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EBDA3B-EF14-4BED-8242-08F8DD72E6E8}"/>
              </a:ext>
            </a:extLst>
          </p:cNvPr>
          <p:cNvSpPr>
            <a:spLocks noGrp="1"/>
          </p:cNvSpPr>
          <p:nvPr>
            <p:ph type="sldNum" sz="quarter" idx="12"/>
          </p:nvPr>
        </p:nvSpPr>
        <p:spPr/>
        <p:txBody>
          <a:bodyPr/>
          <a:lstStyle/>
          <a:p>
            <a:fld id="{6A6C8F49-7EF4-4975-A8E8-789C69C2DEA8}" type="slidenum">
              <a:rPr lang="en-US" smtClean="0"/>
              <a:t>‹#›</a:t>
            </a:fld>
            <a:endParaRPr lang="en-US" dirty="0"/>
          </a:p>
        </p:txBody>
      </p:sp>
    </p:spTree>
    <p:extLst>
      <p:ext uri="{BB962C8B-B14F-4D97-AF65-F5344CB8AC3E}">
        <p14:creationId xmlns:p14="http://schemas.microsoft.com/office/powerpoint/2010/main" val="3745499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C1FEFD-2EA8-4E15-9C8D-F052D77A3D9E}"/>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FD1A6C-A9C2-4F69-97C7-D81D28F48732}"/>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B6ADA8-F3CF-4EDD-8181-83B49D08F067}"/>
              </a:ext>
            </a:extLst>
          </p:cNvPr>
          <p:cNvSpPr>
            <a:spLocks noGrp="1"/>
          </p:cNvSpPr>
          <p:nvPr>
            <p:ph type="dt" sz="half" idx="10"/>
          </p:nvPr>
        </p:nvSpPr>
        <p:spPr/>
        <p:txBody>
          <a:bodyPr/>
          <a:lstStyle/>
          <a:p>
            <a:fld id="{0BE6427E-6975-4785-B6D4-3A9837EDCEC5}" type="datetimeFigureOut">
              <a:rPr lang="en-US" smtClean="0"/>
              <a:t>12/22/2022</a:t>
            </a:fld>
            <a:endParaRPr lang="en-US" dirty="0"/>
          </a:p>
        </p:txBody>
      </p:sp>
      <p:sp>
        <p:nvSpPr>
          <p:cNvPr id="5" name="Footer Placeholder 4">
            <a:extLst>
              <a:ext uri="{FF2B5EF4-FFF2-40B4-BE49-F238E27FC236}">
                <a16:creationId xmlns:a16="http://schemas.microsoft.com/office/drawing/2014/main" id="{22CF5954-4686-4CA7-B1DC-8902B124DA2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E0CFEE8-25D4-4C3C-AFF7-624F1E848025}"/>
              </a:ext>
            </a:extLst>
          </p:cNvPr>
          <p:cNvSpPr>
            <a:spLocks noGrp="1"/>
          </p:cNvSpPr>
          <p:nvPr>
            <p:ph type="sldNum" sz="quarter" idx="12"/>
          </p:nvPr>
        </p:nvSpPr>
        <p:spPr/>
        <p:txBody>
          <a:bodyPr/>
          <a:lstStyle/>
          <a:p>
            <a:fld id="{6A6C8F49-7EF4-4975-A8E8-789C69C2DEA8}" type="slidenum">
              <a:rPr lang="en-US" smtClean="0"/>
              <a:t>‹#›</a:t>
            </a:fld>
            <a:endParaRPr lang="en-US" dirty="0"/>
          </a:p>
        </p:txBody>
      </p:sp>
    </p:spTree>
    <p:extLst>
      <p:ext uri="{BB962C8B-B14F-4D97-AF65-F5344CB8AC3E}">
        <p14:creationId xmlns:p14="http://schemas.microsoft.com/office/powerpoint/2010/main" val="3724770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69829" y="601724"/>
            <a:ext cx="6421310"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69829" y="2648403"/>
            <a:ext cx="6421310"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12/22/2022</a:t>
            </a:fld>
            <a:endParaRPr lang="en-US" dirty="0"/>
          </a:p>
        </p:txBody>
      </p:sp>
      <p:sp>
        <p:nvSpPr>
          <p:cNvPr id="5" name="Footer Placeholder 4"/>
          <p:cNvSpPr>
            <a:spLocks noGrp="1"/>
          </p:cNvSpPr>
          <p:nvPr>
            <p:ph type="ftr" sz="quarter" idx="11"/>
          </p:nvPr>
        </p:nvSpPr>
        <p:spPr>
          <a:xfrm>
            <a:off x="1869829" y="246981"/>
            <a:ext cx="3672983"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fld id="{B82CCC60-E8CD-4174-8B1A-7DF615B22EEF}" type="slidenum">
              <a:rPr lang="en-US" smtClean="0"/>
              <a:pPr/>
              <a:t>‹#›</a:t>
            </a:fld>
            <a:endParaRPr lang="en-US" dirty="0"/>
          </a:p>
        </p:txBody>
      </p:sp>
      <p:cxnSp>
        <p:nvCxnSpPr>
          <p:cNvPr id="8" name="Straight Connector 7"/>
          <p:cNvCxnSpPr/>
          <p:nvPr/>
        </p:nvCxnSpPr>
        <p:spPr>
          <a:xfrm>
            <a:off x="1750978" y="599230"/>
            <a:ext cx="0" cy="190856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5932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cxnSp>
        <p:nvCxnSpPr>
          <p:cNvPr id="8" name="Straight Connector 7"/>
          <p:cNvCxnSpPr/>
          <p:nvPr/>
        </p:nvCxnSpPr>
        <p:spPr>
          <a:xfrm>
            <a:off x="1028765" y="599230"/>
            <a:ext cx="0" cy="80037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4014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1110" y="1317097"/>
            <a:ext cx="6421935"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151021" y="2854647"/>
            <a:ext cx="6412493"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cxnSp>
        <p:nvCxnSpPr>
          <p:cNvPr id="8" name="Straight Connector 7"/>
          <p:cNvCxnSpPr/>
          <p:nvPr/>
        </p:nvCxnSpPr>
        <p:spPr>
          <a:xfrm>
            <a:off x="1028765" y="599230"/>
            <a:ext cx="0" cy="213383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5676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1022" y="603667"/>
            <a:ext cx="7140118"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51021" y="1508159"/>
            <a:ext cx="3456432" cy="25786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41095" y="1513007"/>
            <a:ext cx="3453098"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12/22/2022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cxnSp>
        <p:nvCxnSpPr>
          <p:cNvPr id="9" name="Straight Connector 8"/>
          <p:cNvCxnSpPr/>
          <p:nvPr/>
        </p:nvCxnSpPr>
        <p:spPr>
          <a:xfrm>
            <a:off x="1028765" y="599230"/>
            <a:ext cx="0" cy="80037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0863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1022" y="603123"/>
            <a:ext cx="7140118"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51021" y="1514662"/>
            <a:ext cx="3456432"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51021" y="2118202"/>
            <a:ext cx="3456432"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41093" y="1517253"/>
            <a:ext cx="3456432"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41094" y="2116119"/>
            <a:ext cx="3456432"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cxnSp>
        <p:nvCxnSpPr>
          <p:cNvPr id="11" name="Straight Connector 10"/>
          <p:cNvCxnSpPr/>
          <p:nvPr/>
        </p:nvCxnSpPr>
        <p:spPr>
          <a:xfrm>
            <a:off x="1028765" y="599230"/>
            <a:ext cx="0" cy="80037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449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074F12-AA26-4AC8-9962-C36BB8F32554}" type="datetimeFigureOut">
              <a:rPr lang="en-US" smtClean="0"/>
              <a:pPr/>
              <a:t>12/22/2022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cxnSp>
        <p:nvCxnSpPr>
          <p:cNvPr id="7" name="Straight Connector 6"/>
          <p:cNvCxnSpPr/>
          <p:nvPr/>
        </p:nvCxnSpPr>
        <p:spPr>
          <a:xfrm>
            <a:off x="1028765" y="599230"/>
            <a:ext cx="0" cy="80037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9636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1986395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0982" y="599230"/>
            <a:ext cx="2387346"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1022" y="2404119"/>
            <a:ext cx="2388742"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cxnSp>
        <p:nvCxnSpPr>
          <p:cNvPr id="9" name="Straight Connector 8"/>
          <p:cNvCxnSpPr/>
          <p:nvPr/>
        </p:nvCxnSpPr>
        <p:spPr>
          <a:xfrm>
            <a:off x="1028765" y="599230"/>
            <a:ext cx="0" cy="168533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933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E4D63-07A9-4A36-A2A2-2B4EB151A4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5BB51E-E952-4E26-BB1C-2F9AAE814E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E865A-49A6-428D-AE96-AC2475B3170F}"/>
              </a:ext>
            </a:extLst>
          </p:cNvPr>
          <p:cNvSpPr>
            <a:spLocks noGrp="1"/>
          </p:cNvSpPr>
          <p:nvPr>
            <p:ph type="dt" sz="half" idx="10"/>
          </p:nvPr>
        </p:nvSpPr>
        <p:spPr/>
        <p:txBody>
          <a:bodyPr/>
          <a:lstStyle/>
          <a:p>
            <a:fld id="{0BE6427E-6975-4785-B6D4-3A9837EDCEC5}" type="datetimeFigureOut">
              <a:rPr lang="en-US" smtClean="0"/>
              <a:t>12/22/2022</a:t>
            </a:fld>
            <a:endParaRPr lang="en-US" dirty="0"/>
          </a:p>
        </p:txBody>
      </p:sp>
      <p:sp>
        <p:nvSpPr>
          <p:cNvPr id="5" name="Footer Placeholder 4">
            <a:extLst>
              <a:ext uri="{FF2B5EF4-FFF2-40B4-BE49-F238E27FC236}">
                <a16:creationId xmlns:a16="http://schemas.microsoft.com/office/drawing/2014/main" id="{0D5250C7-8D2E-4190-B36D-40723FCAAC9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1BCDD5-C84B-4690-83E8-C06B504B80CB}"/>
              </a:ext>
            </a:extLst>
          </p:cNvPr>
          <p:cNvSpPr>
            <a:spLocks noGrp="1"/>
          </p:cNvSpPr>
          <p:nvPr>
            <p:ph type="sldNum" sz="quarter" idx="12"/>
          </p:nvPr>
        </p:nvSpPr>
        <p:spPr/>
        <p:txBody>
          <a:bodyPr/>
          <a:lstStyle/>
          <a:p>
            <a:fld id="{6A6C8F49-7EF4-4975-A8E8-789C69C2DEA8}" type="slidenum">
              <a:rPr lang="en-US" smtClean="0"/>
              <a:t>‹#›</a:t>
            </a:fld>
            <a:endParaRPr lang="en-US" dirty="0"/>
          </a:p>
        </p:txBody>
      </p:sp>
    </p:spTree>
    <p:extLst>
      <p:ext uri="{BB962C8B-B14F-4D97-AF65-F5344CB8AC3E}">
        <p14:creationId xmlns:p14="http://schemas.microsoft.com/office/powerpoint/2010/main" val="579403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51771" y="847135"/>
            <a:ext cx="4085880"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151022" y="2359494"/>
            <a:ext cx="4080028"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151021" y="4102393"/>
            <a:ext cx="4080029" cy="240092"/>
          </a:xfrm>
        </p:spPr>
        <p:txBody>
          <a:bodyPr/>
          <a:lstStyle>
            <a:lvl1pPr algn="l">
              <a:defRPr/>
            </a:lvl1pPr>
          </a:lstStyle>
          <a:p>
            <a:fld id="{53074F12-AA26-4AC8-9962-C36BB8F32554}" type="datetimeFigureOut">
              <a:rPr lang="en-US" smtClean="0"/>
              <a:pPr/>
              <a:t>12/22/2022</a:t>
            </a:fld>
            <a:endParaRPr lang="en-US" dirty="0"/>
          </a:p>
        </p:txBody>
      </p:sp>
      <p:sp>
        <p:nvSpPr>
          <p:cNvPr id="6" name="Footer Placeholder 5"/>
          <p:cNvSpPr>
            <a:spLocks noGrp="1"/>
          </p:cNvSpPr>
          <p:nvPr>
            <p:ph type="ftr" sz="quarter" idx="11"/>
          </p:nvPr>
        </p:nvSpPr>
        <p:spPr>
          <a:xfrm>
            <a:off x="1151183" y="238981"/>
            <a:ext cx="4090106" cy="240698"/>
          </a:xfrm>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cxnSp>
        <p:nvCxnSpPr>
          <p:cNvPr id="14" name="Straight Connector 13"/>
          <p:cNvCxnSpPr/>
          <p:nvPr/>
        </p:nvCxnSpPr>
        <p:spPr>
          <a:xfrm>
            <a:off x="1028765" y="599230"/>
            <a:ext cx="0" cy="1620843"/>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514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cxnSp>
        <p:nvCxnSpPr>
          <p:cNvPr id="8" name="Straight Connector 7"/>
          <p:cNvCxnSpPr/>
          <p:nvPr/>
        </p:nvCxnSpPr>
        <p:spPr>
          <a:xfrm>
            <a:off x="1028765" y="599230"/>
            <a:ext cx="0" cy="80037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77651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662898"/>
            <a:ext cx="1211807" cy="343124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51021" y="662898"/>
            <a:ext cx="5804105" cy="34312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cxnSp>
        <p:nvCxnSpPr>
          <p:cNvPr id="8" name="Straight Connector 7"/>
          <p:cNvCxnSpPr/>
          <p:nvPr/>
        </p:nvCxnSpPr>
        <p:spPr>
          <a:xfrm flipH="1">
            <a:off x="7079333" y="539454"/>
            <a:ext cx="1211807"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pic>
        <p:nvPicPr>
          <p:cNvPr id="9" name="Picture 8" descr="E:\websites\free-power-point-templates\2012\logos.png">
            <a:extLst>
              <a:ext uri="{FF2B5EF4-FFF2-40B4-BE49-F238E27FC236}">
                <a16:creationId xmlns:a16="http://schemas.microsoft.com/office/drawing/2014/main" id="{C894B05C-04DD-42C8-B18C-1FED85E0F15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272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F55B-E9DB-4B02-90CA-B9294EC7705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F6E0EAE-C54B-4856-A3F6-A6F55E03CA0A}"/>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E92BDC-2149-4D61-93FC-53B547828E63}"/>
              </a:ext>
            </a:extLst>
          </p:cNvPr>
          <p:cNvSpPr>
            <a:spLocks noGrp="1"/>
          </p:cNvSpPr>
          <p:nvPr>
            <p:ph type="dt" sz="half" idx="10"/>
          </p:nvPr>
        </p:nvSpPr>
        <p:spPr/>
        <p:txBody>
          <a:bodyPr/>
          <a:lstStyle/>
          <a:p>
            <a:fld id="{0BE6427E-6975-4785-B6D4-3A9837EDCEC5}" type="datetimeFigureOut">
              <a:rPr lang="en-US" smtClean="0"/>
              <a:t>12/22/2022</a:t>
            </a:fld>
            <a:endParaRPr lang="en-US" dirty="0"/>
          </a:p>
        </p:txBody>
      </p:sp>
      <p:sp>
        <p:nvSpPr>
          <p:cNvPr id="5" name="Footer Placeholder 4">
            <a:extLst>
              <a:ext uri="{FF2B5EF4-FFF2-40B4-BE49-F238E27FC236}">
                <a16:creationId xmlns:a16="http://schemas.microsoft.com/office/drawing/2014/main" id="{4E2B179D-A156-4305-A19F-A13BDA44031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2701F9-A315-4FE4-A92E-DBD965BCB2EC}"/>
              </a:ext>
            </a:extLst>
          </p:cNvPr>
          <p:cNvSpPr>
            <a:spLocks noGrp="1"/>
          </p:cNvSpPr>
          <p:nvPr>
            <p:ph type="sldNum" sz="quarter" idx="12"/>
          </p:nvPr>
        </p:nvSpPr>
        <p:spPr/>
        <p:txBody>
          <a:bodyPr/>
          <a:lstStyle/>
          <a:p>
            <a:fld id="{6A6C8F49-7EF4-4975-A8E8-789C69C2DEA8}" type="slidenum">
              <a:rPr lang="en-US" smtClean="0"/>
              <a:t>‹#›</a:t>
            </a:fld>
            <a:endParaRPr lang="en-US" dirty="0"/>
          </a:p>
        </p:txBody>
      </p:sp>
    </p:spTree>
    <p:extLst>
      <p:ext uri="{BB962C8B-B14F-4D97-AF65-F5344CB8AC3E}">
        <p14:creationId xmlns:p14="http://schemas.microsoft.com/office/powerpoint/2010/main" val="4134897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DE6B0-D73F-4171-B9C1-992803821C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10D0C1-B75F-4A7D-A68A-B71A7259306A}"/>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620F34-A125-4C53-9EEA-442ACF414FE0}"/>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71C918-B0F6-4A19-83FD-9C4BFC3C2548}"/>
              </a:ext>
            </a:extLst>
          </p:cNvPr>
          <p:cNvSpPr>
            <a:spLocks noGrp="1"/>
          </p:cNvSpPr>
          <p:nvPr>
            <p:ph type="dt" sz="half" idx="10"/>
          </p:nvPr>
        </p:nvSpPr>
        <p:spPr/>
        <p:txBody>
          <a:bodyPr/>
          <a:lstStyle/>
          <a:p>
            <a:fld id="{0BE6427E-6975-4785-B6D4-3A9837EDCEC5}" type="datetimeFigureOut">
              <a:rPr lang="en-US" smtClean="0"/>
              <a:t>12/22/2022</a:t>
            </a:fld>
            <a:endParaRPr lang="en-US" dirty="0"/>
          </a:p>
        </p:txBody>
      </p:sp>
      <p:sp>
        <p:nvSpPr>
          <p:cNvPr id="6" name="Footer Placeholder 5">
            <a:extLst>
              <a:ext uri="{FF2B5EF4-FFF2-40B4-BE49-F238E27FC236}">
                <a16:creationId xmlns:a16="http://schemas.microsoft.com/office/drawing/2014/main" id="{46D99F2A-05BC-4331-A22C-86AC2479658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64B37C-CAA2-4A38-8675-D3880550BC03}"/>
              </a:ext>
            </a:extLst>
          </p:cNvPr>
          <p:cNvSpPr>
            <a:spLocks noGrp="1"/>
          </p:cNvSpPr>
          <p:nvPr>
            <p:ph type="sldNum" sz="quarter" idx="12"/>
          </p:nvPr>
        </p:nvSpPr>
        <p:spPr/>
        <p:txBody>
          <a:bodyPr/>
          <a:lstStyle/>
          <a:p>
            <a:fld id="{6A6C8F49-7EF4-4975-A8E8-789C69C2DEA8}" type="slidenum">
              <a:rPr lang="en-US" smtClean="0"/>
              <a:t>‹#›</a:t>
            </a:fld>
            <a:endParaRPr lang="en-US" dirty="0"/>
          </a:p>
        </p:txBody>
      </p:sp>
    </p:spTree>
    <p:extLst>
      <p:ext uri="{BB962C8B-B14F-4D97-AF65-F5344CB8AC3E}">
        <p14:creationId xmlns:p14="http://schemas.microsoft.com/office/powerpoint/2010/main" val="379787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BBEA-8308-4847-AB4D-7C649D0EA79D}"/>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4C364E-A1C1-4581-9576-BF6EF3682C6C}"/>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C30A293-19B5-4047-B95E-F06CE45F50F6}"/>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C894FD-1A14-4474-A815-033C3DD7D52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16FBD1E-932C-4475-AE3A-BB912B90CDEC}"/>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A14922-0CEE-472B-B8C5-0A90479DFC8C}"/>
              </a:ext>
            </a:extLst>
          </p:cNvPr>
          <p:cNvSpPr>
            <a:spLocks noGrp="1"/>
          </p:cNvSpPr>
          <p:nvPr>
            <p:ph type="dt" sz="half" idx="10"/>
          </p:nvPr>
        </p:nvSpPr>
        <p:spPr/>
        <p:txBody>
          <a:bodyPr/>
          <a:lstStyle/>
          <a:p>
            <a:fld id="{0BE6427E-6975-4785-B6D4-3A9837EDCEC5}" type="datetimeFigureOut">
              <a:rPr lang="en-US" smtClean="0"/>
              <a:t>12/22/2022</a:t>
            </a:fld>
            <a:endParaRPr lang="en-US" dirty="0"/>
          </a:p>
        </p:txBody>
      </p:sp>
      <p:sp>
        <p:nvSpPr>
          <p:cNvPr id="8" name="Footer Placeholder 7">
            <a:extLst>
              <a:ext uri="{FF2B5EF4-FFF2-40B4-BE49-F238E27FC236}">
                <a16:creationId xmlns:a16="http://schemas.microsoft.com/office/drawing/2014/main" id="{592A267B-CA92-4C2E-9B41-92D5A96D64D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46FBD3B-629D-473C-8EE9-D2D7FB8036C7}"/>
              </a:ext>
            </a:extLst>
          </p:cNvPr>
          <p:cNvSpPr>
            <a:spLocks noGrp="1"/>
          </p:cNvSpPr>
          <p:nvPr>
            <p:ph type="sldNum" sz="quarter" idx="12"/>
          </p:nvPr>
        </p:nvSpPr>
        <p:spPr/>
        <p:txBody>
          <a:bodyPr/>
          <a:lstStyle/>
          <a:p>
            <a:fld id="{6A6C8F49-7EF4-4975-A8E8-789C69C2DEA8}" type="slidenum">
              <a:rPr lang="en-US" smtClean="0"/>
              <a:t>‹#›</a:t>
            </a:fld>
            <a:endParaRPr lang="en-US" dirty="0"/>
          </a:p>
        </p:txBody>
      </p:sp>
    </p:spTree>
    <p:extLst>
      <p:ext uri="{BB962C8B-B14F-4D97-AF65-F5344CB8AC3E}">
        <p14:creationId xmlns:p14="http://schemas.microsoft.com/office/powerpoint/2010/main" val="3756807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366D0-6BC5-4BE4-8A90-32F1C93773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C727F1-DD87-49D0-8E8C-4CB3C84ADDDA}"/>
              </a:ext>
            </a:extLst>
          </p:cNvPr>
          <p:cNvSpPr>
            <a:spLocks noGrp="1"/>
          </p:cNvSpPr>
          <p:nvPr>
            <p:ph type="dt" sz="half" idx="10"/>
          </p:nvPr>
        </p:nvSpPr>
        <p:spPr/>
        <p:txBody>
          <a:bodyPr/>
          <a:lstStyle/>
          <a:p>
            <a:fld id="{0BE6427E-6975-4785-B6D4-3A9837EDCEC5}" type="datetimeFigureOut">
              <a:rPr lang="en-US" smtClean="0"/>
              <a:t>12/22/2022</a:t>
            </a:fld>
            <a:endParaRPr lang="en-US" dirty="0"/>
          </a:p>
        </p:txBody>
      </p:sp>
      <p:sp>
        <p:nvSpPr>
          <p:cNvPr id="4" name="Footer Placeholder 3">
            <a:extLst>
              <a:ext uri="{FF2B5EF4-FFF2-40B4-BE49-F238E27FC236}">
                <a16:creationId xmlns:a16="http://schemas.microsoft.com/office/drawing/2014/main" id="{E3EA104E-0B04-4E49-9CDB-C57382BBEC8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49DA40F-4A79-4FED-A709-0C096E6D43C5}"/>
              </a:ext>
            </a:extLst>
          </p:cNvPr>
          <p:cNvSpPr>
            <a:spLocks noGrp="1"/>
          </p:cNvSpPr>
          <p:nvPr>
            <p:ph type="sldNum" sz="quarter" idx="12"/>
          </p:nvPr>
        </p:nvSpPr>
        <p:spPr/>
        <p:txBody>
          <a:bodyPr/>
          <a:lstStyle/>
          <a:p>
            <a:fld id="{6A6C8F49-7EF4-4975-A8E8-789C69C2DEA8}" type="slidenum">
              <a:rPr lang="en-US" smtClean="0"/>
              <a:t>‹#›</a:t>
            </a:fld>
            <a:endParaRPr lang="en-US" dirty="0"/>
          </a:p>
        </p:txBody>
      </p:sp>
    </p:spTree>
    <p:extLst>
      <p:ext uri="{BB962C8B-B14F-4D97-AF65-F5344CB8AC3E}">
        <p14:creationId xmlns:p14="http://schemas.microsoft.com/office/powerpoint/2010/main" val="2043859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92A6B3-B433-4F91-AF9B-AA954A0320BB}"/>
              </a:ext>
            </a:extLst>
          </p:cNvPr>
          <p:cNvSpPr>
            <a:spLocks noGrp="1"/>
          </p:cNvSpPr>
          <p:nvPr>
            <p:ph type="dt" sz="half" idx="10"/>
          </p:nvPr>
        </p:nvSpPr>
        <p:spPr/>
        <p:txBody>
          <a:bodyPr/>
          <a:lstStyle/>
          <a:p>
            <a:fld id="{0BE6427E-6975-4785-B6D4-3A9837EDCEC5}" type="datetimeFigureOut">
              <a:rPr lang="en-US" smtClean="0"/>
              <a:t>12/22/2022</a:t>
            </a:fld>
            <a:endParaRPr lang="en-US" dirty="0"/>
          </a:p>
        </p:txBody>
      </p:sp>
      <p:sp>
        <p:nvSpPr>
          <p:cNvPr id="3" name="Footer Placeholder 2">
            <a:extLst>
              <a:ext uri="{FF2B5EF4-FFF2-40B4-BE49-F238E27FC236}">
                <a16:creationId xmlns:a16="http://schemas.microsoft.com/office/drawing/2014/main" id="{254C365C-5DED-41F5-8B32-D67B5437B1A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D704D8D-54CB-4291-9AC7-30785746BB15}"/>
              </a:ext>
            </a:extLst>
          </p:cNvPr>
          <p:cNvSpPr>
            <a:spLocks noGrp="1"/>
          </p:cNvSpPr>
          <p:nvPr>
            <p:ph type="sldNum" sz="quarter" idx="12"/>
          </p:nvPr>
        </p:nvSpPr>
        <p:spPr/>
        <p:txBody>
          <a:bodyPr/>
          <a:lstStyle/>
          <a:p>
            <a:fld id="{6A6C8F49-7EF4-4975-A8E8-789C69C2DEA8}" type="slidenum">
              <a:rPr lang="en-US" smtClean="0"/>
              <a:t>‹#›</a:t>
            </a:fld>
            <a:endParaRPr lang="en-US" dirty="0"/>
          </a:p>
        </p:txBody>
      </p:sp>
    </p:spTree>
    <p:extLst>
      <p:ext uri="{BB962C8B-B14F-4D97-AF65-F5344CB8AC3E}">
        <p14:creationId xmlns:p14="http://schemas.microsoft.com/office/powerpoint/2010/main" val="262306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BF80-44EF-420F-B23D-BBD9C4259DB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9C66204-49A6-4BF5-9E29-27DD8DEFA1D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5844E8-160B-4E3F-AFD4-455191153D5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A4424C2-08F9-4A19-ADFA-3B4E48B8E8C7}"/>
              </a:ext>
            </a:extLst>
          </p:cNvPr>
          <p:cNvSpPr>
            <a:spLocks noGrp="1"/>
          </p:cNvSpPr>
          <p:nvPr>
            <p:ph type="dt" sz="half" idx="10"/>
          </p:nvPr>
        </p:nvSpPr>
        <p:spPr/>
        <p:txBody>
          <a:bodyPr/>
          <a:lstStyle/>
          <a:p>
            <a:fld id="{0BE6427E-6975-4785-B6D4-3A9837EDCEC5}" type="datetimeFigureOut">
              <a:rPr lang="en-US" smtClean="0"/>
              <a:t>12/22/2022</a:t>
            </a:fld>
            <a:endParaRPr lang="en-US" dirty="0"/>
          </a:p>
        </p:txBody>
      </p:sp>
      <p:sp>
        <p:nvSpPr>
          <p:cNvPr id="6" name="Footer Placeholder 5">
            <a:extLst>
              <a:ext uri="{FF2B5EF4-FFF2-40B4-BE49-F238E27FC236}">
                <a16:creationId xmlns:a16="http://schemas.microsoft.com/office/drawing/2014/main" id="{FA9D64BB-50D7-4CBA-A3C1-E988ABFB30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A8E1B8B-AF97-40F1-BC18-CBF351858CD6}"/>
              </a:ext>
            </a:extLst>
          </p:cNvPr>
          <p:cNvSpPr>
            <a:spLocks noGrp="1"/>
          </p:cNvSpPr>
          <p:nvPr>
            <p:ph type="sldNum" sz="quarter" idx="12"/>
          </p:nvPr>
        </p:nvSpPr>
        <p:spPr/>
        <p:txBody>
          <a:bodyPr/>
          <a:lstStyle/>
          <a:p>
            <a:fld id="{6A6C8F49-7EF4-4975-A8E8-789C69C2DEA8}" type="slidenum">
              <a:rPr lang="en-US" smtClean="0"/>
              <a:t>‹#›</a:t>
            </a:fld>
            <a:endParaRPr lang="en-US" dirty="0"/>
          </a:p>
        </p:txBody>
      </p:sp>
    </p:spTree>
    <p:extLst>
      <p:ext uri="{BB962C8B-B14F-4D97-AF65-F5344CB8AC3E}">
        <p14:creationId xmlns:p14="http://schemas.microsoft.com/office/powerpoint/2010/main" val="437155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41D9-611C-4D4D-8B8F-15D2BCDFFC8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526B393-0F29-479D-8641-D90BAC46FA79}"/>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a:extLst>
              <a:ext uri="{FF2B5EF4-FFF2-40B4-BE49-F238E27FC236}">
                <a16:creationId xmlns:a16="http://schemas.microsoft.com/office/drawing/2014/main" id="{309EC3C9-0008-4EEC-B507-9925A4696FD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ED92C37-2CC0-4FB3-8AB5-536DC1D771B0}"/>
              </a:ext>
            </a:extLst>
          </p:cNvPr>
          <p:cNvSpPr>
            <a:spLocks noGrp="1"/>
          </p:cNvSpPr>
          <p:nvPr>
            <p:ph type="dt" sz="half" idx="10"/>
          </p:nvPr>
        </p:nvSpPr>
        <p:spPr/>
        <p:txBody>
          <a:bodyPr/>
          <a:lstStyle/>
          <a:p>
            <a:fld id="{0BE6427E-6975-4785-B6D4-3A9837EDCEC5}" type="datetimeFigureOut">
              <a:rPr lang="en-US" smtClean="0"/>
              <a:t>12/22/2022</a:t>
            </a:fld>
            <a:endParaRPr lang="en-US" dirty="0"/>
          </a:p>
        </p:txBody>
      </p:sp>
      <p:sp>
        <p:nvSpPr>
          <p:cNvPr id="6" name="Footer Placeholder 5">
            <a:extLst>
              <a:ext uri="{FF2B5EF4-FFF2-40B4-BE49-F238E27FC236}">
                <a16:creationId xmlns:a16="http://schemas.microsoft.com/office/drawing/2014/main" id="{EA2CDD8D-2FA9-44C6-A266-6309BFE507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C44A63A-06FB-497D-A3B8-F63DD0A90C32}"/>
              </a:ext>
            </a:extLst>
          </p:cNvPr>
          <p:cNvSpPr>
            <a:spLocks noGrp="1"/>
          </p:cNvSpPr>
          <p:nvPr>
            <p:ph type="sldNum" sz="quarter" idx="12"/>
          </p:nvPr>
        </p:nvSpPr>
        <p:spPr/>
        <p:txBody>
          <a:bodyPr/>
          <a:lstStyle/>
          <a:p>
            <a:fld id="{6A6C8F49-7EF4-4975-A8E8-789C69C2DEA8}" type="slidenum">
              <a:rPr lang="en-US" smtClean="0"/>
              <a:t>‹#›</a:t>
            </a:fld>
            <a:endParaRPr lang="en-US" dirty="0"/>
          </a:p>
        </p:txBody>
      </p:sp>
    </p:spTree>
    <p:extLst>
      <p:ext uri="{BB962C8B-B14F-4D97-AF65-F5344CB8AC3E}">
        <p14:creationId xmlns:p14="http://schemas.microsoft.com/office/powerpoint/2010/main" val="2653804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24E60D-0757-444D-8D34-0D16CB608BF5}"/>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735648-7CF3-408A-A04E-08670F481EF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14B36-0DA4-4655-872F-27124756E94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BE6427E-6975-4785-B6D4-3A9837EDCEC5}" type="datetimeFigureOut">
              <a:rPr lang="en-US" smtClean="0"/>
              <a:t>12/22/2022</a:t>
            </a:fld>
            <a:endParaRPr lang="en-US" dirty="0"/>
          </a:p>
        </p:txBody>
      </p:sp>
      <p:sp>
        <p:nvSpPr>
          <p:cNvPr id="5" name="Footer Placeholder 4">
            <a:extLst>
              <a:ext uri="{FF2B5EF4-FFF2-40B4-BE49-F238E27FC236}">
                <a16:creationId xmlns:a16="http://schemas.microsoft.com/office/drawing/2014/main" id="{2723E3C8-39EB-479C-BFB6-4C11524B931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82C6229-197A-4AD0-9C5C-DB00DC2AA7A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A6C8F49-7EF4-4975-A8E8-789C69C2DEA8}" type="slidenum">
              <a:rPr lang="en-US" smtClean="0"/>
              <a:t>‹#›</a:t>
            </a:fld>
            <a:endParaRPr lang="en-US" dirty="0"/>
          </a:p>
        </p:txBody>
      </p:sp>
    </p:spTree>
    <p:extLst>
      <p:ext uri="{BB962C8B-B14F-4D97-AF65-F5344CB8AC3E}">
        <p14:creationId xmlns:p14="http://schemas.microsoft.com/office/powerpoint/2010/main" val="144538932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1511799"/>
            <a:ext cx="9144000" cy="308912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4601718"/>
            <a:ext cx="9144000" cy="557213"/>
          </a:xfrm>
          <a:prstGeom prst="rect">
            <a:avLst/>
          </a:prstGeom>
        </p:spPr>
      </p:pic>
      <p:sp>
        <p:nvSpPr>
          <p:cNvPr id="2" name="Title Placeholder 1"/>
          <p:cNvSpPr>
            <a:spLocks noGrp="1"/>
          </p:cNvSpPr>
          <p:nvPr>
            <p:ph type="title"/>
          </p:nvPr>
        </p:nvSpPr>
        <p:spPr>
          <a:xfrm>
            <a:off x="1151022" y="603390"/>
            <a:ext cx="7140119" cy="78692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1022" y="1511799"/>
            <a:ext cx="7140119"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0BE6427E-6975-4785-B6D4-3A9837EDCEC5}" type="datetimeFigureOut">
              <a:rPr lang="en-US" smtClean="0"/>
              <a:t>12/22/2022</a:t>
            </a:fld>
            <a:endParaRPr lang="en-US" dirty="0"/>
          </a:p>
        </p:txBody>
      </p:sp>
      <p:sp>
        <p:nvSpPr>
          <p:cNvPr id="5" name="Footer Placeholder 4"/>
          <p:cNvSpPr>
            <a:spLocks noGrp="1"/>
          </p:cNvSpPr>
          <p:nvPr>
            <p:ph type="ftr" sz="quarter" idx="3"/>
          </p:nvPr>
        </p:nvSpPr>
        <p:spPr>
          <a:xfrm>
            <a:off x="1151022" y="246981"/>
            <a:ext cx="4391789"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6A6C8F49-7EF4-4975-A8E8-789C69C2DEA8}" type="slidenum">
              <a:rPr lang="en-US" smtClean="0"/>
              <a:t>‹#›</a:t>
            </a:fld>
            <a:endParaRPr lang="en-US" dirty="0"/>
          </a:p>
        </p:txBody>
      </p:sp>
      <p:cxnSp>
        <p:nvCxnSpPr>
          <p:cNvPr id="12" name="Straight Connector 11"/>
          <p:cNvCxnSpPr/>
          <p:nvPr/>
        </p:nvCxnSpPr>
        <p:spPr>
          <a:xfrm>
            <a:off x="0" y="460627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761F7F2-EBB9-48D9-AEAA-5711811DEDA8}"/>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389981288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685800" rtl="0" eaLnBrk="1" latinLnBrk="0" hangingPunct="1">
        <a:lnSpc>
          <a:spcPct val="90000"/>
        </a:lnSpc>
        <a:spcBef>
          <a:spcPct val="0"/>
        </a:spcBef>
        <a:buNone/>
        <a:defRPr sz="2400" b="0" i="0" kern="1200" cap="none">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785" y="563827"/>
            <a:ext cx="8246070" cy="916231"/>
          </a:xfrm>
        </p:spPr>
        <p:txBody>
          <a:bodyPr>
            <a:noAutofit/>
          </a:bodyPr>
          <a:lstStyle/>
          <a:p>
            <a:r>
              <a:rPr lang="en-US" b="1" dirty="0"/>
              <a:t>EDA Capstone Project -Hotel Booking Analysis</a:t>
            </a:r>
          </a:p>
        </p:txBody>
      </p:sp>
      <p:sp>
        <p:nvSpPr>
          <p:cNvPr id="3" name="Content Placeholder 2"/>
          <p:cNvSpPr>
            <a:spLocks noGrp="1"/>
          </p:cNvSpPr>
          <p:nvPr>
            <p:ph idx="1"/>
          </p:nvPr>
        </p:nvSpPr>
        <p:spPr>
          <a:xfrm>
            <a:off x="296260" y="1197405"/>
            <a:ext cx="8246070" cy="3664921"/>
          </a:xfrm>
        </p:spPr>
        <p:txBody>
          <a:bodyPr/>
          <a:lstStyle/>
          <a:p>
            <a:endParaRPr lang="en-US" dirty="0"/>
          </a:p>
          <a:p>
            <a:endParaRPr lang="en-US" dirty="0"/>
          </a:p>
        </p:txBody>
      </p:sp>
      <p:sp>
        <p:nvSpPr>
          <p:cNvPr id="4" name="TextBox 3">
            <a:extLst>
              <a:ext uri="{FF2B5EF4-FFF2-40B4-BE49-F238E27FC236}">
                <a16:creationId xmlns:a16="http://schemas.microsoft.com/office/drawing/2014/main" id="{53FAE84E-A7E1-4986-B5A2-736463CF4787}"/>
              </a:ext>
            </a:extLst>
          </p:cNvPr>
          <p:cNvSpPr txBox="1"/>
          <p:nvPr/>
        </p:nvSpPr>
        <p:spPr>
          <a:xfrm>
            <a:off x="601669" y="1762712"/>
            <a:ext cx="6260905" cy="646331"/>
          </a:xfrm>
          <a:prstGeom prst="rect">
            <a:avLst/>
          </a:prstGeom>
          <a:noFill/>
        </p:spPr>
        <p:txBody>
          <a:bodyPr wrap="square" rtlCol="0">
            <a:spAutoFit/>
          </a:bodyPr>
          <a:lstStyle/>
          <a:p>
            <a:r>
              <a:rPr lang="en-US" sz="3600" dirty="0">
                <a:solidFill>
                  <a:srgbClr val="003296"/>
                </a:solidFill>
              </a:rPr>
              <a:t>        </a:t>
            </a:r>
            <a:r>
              <a:rPr lang="en-US" sz="3600" b="1" dirty="0">
                <a:solidFill>
                  <a:srgbClr val="003296"/>
                </a:solidFill>
              </a:rPr>
              <a:t>Name :- Udaya Bhat</a:t>
            </a:r>
          </a:p>
        </p:txBody>
      </p:sp>
    </p:spTree>
    <p:extLst>
      <p:ext uri="{BB962C8B-B14F-4D97-AF65-F5344CB8AC3E}">
        <p14:creationId xmlns:p14="http://schemas.microsoft.com/office/powerpoint/2010/main" val="4103309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9785" y="769213"/>
            <a:ext cx="6719020" cy="572644"/>
          </a:xfrm>
        </p:spPr>
        <p:txBody>
          <a:bodyPr>
            <a:normAutofit/>
          </a:bodyPr>
          <a:lstStyle/>
          <a:p>
            <a:r>
              <a:rPr lang="en-US" sz="3200" dirty="0"/>
              <a:t>Country  wise booking</a:t>
            </a:r>
          </a:p>
        </p:txBody>
      </p:sp>
      <p:sp>
        <p:nvSpPr>
          <p:cNvPr id="3" name="TextBox 2">
            <a:extLst>
              <a:ext uri="{FF2B5EF4-FFF2-40B4-BE49-F238E27FC236}">
                <a16:creationId xmlns:a16="http://schemas.microsoft.com/office/drawing/2014/main" id="{A3EE883C-6902-465D-A13B-C55544BBA56F}"/>
              </a:ext>
            </a:extLst>
          </p:cNvPr>
          <p:cNvSpPr txBox="1"/>
          <p:nvPr/>
        </p:nvSpPr>
        <p:spPr>
          <a:xfrm>
            <a:off x="1976015" y="4572409"/>
            <a:ext cx="6719020" cy="646331"/>
          </a:xfrm>
          <a:prstGeom prst="rect">
            <a:avLst/>
          </a:prstGeom>
          <a:noFill/>
        </p:spPr>
        <p:txBody>
          <a:bodyPr wrap="square" rtlCol="0">
            <a:spAutoFit/>
          </a:bodyPr>
          <a:lstStyle/>
          <a:p>
            <a:r>
              <a:rPr lang="en-US" dirty="0"/>
              <a:t>More number of customers are from Portugal followed by Brittan and France </a:t>
            </a:r>
          </a:p>
        </p:txBody>
      </p:sp>
      <p:pic>
        <p:nvPicPr>
          <p:cNvPr id="7172" name="Picture 4">
            <a:extLst>
              <a:ext uri="{FF2B5EF4-FFF2-40B4-BE49-F238E27FC236}">
                <a16:creationId xmlns:a16="http://schemas.microsoft.com/office/drawing/2014/main" id="{93344062-E9A6-42D0-B454-4C0834EFF1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75" y="1450638"/>
            <a:ext cx="6566315" cy="291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967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8720" y="0"/>
            <a:ext cx="6719020" cy="572644"/>
          </a:xfrm>
        </p:spPr>
        <p:txBody>
          <a:bodyPr>
            <a:normAutofit/>
          </a:bodyPr>
          <a:lstStyle/>
          <a:p>
            <a:r>
              <a:rPr lang="en-US" sz="3200" dirty="0"/>
              <a:t>Analysis on room type</a:t>
            </a:r>
          </a:p>
        </p:txBody>
      </p:sp>
      <p:sp>
        <p:nvSpPr>
          <p:cNvPr id="3" name="TextBox 2">
            <a:extLst>
              <a:ext uri="{FF2B5EF4-FFF2-40B4-BE49-F238E27FC236}">
                <a16:creationId xmlns:a16="http://schemas.microsoft.com/office/drawing/2014/main" id="{A3EE883C-6902-465D-A13B-C55544BBA56F}"/>
              </a:ext>
            </a:extLst>
          </p:cNvPr>
          <p:cNvSpPr txBox="1"/>
          <p:nvPr/>
        </p:nvSpPr>
        <p:spPr>
          <a:xfrm>
            <a:off x="2281425" y="3653684"/>
            <a:ext cx="6719020" cy="923330"/>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From the above graphs, we can identify that room type A is the most demanded rooms by the customer while booking, whereas room types H,G,C are generating more </a:t>
            </a:r>
            <a:r>
              <a:rPr lang="en-US" dirty="0">
                <a:solidFill>
                  <a:srgbClr val="212121"/>
                </a:solidFill>
                <a:latin typeface="Roboto" panose="02000000000000000000" pitchFamily="2" charset="0"/>
              </a:rPr>
              <a:t>A</a:t>
            </a:r>
            <a:r>
              <a:rPr lang="en-US" b="0" i="0" dirty="0">
                <a:solidFill>
                  <a:srgbClr val="212121"/>
                </a:solidFill>
                <a:effectLst/>
                <a:latin typeface="Roboto" panose="02000000000000000000" pitchFamily="2" charset="0"/>
              </a:rPr>
              <a:t>dr respectively</a:t>
            </a:r>
            <a:endParaRPr lang="en-US" dirty="0"/>
          </a:p>
        </p:txBody>
      </p:sp>
      <p:pic>
        <p:nvPicPr>
          <p:cNvPr id="8194" name="Picture 2">
            <a:extLst>
              <a:ext uri="{FF2B5EF4-FFF2-40B4-BE49-F238E27FC236}">
                <a16:creationId xmlns:a16="http://schemas.microsoft.com/office/drawing/2014/main" id="{EB4EFEB6-DFB0-428E-918B-D636D5FC00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425" y="739290"/>
            <a:ext cx="6566315" cy="274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121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9785" y="586585"/>
            <a:ext cx="6719020" cy="799035"/>
          </a:xfrm>
        </p:spPr>
        <p:txBody>
          <a:bodyPr>
            <a:normAutofit/>
          </a:bodyPr>
          <a:lstStyle/>
          <a:p>
            <a:r>
              <a:rPr lang="en-US" sz="3200" dirty="0"/>
              <a:t>Length of stay vs Adr</a:t>
            </a:r>
          </a:p>
        </p:txBody>
      </p:sp>
      <p:sp>
        <p:nvSpPr>
          <p:cNvPr id="3" name="TextBox 2">
            <a:extLst>
              <a:ext uri="{FF2B5EF4-FFF2-40B4-BE49-F238E27FC236}">
                <a16:creationId xmlns:a16="http://schemas.microsoft.com/office/drawing/2014/main" id="{A3EE883C-6902-465D-A13B-C55544BBA56F}"/>
              </a:ext>
            </a:extLst>
          </p:cNvPr>
          <p:cNvSpPr txBox="1"/>
          <p:nvPr/>
        </p:nvSpPr>
        <p:spPr>
          <a:xfrm>
            <a:off x="1212490" y="4556915"/>
            <a:ext cx="6719020" cy="646331"/>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From the scatter plot we can conclude that  length of total stay increases, adr decreases. Customers who stay less, pays more</a:t>
            </a:r>
            <a:endParaRPr lang="en-US" dirty="0"/>
          </a:p>
        </p:txBody>
      </p:sp>
      <p:pic>
        <p:nvPicPr>
          <p:cNvPr id="9218" name="Picture 2">
            <a:extLst>
              <a:ext uri="{FF2B5EF4-FFF2-40B4-BE49-F238E27FC236}">
                <a16:creationId xmlns:a16="http://schemas.microsoft.com/office/drawing/2014/main" id="{EA17C458-10A3-419A-A795-C9C78F1F8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785" y="1808225"/>
            <a:ext cx="6260905" cy="2595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162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1EABB93-F8FB-5FB6-F95A-E34E0A1E2143}"/>
              </a:ext>
            </a:extLst>
          </p:cNvPr>
          <p:cNvSpPr>
            <a:spLocks noGrp="1"/>
          </p:cNvSpPr>
          <p:nvPr>
            <p:ph type="title"/>
          </p:nvPr>
        </p:nvSpPr>
        <p:spPr>
          <a:xfrm>
            <a:off x="296260" y="26557"/>
            <a:ext cx="8246070" cy="610820"/>
          </a:xfrm>
        </p:spPr>
        <p:txBody>
          <a:bodyPr>
            <a:normAutofit fontScale="90000"/>
          </a:bodyPr>
          <a:lstStyle/>
          <a:p>
            <a:r>
              <a:rPr lang="en-US" b="1" i="0" dirty="0">
                <a:solidFill>
                  <a:srgbClr val="212121"/>
                </a:solidFill>
                <a:effectLst/>
                <a:latin typeface="Roboto" panose="02000000000000000000" pitchFamily="2" charset="0"/>
              </a:rPr>
              <a:t>Solution to Business Objective</a:t>
            </a:r>
            <a:br>
              <a:rPr lang="en-US" b="0" i="0" dirty="0">
                <a:solidFill>
                  <a:srgbClr val="212121"/>
                </a:solidFill>
                <a:effectLst/>
                <a:latin typeface="Roboto" panose="02000000000000000000" pitchFamily="2" charset="0"/>
              </a:rPr>
            </a:br>
            <a:endParaRPr lang="en-US" dirty="0"/>
          </a:p>
        </p:txBody>
      </p:sp>
      <p:sp>
        <p:nvSpPr>
          <p:cNvPr id="8" name="Content Placeholder 2">
            <a:extLst>
              <a:ext uri="{FF2B5EF4-FFF2-40B4-BE49-F238E27FC236}">
                <a16:creationId xmlns:a16="http://schemas.microsoft.com/office/drawing/2014/main" id="{848B6442-40CA-3BC4-C5A7-A92CC25D9953}"/>
              </a:ext>
            </a:extLst>
          </p:cNvPr>
          <p:cNvSpPr>
            <a:spLocks noGrp="1"/>
          </p:cNvSpPr>
          <p:nvPr>
            <p:ph idx="1"/>
          </p:nvPr>
        </p:nvSpPr>
        <p:spPr>
          <a:xfrm>
            <a:off x="143555" y="739291"/>
            <a:ext cx="9000445" cy="3664920"/>
          </a:xfrm>
        </p:spPr>
        <p:txBody>
          <a:bodyPr>
            <a:normAutofit fontScale="55000" lnSpcReduction="20000"/>
          </a:bodyPr>
          <a:lstStyle/>
          <a:p>
            <a:pPr algn="l">
              <a:buFont typeface="+mj-lt"/>
              <a:buAutoNum type="arabicPeriod"/>
            </a:pPr>
            <a:r>
              <a:rPr lang="en-US" sz="1700" b="0" i="0" dirty="0">
                <a:solidFill>
                  <a:srgbClr val="0070C0"/>
                </a:solidFill>
                <a:effectLst/>
                <a:latin typeface="Roboto" panose="02000000000000000000" pitchFamily="2" charset="0"/>
              </a:rPr>
              <a:t>Anyone is thinking to start new Hotel business can opt to city hotel over to resort hotel as they get more customers also city hotels generates more revenue</a:t>
            </a:r>
          </a:p>
          <a:p>
            <a:pPr algn="l">
              <a:buFont typeface="+mj-lt"/>
              <a:buAutoNum type="arabicPeriod"/>
            </a:pPr>
            <a:r>
              <a:rPr lang="en-US" sz="1700" b="0" i="0" dirty="0">
                <a:solidFill>
                  <a:srgbClr val="0070C0"/>
                </a:solidFill>
                <a:effectLst/>
                <a:latin typeface="Roboto" panose="02000000000000000000" pitchFamily="2" charset="0"/>
              </a:rPr>
              <a:t>As Most customers prefer Bread &amp; Breakfast (BB) meal , Hotels can give some attractive deal on upon choosing this BB type meal which will hel</a:t>
            </a:r>
            <a:r>
              <a:rPr lang="en-US" sz="1700" dirty="0">
                <a:solidFill>
                  <a:srgbClr val="0070C0"/>
                </a:solidFill>
                <a:latin typeface="Roboto" panose="02000000000000000000" pitchFamily="2" charset="0"/>
              </a:rPr>
              <a:t>p </a:t>
            </a:r>
            <a:r>
              <a:rPr lang="en-US" sz="1700" b="0" i="0" dirty="0">
                <a:solidFill>
                  <a:srgbClr val="0070C0"/>
                </a:solidFill>
                <a:effectLst/>
                <a:latin typeface="Roboto" panose="02000000000000000000" pitchFamily="2" charset="0"/>
              </a:rPr>
              <a:t>to attract more customers</a:t>
            </a:r>
          </a:p>
          <a:p>
            <a:pPr algn="l">
              <a:buFont typeface="+mj-lt"/>
              <a:buAutoNum type="arabicPeriod"/>
            </a:pPr>
            <a:r>
              <a:rPr lang="en-US" sz="1700" b="0" i="0" dirty="0">
                <a:solidFill>
                  <a:srgbClr val="0070C0"/>
                </a:solidFill>
                <a:effectLst/>
                <a:latin typeface="Roboto" panose="02000000000000000000" pitchFamily="2" charset="0"/>
              </a:rPr>
              <a:t>August is the busiest month followed by </a:t>
            </a:r>
            <a:r>
              <a:rPr lang="en-US" sz="1700" dirty="0">
                <a:solidFill>
                  <a:srgbClr val="0070C0"/>
                </a:solidFill>
                <a:latin typeface="Roboto" panose="02000000000000000000" pitchFamily="2" charset="0"/>
              </a:rPr>
              <a:t>J</a:t>
            </a:r>
            <a:r>
              <a:rPr lang="en-US" sz="1700" b="0" i="0" dirty="0">
                <a:solidFill>
                  <a:srgbClr val="0070C0"/>
                </a:solidFill>
                <a:effectLst/>
                <a:latin typeface="Roboto" panose="02000000000000000000" pitchFamily="2" charset="0"/>
              </a:rPr>
              <a:t>uly in terms of number of visitors in this case hotel owner can make his team ready to give optimum service to customer and can also utilize this high demand of hotel rooms to make more profit Hotel owners can give exclusive offers at low demand time to attract a greater number of customers to ensure his business to run steadily</a:t>
            </a:r>
          </a:p>
          <a:p>
            <a:pPr algn="l">
              <a:buFont typeface="+mj-lt"/>
              <a:buAutoNum type="arabicPeriod"/>
            </a:pPr>
            <a:r>
              <a:rPr lang="en-US" sz="1700" b="0" i="0" dirty="0">
                <a:solidFill>
                  <a:srgbClr val="0070C0"/>
                </a:solidFill>
                <a:effectLst/>
                <a:latin typeface="Roboto" panose="02000000000000000000" pitchFamily="2" charset="0"/>
              </a:rPr>
              <a:t>Most visitors are from Portugal and other European countries so its better to hotel management to ensure that facilities according to their requirement also can-do good marketing at that countries to enhance business</a:t>
            </a:r>
          </a:p>
          <a:p>
            <a:pPr algn="l">
              <a:buFont typeface="+mj-lt"/>
              <a:buAutoNum type="arabicPeriod"/>
            </a:pPr>
            <a:r>
              <a:rPr lang="en-US" sz="1700" b="0" i="0" dirty="0">
                <a:solidFill>
                  <a:srgbClr val="0070C0"/>
                </a:solidFill>
                <a:effectLst/>
                <a:latin typeface="Roboto" panose="02000000000000000000" pitchFamily="2" charset="0"/>
              </a:rPr>
              <a:t>room type A is the most demanded rooms by the customer while booking, whereas room types H,G,C are generating more adr respectively Hotel management should try to increase room types A, to ensure no customer is missed because of unavailability of specific type of rooms. as room type H generating more revenue can give some addon facility to for H type room in order attracts more customer for this specific room type</a:t>
            </a:r>
          </a:p>
          <a:p>
            <a:pPr algn="l">
              <a:buFont typeface="+mj-lt"/>
              <a:buAutoNum type="arabicPeriod"/>
            </a:pPr>
            <a:r>
              <a:rPr lang="en-US" sz="1700" b="0" i="0" dirty="0">
                <a:solidFill>
                  <a:srgbClr val="0070C0"/>
                </a:solidFill>
                <a:effectLst/>
                <a:latin typeface="Roboto" panose="02000000000000000000" pitchFamily="2" charset="0"/>
              </a:rPr>
              <a:t>We saw more number of bookings are done by using distribution channel TA/TO where Hotel must share its revenue in terms of commission The hotel management can offer discounts, complimentary services and offers on direct bookings as the hotel doesn’t pay commissions to third parties and maintains a direct relationship with the customer when a customer books the hotel directly</a:t>
            </a:r>
          </a:p>
          <a:p>
            <a:pPr algn="l">
              <a:buFont typeface="+mj-lt"/>
              <a:buAutoNum type="arabicPeriod"/>
            </a:pPr>
            <a:r>
              <a:rPr lang="en-US" sz="1700" b="0" i="0" dirty="0">
                <a:solidFill>
                  <a:srgbClr val="0070C0"/>
                </a:solidFill>
                <a:effectLst/>
                <a:latin typeface="Roboto" panose="02000000000000000000" pitchFamily="2" charset="0"/>
              </a:rPr>
              <a:t>Most preferred stay in hotels is 3 days, hotel management should introduce loyalty service, offers, tourism package in order to increase the stay of customers and to generate more revenue</a:t>
            </a:r>
          </a:p>
          <a:p>
            <a:endParaRPr lang="en-US" dirty="0"/>
          </a:p>
        </p:txBody>
      </p:sp>
    </p:spTree>
    <p:extLst>
      <p:ext uri="{BB962C8B-B14F-4D97-AF65-F5344CB8AC3E}">
        <p14:creationId xmlns:p14="http://schemas.microsoft.com/office/powerpoint/2010/main" val="109100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1EABB93-F8FB-5FB6-F95A-E34E0A1E2143}"/>
              </a:ext>
            </a:extLst>
          </p:cNvPr>
          <p:cNvSpPr>
            <a:spLocks noGrp="1"/>
          </p:cNvSpPr>
          <p:nvPr>
            <p:ph type="title"/>
          </p:nvPr>
        </p:nvSpPr>
        <p:spPr>
          <a:xfrm>
            <a:off x="296260" y="26557"/>
            <a:ext cx="8246070" cy="610820"/>
          </a:xfrm>
        </p:spPr>
        <p:txBody>
          <a:bodyPr>
            <a:normAutofit fontScale="90000"/>
          </a:bodyPr>
          <a:lstStyle/>
          <a:p>
            <a:r>
              <a:rPr lang="en-US" b="1" i="0" dirty="0">
                <a:solidFill>
                  <a:srgbClr val="212121"/>
                </a:solidFill>
                <a:effectLst/>
                <a:latin typeface="Roboto" panose="02000000000000000000" pitchFamily="2" charset="0"/>
              </a:rPr>
              <a:t>Solution to Business Objective</a:t>
            </a:r>
            <a:br>
              <a:rPr lang="en-US" b="0" i="0" dirty="0">
                <a:solidFill>
                  <a:srgbClr val="212121"/>
                </a:solidFill>
                <a:effectLst/>
                <a:latin typeface="Roboto" panose="02000000000000000000" pitchFamily="2" charset="0"/>
              </a:rPr>
            </a:br>
            <a:endParaRPr lang="en-US" dirty="0"/>
          </a:p>
        </p:txBody>
      </p:sp>
      <p:sp>
        <p:nvSpPr>
          <p:cNvPr id="8" name="Content Placeholder 2">
            <a:extLst>
              <a:ext uri="{FF2B5EF4-FFF2-40B4-BE49-F238E27FC236}">
                <a16:creationId xmlns:a16="http://schemas.microsoft.com/office/drawing/2014/main" id="{848B6442-40CA-3BC4-C5A7-A92CC25D9953}"/>
              </a:ext>
            </a:extLst>
          </p:cNvPr>
          <p:cNvSpPr>
            <a:spLocks noGrp="1"/>
          </p:cNvSpPr>
          <p:nvPr>
            <p:ph idx="1"/>
          </p:nvPr>
        </p:nvSpPr>
        <p:spPr>
          <a:xfrm>
            <a:off x="143555" y="739291"/>
            <a:ext cx="9000445" cy="3664920"/>
          </a:xfrm>
        </p:spPr>
        <p:txBody>
          <a:bodyPr>
            <a:normAutofit lnSpcReduction="10000"/>
          </a:bodyPr>
          <a:lstStyle/>
          <a:p>
            <a:pPr algn="l">
              <a:buFont typeface="Arial" panose="020B0604020202020204" pitchFamily="34" charset="0"/>
              <a:buChar char="•"/>
            </a:pPr>
            <a:r>
              <a:rPr lang="en-US" sz="1600" dirty="0">
                <a:solidFill>
                  <a:srgbClr val="0070C0"/>
                </a:solidFill>
                <a:latin typeface="Roboto" panose="02000000000000000000" pitchFamily="2" charset="0"/>
              </a:rPr>
              <a:t>August and July are the busiest month in terms of hotel business so we can anticipate </a:t>
            </a:r>
            <a:r>
              <a:rPr lang="en-US" sz="1600">
                <a:solidFill>
                  <a:srgbClr val="0070C0"/>
                </a:solidFill>
                <a:latin typeface="Roboto" panose="02000000000000000000" pitchFamily="2" charset="0"/>
              </a:rPr>
              <a:t>high price    of </a:t>
            </a:r>
            <a:r>
              <a:rPr lang="en-US" sz="1600" dirty="0">
                <a:solidFill>
                  <a:srgbClr val="0070C0"/>
                </a:solidFill>
                <a:latin typeface="Roboto" panose="02000000000000000000" pitchFamily="2" charset="0"/>
              </a:rPr>
              <a:t>hotel rooms, where January is slack season, we can expect </a:t>
            </a:r>
            <a:r>
              <a:rPr lang="en-US" sz="1600">
                <a:solidFill>
                  <a:srgbClr val="0070C0"/>
                </a:solidFill>
                <a:latin typeface="Roboto" panose="02000000000000000000" pitchFamily="2" charset="0"/>
              </a:rPr>
              <a:t>lower price </a:t>
            </a:r>
            <a:r>
              <a:rPr lang="en-US" sz="1600" dirty="0">
                <a:solidFill>
                  <a:srgbClr val="0070C0"/>
                </a:solidFill>
                <a:latin typeface="Roboto" panose="02000000000000000000" pitchFamily="2" charset="0"/>
              </a:rPr>
              <a:t>for hotel rooms</a:t>
            </a:r>
          </a:p>
          <a:p>
            <a:pPr algn="l">
              <a:buFont typeface="Arial" panose="020B0604020202020204" pitchFamily="34" charset="0"/>
              <a:buChar char="•"/>
            </a:pPr>
            <a:r>
              <a:rPr lang="en-US" sz="1600" dirty="0">
                <a:solidFill>
                  <a:srgbClr val="0070C0"/>
                </a:solidFill>
                <a:latin typeface="Roboto" panose="02000000000000000000" pitchFamily="2" charset="0"/>
              </a:rPr>
              <a:t>Most of the bookings are for City Hotel compared to Resort Hotel .</a:t>
            </a:r>
          </a:p>
          <a:p>
            <a:pPr algn="l">
              <a:buFont typeface="Arial" panose="020B0604020202020204" pitchFamily="34" charset="0"/>
              <a:buChar char="•"/>
            </a:pPr>
            <a:r>
              <a:rPr lang="en-US" sz="1600" dirty="0">
                <a:solidFill>
                  <a:srgbClr val="0070C0"/>
                </a:solidFill>
                <a:latin typeface="Roboto" panose="02000000000000000000" pitchFamily="2" charset="0"/>
              </a:rPr>
              <a:t>Most customers prefer Bread &amp; Breakfast (BB) meal</a:t>
            </a:r>
          </a:p>
          <a:p>
            <a:pPr algn="l">
              <a:buFont typeface="Arial" panose="020B0604020202020204" pitchFamily="34" charset="0"/>
              <a:buChar char="•"/>
            </a:pPr>
            <a:r>
              <a:rPr lang="en-US" sz="1600" dirty="0">
                <a:solidFill>
                  <a:srgbClr val="0070C0"/>
                </a:solidFill>
                <a:latin typeface="Roboto" panose="02000000000000000000" pitchFamily="2" charset="0"/>
              </a:rPr>
              <a:t>Most preferred distribution channel by customers is Travel Agent / Tour Operator (TA/TO) to make hotel booking.</a:t>
            </a:r>
          </a:p>
          <a:p>
            <a:pPr algn="l">
              <a:buFont typeface="Arial" panose="020B0604020202020204" pitchFamily="34" charset="0"/>
              <a:buChar char="•"/>
            </a:pPr>
            <a:r>
              <a:rPr lang="en-US" sz="1600" dirty="0">
                <a:solidFill>
                  <a:srgbClr val="0070C0"/>
                </a:solidFill>
                <a:latin typeface="Roboto" panose="02000000000000000000" pitchFamily="2" charset="0"/>
              </a:rPr>
              <a:t>Most of the customers are from Portugal.</a:t>
            </a:r>
          </a:p>
          <a:p>
            <a:pPr algn="l">
              <a:buFont typeface="Arial" panose="020B0604020202020204" pitchFamily="34" charset="0"/>
              <a:buChar char="•"/>
            </a:pPr>
            <a:r>
              <a:rPr lang="en-US" sz="1600" dirty="0">
                <a:solidFill>
                  <a:srgbClr val="0070C0"/>
                </a:solidFill>
                <a:latin typeface="Roboto" panose="02000000000000000000" pitchFamily="2" charset="0"/>
              </a:rPr>
              <a:t>Most preferred stay in hotels is 3 days</a:t>
            </a:r>
          </a:p>
          <a:p>
            <a:pPr algn="l">
              <a:buFont typeface="Arial" panose="020B0604020202020204" pitchFamily="34" charset="0"/>
              <a:buChar char="•"/>
            </a:pPr>
            <a:r>
              <a:rPr lang="en-US" sz="1600" dirty="0">
                <a:solidFill>
                  <a:srgbClr val="0070C0"/>
                </a:solidFill>
                <a:latin typeface="Roboto" panose="02000000000000000000" pitchFamily="2" charset="0"/>
              </a:rPr>
              <a:t>cancelation and confirmation frequency lies between waiting time range 0-150 days so we can conclude that cancellation has no relation with waiting time</a:t>
            </a:r>
          </a:p>
          <a:p>
            <a:endParaRPr lang="en-US" dirty="0"/>
          </a:p>
        </p:txBody>
      </p:sp>
    </p:spTree>
    <p:extLst>
      <p:ext uri="{BB962C8B-B14F-4D97-AF65-F5344CB8AC3E}">
        <p14:creationId xmlns:p14="http://schemas.microsoft.com/office/powerpoint/2010/main" val="2208203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34464" y="603390"/>
            <a:ext cx="7202456" cy="786926"/>
          </a:xfrm>
        </p:spPr>
        <p:txBody>
          <a:bodyPr>
            <a:normAutofit/>
          </a:bodyPr>
          <a:lstStyle/>
          <a:p>
            <a:r>
              <a:rPr lang="en-US" b="1" dirty="0"/>
              <a:t>Points for discussion</a:t>
            </a:r>
          </a:p>
        </p:txBody>
      </p:sp>
      <p:sp>
        <p:nvSpPr>
          <p:cNvPr id="5" name="Content Placeholder 4"/>
          <p:cNvSpPr>
            <a:spLocks noGrp="1"/>
          </p:cNvSpPr>
          <p:nvPr>
            <p:ph idx="1"/>
          </p:nvPr>
        </p:nvSpPr>
        <p:spPr>
          <a:xfrm>
            <a:off x="907080" y="1390316"/>
            <a:ext cx="5802790" cy="3321333"/>
          </a:xfrm>
        </p:spPr>
        <p:txBody>
          <a:bodyPr>
            <a:normAutofit/>
          </a:bodyPr>
          <a:lstStyle/>
          <a:p>
            <a:pPr algn="l">
              <a:buFont typeface="Wingdings" panose="05000000000000000000" pitchFamily="2" charset="2"/>
              <a:buChar char="§"/>
            </a:pPr>
            <a:r>
              <a:rPr lang="en-US" sz="1600" b="0" i="0" dirty="0">
                <a:solidFill>
                  <a:srgbClr val="212121"/>
                </a:solidFill>
                <a:effectLst/>
                <a:latin typeface="Roboto" panose="02000000000000000000" pitchFamily="2" charset="0"/>
              </a:rPr>
              <a:t>Data Summary</a:t>
            </a:r>
          </a:p>
          <a:p>
            <a:pPr>
              <a:buFont typeface="Wingdings" panose="05000000000000000000" pitchFamily="2" charset="2"/>
              <a:buChar char="§"/>
            </a:pPr>
            <a:r>
              <a:rPr lang="en-US" sz="1600" dirty="0">
                <a:solidFill>
                  <a:srgbClr val="212121"/>
                </a:solidFill>
                <a:latin typeface="Roboto" panose="02000000000000000000" pitchFamily="2" charset="0"/>
              </a:rPr>
              <a:t>Hotel wise analysis</a:t>
            </a:r>
          </a:p>
          <a:p>
            <a:pPr>
              <a:buFont typeface="Wingdings" panose="05000000000000000000" pitchFamily="2" charset="2"/>
              <a:buChar char="§"/>
            </a:pPr>
            <a:r>
              <a:rPr lang="en-US" sz="1600" dirty="0">
                <a:solidFill>
                  <a:srgbClr val="212121"/>
                </a:solidFill>
                <a:latin typeface="Roboto" panose="02000000000000000000" pitchFamily="2" charset="0"/>
              </a:rPr>
              <a:t>Distribution Chanel wise analysis</a:t>
            </a:r>
          </a:p>
          <a:p>
            <a:pPr>
              <a:buFont typeface="Wingdings" panose="05000000000000000000" pitchFamily="2" charset="2"/>
              <a:buChar char="§"/>
            </a:pPr>
            <a:r>
              <a:rPr lang="en-US" sz="1600" dirty="0">
                <a:solidFill>
                  <a:srgbClr val="212121"/>
                </a:solidFill>
                <a:latin typeface="Roboto" panose="02000000000000000000" pitchFamily="2" charset="0"/>
              </a:rPr>
              <a:t>Cancelation Analysis </a:t>
            </a:r>
          </a:p>
          <a:p>
            <a:pPr>
              <a:buFont typeface="Wingdings" panose="05000000000000000000" pitchFamily="2" charset="2"/>
              <a:buChar char="§"/>
            </a:pPr>
            <a:r>
              <a:rPr lang="en-US" sz="1600" dirty="0">
                <a:solidFill>
                  <a:srgbClr val="212121"/>
                </a:solidFill>
                <a:latin typeface="Roboto" panose="02000000000000000000" pitchFamily="2" charset="0"/>
              </a:rPr>
              <a:t>Preferred meal type for different customer type</a:t>
            </a:r>
          </a:p>
          <a:p>
            <a:pPr>
              <a:buFont typeface="Wingdings" panose="05000000000000000000" pitchFamily="2" charset="2"/>
              <a:buChar char="§"/>
            </a:pPr>
            <a:r>
              <a:rPr lang="en-US" sz="1600" dirty="0">
                <a:solidFill>
                  <a:srgbClr val="212121"/>
                </a:solidFill>
                <a:latin typeface="Roboto" panose="02000000000000000000" pitchFamily="2" charset="0"/>
              </a:rPr>
              <a:t>Most visitor from the country</a:t>
            </a:r>
          </a:p>
          <a:p>
            <a:pPr>
              <a:buFont typeface="Wingdings" panose="05000000000000000000" pitchFamily="2" charset="2"/>
              <a:buChar char="§"/>
            </a:pPr>
            <a:r>
              <a:rPr lang="en-US" sz="1600" dirty="0">
                <a:solidFill>
                  <a:srgbClr val="212121"/>
                </a:solidFill>
                <a:latin typeface="Roboto" panose="02000000000000000000" pitchFamily="2" charset="0"/>
              </a:rPr>
              <a:t>ADR vs length of stay</a:t>
            </a:r>
          </a:p>
          <a:p>
            <a:pPr marL="0" indent="0">
              <a:buNone/>
            </a:pPr>
            <a:endParaRPr lang="en-US" sz="1600" dirty="0">
              <a:solidFill>
                <a:srgbClr val="212121"/>
              </a:solidFill>
              <a:latin typeface="Roboto" panose="02000000000000000000" pitchFamily="2" charset="0"/>
            </a:endParaRPr>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Data Summary</a:t>
            </a:r>
          </a:p>
        </p:txBody>
      </p:sp>
      <p:sp>
        <p:nvSpPr>
          <p:cNvPr id="5" name="Content Placeholder 4"/>
          <p:cNvSpPr>
            <a:spLocks noGrp="1"/>
          </p:cNvSpPr>
          <p:nvPr>
            <p:ph idx="1"/>
          </p:nvPr>
        </p:nvSpPr>
        <p:spPr>
          <a:xfrm>
            <a:off x="1088685" y="1390316"/>
            <a:ext cx="7167985" cy="3321333"/>
          </a:xfrm>
        </p:spPr>
        <p:txBody>
          <a:bodyPr>
            <a:normAutofit/>
          </a:bodyPr>
          <a:lstStyle/>
          <a:p>
            <a:pPr marL="0" indent="0">
              <a:buNone/>
            </a:pPr>
            <a:r>
              <a:rPr lang="en-US" sz="1400" b="0" i="0" dirty="0">
                <a:effectLst/>
                <a:latin typeface="Roboto" panose="02000000000000000000" pitchFamily="2" charset="0"/>
              </a:rPr>
              <a:t>Hotel Bookings Analysis project consists with the real - world data record of hotel bookings of a city hotel and a resort hotel for the period 2015 - 2017 respectively. The project data record consists of information such as type of hotel booked, average daily rate, booking details, arrival date, length of the stay, the number of adults, children, and / or babies booked, customer country, meal preferences, type of the customer, parking space details, reservation status, channels used for booking, booking cancellation details, booking lead time details, Room preferences  etc.</a:t>
            </a:r>
            <a:endParaRPr lang="en-US" sz="1400" dirty="0"/>
          </a:p>
        </p:txBody>
      </p:sp>
    </p:spTree>
    <p:extLst>
      <p:ext uri="{BB962C8B-B14F-4D97-AF65-F5344CB8AC3E}">
        <p14:creationId xmlns:p14="http://schemas.microsoft.com/office/powerpoint/2010/main" val="646604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Hotel Wise stats</a:t>
            </a:r>
          </a:p>
        </p:txBody>
      </p:sp>
      <p:sp>
        <p:nvSpPr>
          <p:cNvPr id="5" name="Content Placeholder 4"/>
          <p:cNvSpPr>
            <a:spLocks noGrp="1"/>
          </p:cNvSpPr>
          <p:nvPr>
            <p:ph idx="1"/>
          </p:nvPr>
        </p:nvSpPr>
        <p:spPr>
          <a:xfrm>
            <a:off x="1079710" y="1390316"/>
            <a:ext cx="7167985" cy="419938"/>
          </a:xfrm>
        </p:spPr>
        <p:txBody>
          <a:bodyPr>
            <a:noAutofit/>
          </a:bodyPr>
          <a:lstStyle/>
          <a:p>
            <a:pPr marL="0" indent="0">
              <a:buNone/>
            </a:pPr>
            <a:r>
              <a:rPr lang="en-US" sz="1400" b="1" i="0" dirty="0">
                <a:effectLst/>
                <a:latin typeface="Roboto" panose="02000000000000000000" pitchFamily="2" charset="0"/>
              </a:rPr>
              <a:t>We have analyzed data from 2015 - 2017  of city hote</a:t>
            </a:r>
            <a:r>
              <a:rPr lang="en-US" sz="1400" b="1" dirty="0">
                <a:latin typeface="Roboto" panose="02000000000000000000" pitchFamily="2" charset="0"/>
              </a:rPr>
              <a:t>l and resort hotel  Bookings and tried to answer the following Question</a:t>
            </a:r>
          </a:p>
          <a:p>
            <a:pPr marL="0" indent="0">
              <a:buNone/>
            </a:pPr>
            <a:endParaRPr lang="en-US" sz="1400" b="1" dirty="0">
              <a:latin typeface="Roboto" panose="02000000000000000000" pitchFamily="2" charset="0"/>
            </a:endParaRPr>
          </a:p>
          <a:p>
            <a:pPr marL="0" indent="0">
              <a:buNone/>
            </a:pPr>
            <a:endParaRPr lang="en-US" sz="1400" b="1" dirty="0"/>
          </a:p>
        </p:txBody>
      </p:sp>
      <p:sp>
        <p:nvSpPr>
          <p:cNvPr id="3" name="TextBox 2">
            <a:extLst>
              <a:ext uri="{FF2B5EF4-FFF2-40B4-BE49-F238E27FC236}">
                <a16:creationId xmlns:a16="http://schemas.microsoft.com/office/drawing/2014/main" id="{A7E0E7E2-66FF-43C5-ABC4-371F3C02D06F}"/>
              </a:ext>
            </a:extLst>
          </p:cNvPr>
          <p:cNvSpPr txBox="1"/>
          <p:nvPr/>
        </p:nvSpPr>
        <p:spPr>
          <a:xfrm>
            <a:off x="1094253" y="1997015"/>
            <a:ext cx="580279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Which Hotel has more bookings?</a:t>
            </a:r>
          </a:p>
          <a:p>
            <a:pPr marL="285750" indent="-285750">
              <a:buFont typeface="Arial" panose="020B0604020202020204" pitchFamily="34" charset="0"/>
              <a:buChar char="•"/>
            </a:pPr>
            <a:r>
              <a:rPr lang="en-US" dirty="0"/>
              <a:t>Which hotel makes more revenue?</a:t>
            </a:r>
          </a:p>
          <a:p>
            <a:pPr marL="285750" indent="-285750">
              <a:buFont typeface="Arial" panose="020B0604020202020204" pitchFamily="34" charset="0"/>
              <a:buChar char="•"/>
            </a:pPr>
            <a:r>
              <a:rPr lang="en-US" dirty="0"/>
              <a:t>Which hotel has maximum cancellation percentage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39135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67D460E-0659-4421-933C-847E7A22A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197" y="535027"/>
            <a:ext cx="2297016" cy="11204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1BECF17-6692-421F-8ECA-0C580F546876}"/>
              </a:ext>
            </a:extLst>
          </p:cNvPr>
          <p:cNvSpPr txBox="1"/>
          <p:nvPr/>
        </p:nvSpPr>
        <p:spPr>
          <a:xfrm>
            <a:off x="661012" y="16659"/>
            <a:ext cx="3404213" cy="4154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txBody>
          <a:bodyPr wrap="square" rtlCol="0">
            <a:spAutoFit/>
          </a:bodyPr>
          <a:lstStyle/>
          <a:p>
            <a:pPr defTabSz="685800"/>
            <a:r>
              <a:rPr lang="en-US" sz="2100" dirty="0">
                <a:solidFill>
                  <a:srgbClr val="4472C4">
                    <a:lumMod val="75000"/>
                  </a:srgbClr>
                </a:solidFill>
                <a:latin typeface="Arial Black" panose="020B0A04020102020204" pitchFamily="34" charset="0"/>
              </a:rPr>
              <a:t>Hotel Wise Analysis </a:t>
            </a:r>
          </a:p>
        </p:txBody>
      </p:sp>
      <p:sp>
        <p:nvSpPr>
          <p:cNvPr id="13" name="TextBox 12">
            <a:extLst>
              <a:ext uri="{FF2B5EF4-FFF2-40B4-BE49-F238E27FC236}">
                <a16:creationId xmlns:a16="http://schemas.microsoft.com/office/drawing/2014/main" id="{1AFCBA3D-AB1D-48D4-86D3-E1536B11D783}"/>
              </a:ext>
            </a:extLst>
          </p:cNvPr>
          <p:cNvSpPr txBox="1"/>
          <p:nvPr/>
        </p:nvSpPr>
        <p:spPr>
          <a:xfrm>
            <a:off x="3528154" y="477659"/>
            <a:ext cx="3568775" cy="1061829"/>
          </a:xfrm>
          <a:prstGeom prst="rect">
            <a:avLst/>
          </a:prstGeom>
          <a:noFill/>
        </p:spPr>
        <p:txBody>
          <a:bodyPr wrap="square">
            <a:spAutoFit/>
          </a:bodyPr>
          <a:lstStyle/>
          <a:p>
            <a:pPr defTabSz="685800"/>
            <a:r>
              <a:rPr lang="en-US" sz="2100" b="1" dirty="0">
                <a:solidFill>
                  <a:srgbClr val="212121"/>
                </a:solidFill>
                <a:latin typeface="Roboto" panose="02000000000000000000" pitchFamily="2" charset="0"/>
              </a:rPr>
              <a:t>Bookings are more in city hotel compared to resort hotel</a:t>
            </a:r>
            <a:endParaRPr lang="en-US" sz="2100" dirty="0">
              <a:solidFill>
                <a:prstClr val="black"/>
              </a:solidFill>
              <a:latin typeface="Calibri" panose="020F0502020204030204"/>
            </a:endParaRPr>
          </a:p>
        </p:txBody>
      </p:sp>
      <p:pic>
        <p:nvPicPr>
          <p:cNvPr id="1026" name="Picture 2">
            <a:extLst>
              <a:ext uri="{FF2B5EF4-FFF2-40B4-BE49-F238E27FC236}">
                <a16:creationId xmlns:a16="http://schemas.microsoft.com/office/drawing/2014/main" id="{F7E5B854-8E56-4189-9E1F-AE90C66CB8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7197" y="1835365"/>
            <a:ext cx="2297016" cy="13472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7EF1BD89-4431-4450-9203-E8D69F2BB2D2}"/>
              </a:ext>
            </a:extLst>
          </p:cNvPr>
          <p:cNvSpPr txBox="1"/>
          <p:nvPr/>
        </p:nvSpPr>
        <p:spPr>
          <a:xfrm>
            <a:off x="3575491" y="3362880"/>
            <a:ext cx="3260993" cy="1061829"/>
          </a:xfrm>
          <a:prstGeom prst="rect">
            <a:avLst/>
          </a:prstGeom>
          <a:noFill/>
        </p:spPr>
        <p:txBody>
          <a:bodyPr wrap="square">
            <a:spAutoFit/>
          </a:bodyPr>
          <a:lstStyle/>
          <a:p>
            <a:pPr defTabSz="685800"/>
            <a:r>
              <a:rPr lang="en-US" sz="2100" b="1" dirty="0">
                <a:solidFill>
                  <a:srgbClr val="212121"/>
                </a:solidFill>
                <a:latin typeface="Roboto" panose="02000000000000000000" pitchFamily="2" charset="0"/>
              </a:rPr>
              <a:t>City hotel making slightly more revenue compared to resort hotel</a:t>
            </a:r>
          </a:p>
        </p:txBody>
      </p:sp>
      <p:sp>
        <p:nvSpPr>
          <p:cNvPr id="17" name="TextBox 16">
            <a:extLst>
              <a:ext uri="{FF2B5EF4-FFF2-40B4-BE49-F238E27FC236}">
                <a16:creationId xmlns:a16="http://schemas.microsoft.com/office/drawing/2014/main" id="{46D251E7-739D-436C-8755-22C8D2C811AB}"/>
              </a:ext>
            </a:extLst>
          </p:cNvPr>
          <p:cNvSpPr txBox="1"/>
          <p:nvPr/>
        </p:nvSpPr>
        <p:spPr>
          <a:xfrm>
            <a:off x="3570886" y="1906280"/>
            <a:ext cx="4328595" cy="946413"/>
          </a:xfrm>
          <a:prstGeom prst="rect">
            <a:avLst/>
          </a:prstGeom>
          <a:noFill/>
        </p:spPr>
        <p:txBody>
          <a:bodyPr wrap="square">
            <a:spAutoFit/>
          </a:bodyPr>
          <a:lstStyle/>
          <a:p>
            <a:pPr defTabSz="685800"/>
            <a:r>
              <a:rPr lang="en-US" sz="1350" dirty="0">
                <a:solidFill>
                  <a:srgbClr val="212121"/>
                </a:solidFill>
                <a:latin typeface="Roboto" panose="02000000000000000000" pitchFamily="2" charset="0"/>
              </a:rPr>
              <a:t>-</a:t>
            </a:r>
          </a:p>
          <a:p>
            <a:pPr defTabSz="685800"/>
            <a:r>
              <a:rPr lang="en-US" sz="2100" b="1" dirty="0">
                <a:solidFill>
                  <a:srgbClr val="212121"/>
                </a:solidFill>
                <a:latin typeface="Roboto" panose="02000000000000000000" pitchFamily="2" charset="0"/>
              </a:rPr>
              <a:t>Cancellation are also more in city hotel compared to resort hotel</a:t>
            </a:r>
          </a:p>
        </p:txBody>
      </p:sp>
      <p:pic>
        <p:nvPicPr>
          <p:cNvPr id="1028" name="Picture 4">
            <a:extLst>
              <a:ext uri="{FF2B5EF4-FFF2-40B4-BE49-F238E27FC236}">
                <a16:creationId xmlns:a16="http://schemas.microsoft.com/office/drawing/2014/main" id="{2430071B-E070-4A67-8864-BAC97E73D0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7197" y="3362414"/>
            <a:ext cx="2297016" cy="10618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00006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8720" y="0"/>
            <a:ext cx="6719020" cy="572644"/>
          </a:xfrm>
        </p:spPr>
        <p:txBody>
          <a:bodyPr>
            <a:normAutofit/>
          </a:bodyPr>
          <a:lstStyle/>
          <a:p>
            <a:r>
              <a:rPr lang="en-US" sz="3200" dirty="0"/>
              <a:t>Distribution Channel wise analysis</a:t>
            </a:r>
          </a:p>
        </p:txBody>
      </p:sp>
      <p:pic>
        <p:nvPicPr>
          <p:cNvPr id="2050" name="Picture 2">
            <a:extLst>
              <a:ext uri="{FF2B5EF4-FFF2-40B4-BE49-F238E27FC236}">
                <a16:creationId xmlns:a16="http://schemas.microsoft.com/office/drawing/2014/main" id="{58D40E52-8FB2-4139-832F-B100E2C17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195" y="917649"/>
            <a:ext cx="2192652" cy="180653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41E6A9C-9A5E-49DD-83C9-D90232A607FF}"/>
              </a:ext>
            </a:extLst>
          </p:cNvPr>
          <p:cNvSpPr txBox="1"/>
          <p:nvPr/>
        </p:nvSpPr>
        <p:spPr>
          <a:xfrm>
            <a:off x="4022445" y="1017413"/>
            <a:ext cx="3817625" cy="1200329"/>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more number of booking are made by Travel agencies (TA/TO)which is almost 75% where direct booking is 16%</a:t>
            </a:r>
            <a:endParaRPr lang="en-US" dirty="0"/>
          </a:p>
        </p:txBody>
      </p:sp>
      <p:pic>
        <p:nvPicPr>
          <p:cNvPr id="2052" name="Picture 4">
            <a:extLst>
              <a:ext uri="{FF2B5EF4-FFF2-40B4-BE49-F238E27FC236}">
                <a16:creationId xmlns:a16="http://schemas.microsoft.com/office/drawing/2014/main" id="{651CAA8E-2B6A-4557-A77E-AC68148A83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2028" y="2877160"/>
            <a:ext cx="2290575" cy="16666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4E5E44D-AB23-43B6-A926-4753E070540F}"/>
              </a:ext>
            </a:extLst>
          </p:cNvPr>
          <p:cNvSpPr txBox="1"/>
          <p:nvPr/>
        </p:nvSpPr>
        <p:spPr>
          <a:xfrm>
            <a:off x="4022445" y="3110323"/>
            <a:ext cx="4588624" cy="1200329"/>
          </a:xfrm>
          <a:prstGeom prst="rect">
            <a:avLst/>
          </a:prstGeom>
          <a:noFill/>
        </p:spPr>
        <p:txBody>
          <a:bodyPr wrap="square">
            <a:spAutoFit/>
          </a:bodyPr>
          <a:lstStyle/>
          <a:p>
            <a:r>
              <a:rPr lang="en-US" b="0" i="0" dirty="0">
                <a:solidFill>
                  <a:srgbClr val="212121"/>
                </a:solidFill>
                <a:effectLst/>
                <a:latin typeface="Roboto" panose="02000000000000000000" pitchFamily="2" charset="0"/>
              </a:rPr>
              <a:t>After studying avg waiting time among all distribution channel it is understood that   Travel agencies have more waiting time than other distribution channel </a:t>
            </a:r>
            <a:endParaRPr lang="en-US" dirty="0"/>
          </a:p>
        </p:txBody>
      </p:sp>
    </p:spTree>
    <p:extLst>
      <p:ext uri="{BB962C8B-B14F-4D97-AF65-F5344CB8AC3E}">
        <p14:creationId xmlns:p14="http://schemas.microsoft.com/office/powerpoint/2010/main" val="788180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a:xfrm>
            <a:off x="2128720" y="0"/>
            <a:ext cx="6719020" cy="572644"/>
          </a:xfrm>
        </p:spPr>
        <p:txBody>
          <a:bodyPr>
            <a:normAutofit/>
          </a:bodyPr>
          <a:lstStyle/>
          <a:p>
            <a:r>
              <a:rPr lang="en-US" sz="3200" b="1" dirty="0">
                <a:solidFill>
                  <a:srgbClr val="FF0000"/>
                </a:solidFill>
                <a:latin typeface="Roboto" panose="02000000000000000000" pitchFamily="2" charset="0"/>
              </a:rPr>
              <a:t>Cancelation Analysis </a:t>
            </a:r>
          </a:p>
        </p:txBody>
      </p:sp>
      <p:pic>
        <p:nvPicPr>
          <p:cNvPr id="4098" name="Picture 2">
            <a:extLst>
              <a:ext uri="{FF2B5EF4-FFF2-40B4-BE49-F238E27FC236}">
                <a16:creationId xmlns:a16="http://schemas.microsoft.com/office/drawing/2014/main" id="{57FCB738-EC2A-45A2-8906-5A53EDE668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75" y="586064"/>
            <a:ext cx="3802245" cy="19856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2CADCAF-0FD9-40F0-8700-15C8D4C1BEF1}"/>
              </a:ext>
            </a:extLst>
          </p:cNvPr>
          <p:cNvSpPr txBox="1"/>
          <p:nvPr/>
        </p:nvSpPr>
        <p:spPr>
          <a:xfrm>
            <a:off x="5488230" y="586064"/>
            <a:ext cx="2748690" cy="1754326"/>
          </a:xfrm>
          <a:prstGeom prst="rect">
            <a:avLst/>
          </a:prstGeom>
          <a:noFill/>
        </p:spPr>
        <p:txBody>
          <a:bodyPr wrap="square" rtlCol="0">
            <a:spAutoFit/>
          </a:bodyPr>
          <a:lstStyle/>
          <a:p>
            <a:r>
              <a:rPr lang="en-US" b="1" i="0" dirty="0">
                <a:solidFill>
                  <a:srgbClr val="212121"/>
                </a:solidFill>
                <a:effectLst/>
                <a:latin typeface="Roboto" panose="02000000000000000000" pitchFamily="2" charset="0"/>
              </a:rPr>
              <a:t>Studied Cancellation trends among the hotels we came to know that cancellations are more in city hotel compared to resort hotel</a:t>
            </a:r>
            <a:endParaRPr lang="en-US" dirty="0"/>
          </a:p>
        </p:txBody>
      </p:sp>
      <p:pic>
        <p:nvPicPr>
          <p:cNvPr id="4104" name="Picture 8">
            <a:extLst>
              <a:ext uri="{FF2B5EF4-FFF2-40B4-BE49-F238E27FC236}">
                <a16:creationId xmlns:a16="http://schemas.microsoft.com/office/drawing/2014/main" id="{0997E059-1944-4F99-978C-029A0868F2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894685"/>
            <a:ext cx="2404318" cy="224881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CB082432-FDEA-4036-A6D4-4C0583F301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6228" y="2894686"/>
            <a:ext cx="2793734" cy="224881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8801E8A9-36F8-4844-B8D1-5524BF6D534D}"/>
              </a:ext>
            </a:extLst>
          </p:cNvPr>
          <p:cNvSpPr txBox="1"/>
          <p:nvPr/>
        </p:nvSpPr>
        <p:spPr>
          <a:xfrm>
            <a:off x="5335525" y="2894685"/>
            <a:ext cx="3512215" cy="2308324"/>
          </a:xfrm>
          <a:prstGeom prst="rect">
            <a:avLst/>
          </a:prstGeom>
          <a:noFill/>
        </p:spPr>
        <p:txBody>
          <a:bodyPr wrap="square">
            <a:spAutoFit/>
          </a:bodyPr>
          <a:lstStyle/>
          <a:p>
            <a:r>
              <a:rPr lang="en-US" b="1" i="0" dirty="0">
                <a:solidFill>
                  <a:srgbClr val="212121"/>
                </a:solidFill>
                <a:effectLst/>
                <a:latin typeface="Roboto" panose="02000000000000000000" pitchFamily="2" charset="0"/>
              </a:rPr>
              <a:t>After analyzing both histogram chart, its understood that both cancelation and confirmation frequency lies between waiting time range 0-150 days so we can conclude that cancellation has no relation with waiting time</a:t>
            </a:r>
            <a:endParaRPr lang="en-US" dirty="0"/>
          </a:p>
        </p:txBody>
      </p:sp>
    </p:spTree>
    <p:extLst>
      <p:ext uri="{BB962C8B-B14F-4D97-AF65-F5344CB8AC3E}">
        <p14:creationId xmlns:p14="http://schemas.microsoft.com/office/powerpoint/2010/main" val="233328729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9785" y="586584"/>
            <a:ext cx="6719020" cy="763525"/>
          </a:xfrm>
        </p:spPr>
        <p:txBody>
          <a:bodyPr>
            <a:normAutofit/>
          </a:bodyPr>
          <a:lstStyle/>
          <a:p>
            <a:r>
              <a:rPr lang="en-US" sz="3200" b="1" dirty="0"/>
              <a:t>Preferred meal type </a:t>
            </a:r>
          </a:p>
        </p:txBody>
      </p:sp>
      <p:pic>
        <p:nvPicPr>
          <p:cNvPr id="5122" name="Picture 2">
            <a:extLst>
              <a:ext uri="{FF2B5EF4-FFF2-40B4-BE49-F238E27FC236}">
                <a16:creationId xmlns:a16="http://schemas.microsoft.com/office/drawing/2014/main" id="{BF945F3A-0E3B-4465-A691-C8B27E571C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670" y="1556836"/>
            <a:ext cx="4886560" cy="30642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3EE883C-6902-465D-A13B-C55544BBA56F}"/>
              </a:ext>
            </a:extLst>
          </p:cNvPr>
          <p:cNvSpPr txBox="1"/>
          <p:nvPr/>
        </p:nvSpPr>
        <p:spPr>
          <a:xfrm>
            <a:off x="1365195" y="4670658"/>
            <a:ext cx="6719020" cy="369332"/>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 </a:t>
            </a:r>
            <a:r>
              <a:rPr lang="en-US" b="1" i="0" dirty="0">
                <a:solidFill>
                  <a:srgbClr val="212121"/>
                </a:solidFill>
                <a:effectLst/>
                <a:latin typeface="Roboto" panose="02000000000000000000" pitchFamily="2" charset="0"/>
              </a:rPr>
              <a:t>Most customers prefer Bread &amp; Breakfast (BB) Type meal </a:t>
            </a:r>
            <a:endParaRPr lang="en-US" b="1" dirty="0"/>
          </a:p>
        </p:txBody>
      </p:sp>
    </p:spTree>
    <p:extLst>
      <p:ext uri="{BB962C8B-B14F-4D97-AF65-F5344CB8AC3E}">
        <p14:creationId xmlns:p14="http://schemas.microsoft.com/office/powerpoint/2010/main" val="1404423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9785" y="723114"/>
            <a:ext cx="6719020" cy="572644"/>
          </a:xfrm>
        </p:spPr>
        <p:txBody>
          <a:bodyPr>
            <a:normAutofit/>
          </a:bodyPr>
          <a:lstStyle/>
          <a:p>
            <a:r>
              <a:rPr lang="en-US" sz="3200" dirty="0"/>
              <a:t>Month wise booking</a:t>
            </a:r>
          </a:p>
        </p:txBody>
      </p:sp>
      <p:sp>
        <p:nvSpPr>
          <p:cNvPr id="3" name="TextBox 2">
            <a:extLst>
              <a:ext uri="{FF2B5EF4-FFF2-40B4-BE49-F238E27FC236}">
                <a16:creationId xmlns:a16="http://schemas.microsoft.com/office/drawing/2014/main" id="{A3EE883C-6902-465D-A13B-C55544BBA56F}"/>
              </a:ext>
            </a:extLst>
          </p:cNvPr>
          <p:cNvSpPr txBox="1"/>
          <p:nvPr/>
        </p:nvSpPr>
        <p:spPr>
          <a:xfrm>
            <a:off x="1746957" y="4546495"/>
            <a:ext cx="6719020" cy="646331"/>
          </a:xfrm>
          <a:prstGeom prst="rect">
            <a:avLst/>
          </a:prstGeom>
          <a:noFill/>
        </p:spPr>
        <p:txBody>
          <a:bodyPr wrap="square" rtlCol="0">
            <a:spAutoFit/>
          </a:bodyPr>
          <a:lstStyle/>
          <a:p>
            <a:r>
              <a:rPr lang="en-US" b="0" i="0" dirty="0">
                <a:solidFill>
                  <a:srgbClr val="212121"/>
                </a:solidFill>
                <a:effectLst/>
                <a:latin typeface="Roboto" panose="02000000000000000000" pitchFamily="2" charset="0"/>
              </a:rPr>
              <a:t>Analysis reveals that  August is the busiest month followed by July where January is least busy  in hotel bookings</a:t>
            </a:r>
            <a:endParaRPr lang="en-US" dirty="0"/>
          </a:p>
        </p:txBody>
      </p:sp>
      <p:pic>
        <p:nvPicPr>
          <p:cNvPr id="6146" name="Picture 2">
            <a:extLst>
              <a:ext uri="{FF2B5EF4-FFF2-40B4-BE49-F238E27FC236}">
                <a16:creationId xmlns:a16="http://schemas.microsoft.com/office/drawing/2014/main" id="{76DCCC1D-E29C-4843-84D2-CAFAD4656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080" y="1390251"/>
            <a:ext cx="6260904" cy="3215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06158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Ion</Template>
  <TotalTime>0</TotalTime>
  <Words>938</Words>
  <Application>Microsoft Office PowerPoint</Application>
  <PresentationFormat>On-screen Show (16:9)</PresentationFormat>
  <Paragraphs>64</Paragraphs>
  <Slides>14</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Arial Black</vt:lpstr>
      <vt:lpstr>Calibri</vt:lpstr>
      <vt:lpstr>Calibri Light</vt:lpstr>
      <vt:lpstr>Palatino Linotype</vt:lpstr>
      <vt:lpstr>Roboto</vt:lpstr>
      <vt:lpstr>Wingdings</vt:lpstr>
      <vt:lpstr>1_Office Theme</vt:lpstr>
      <vt:lpstr>Gallery</vt:lpstr>
      <vt:lpstr>EDA Capstone Project -Hotel Booking Analysis</vt:lpstr>
      <vt:lpstr>Points for discussion</vt:lpstr>
      <vt:lpstr>Data Summary</vt:lpstr>
      <vt:lpstr>Hotel Wise stats</vt:lpstr>
      <vt:lpstr>PowerPoint Presentation</vt:lpstr>
      <vt:lpstr>Distribution Channel wise analysis</vt:lpstr>
      <vt:lpstr>Cancelation Analysis </vt:lpstr>
      <vt:lpstr>Preferred meal type </vt:lpstr>
      <vt:lpstr>Month wise booking</vt:lpstr>
      <vt:lpstr>Country  wise booking</vt:lpstr>
      <vt:lpstr>Analysis on room type</vt:lpstr>
      <vt:lpstr>Length of stay vs Adr</vt:lpstr>
      <vt:lpstr>Solution to Business Objective </vt:lpstr>
      <vt:lpstr>Solution to Business Objective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2017-07-10T14:05:18Z</dcterms:created>
  <dcterms:modified xsi:type="dcterms:W3CDTF">2022-12-22T19:00:31Z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15e1d80-5df9-45cf-93c6-b3dca2463c0a_Enabled">
    <vt:lpwstr>true</vt:lpwstr>
  </property>
  <property fmtid="{D5CDD505-2E9C-101B-9397-08002B2CF9AE}" pid="3" name="MSIP_Label_115e1d80-5df9-45cf-93c6-b3dca2463c0a_SetDate">
    <vt:lpwstr>2022-12-22T12:10:12Z</vt:lpwstr>
  </property>
  <property fmtid="{D5CDD505-2E9C-101B-9397-08002B2CF9AE}" pid="4" name="MSIP_Label_115e1d80-5df9-45cf-93c6-b3dca2463c0a_Method">
    <vt:lpwstr>Standard</vt:lpwstr>
  </property>
  <property fmtid="{D5CDD505-2E9C-101B-9397-08002B2CF9AE}" pid="5" name="MSIP_Label_115e1d80-5df9-45cf-93c6-b3dca2463c0a_Name">
    <vt:lpwstr>115e1d80-5df9-45cf-93c6-b3dca2463c0a</vt:lpwstr>
  </property>
  <property fmtid="{D5CDD505-2E9C-101B-9397-08002B2CF9AE}" pid="6" name="MSIP_Label_115e1d80-5df9-45cf-93c6-b3dca2463c0a_SiteId">
    <vt:lpwstr>35734bde-3e33-4eb6-8dd2-0c96b30981bf</vt:lpwstr>
  </property>
  <property fmtid="{D5CDD505-2E9C-101B-9397-08002B2CF9AE}" pid="7" name="MSIP_Label_115e1d80-5df9-45cf-93c6-b3dca2463c0a_ActionId">
    <vt:lpwstr>372b1099-34bf-451d-9bd0-cda157363728</vt:lpwstr>
  </property>
  <property fmtid="{D5CDD505-2E9C-101B-9397-08002B2CF9AE}" pid="8" name="MSIP_Label_115e1d80-5df9-45cf-93c6-b3dca2463c0a_ContentBits">
    <vt:lpwstr>0</vt:lpwstr>
  </property>
</Properties>
</file>