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png"/><Relationship Id="rId26" Type="http://schemas.openxmlformats.org/officeDocument/2006/relationships/image" Target="../media/image61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Relationship Id="rId29" Type="http://schemas.openxmlformats.org/officeDocument/2006/relationships/image" Target="../media/image64.png"/><Relationship Id="rId30" Type="http://schemas.openxmlformats.org/officeDocument/2006/relationships/image" Target="../media/image65.png"/><Relationship Id="rId31" Type="http://schemas.openxmlformats.org/officeDocument/2006/relationships/image" Target="../media/image66.png"/><Relationship Id="rId32" Type="http://schemas.openxmlformats.org/officeDocument/2006/relationships/image" Target="../media/image67.png"/><Relationship Id="rId33" Type="http://schemas.openxmlformats.org/officeDocument/2006/relationships/image" Target="../media/image68.png"/><Relationship Id="rId34" Type="http://schemas.openxmlformats.org/officeDocument/2006/relationships/image" Target="../media/image69.png"/><Relationship Id="rId35" Type="http://schemas.openxmlformats.org/officeDocument/2006/relationships/image" Target="../media/image70.png"/><Relationship Id="rId36" Type="http://schemas.openxmlformats.org/officeDocument/2006/relationships/image" Target="../media/image71.png"/><Relationship Id="rId37" Type="http://schemas.openxmlformats.org/officeDocument/2006/relationships/image" Target="../media/image72.png"/><Relationship Id="rId38" Type="http://schemas.openxmlformats.org/officeDocument/2006/relationships/image" Target="../media/image73.png"/><Relationship Id="rId39" Type="http://schemas.openxmlformats.org/officeDocument/2006/relationships/image" Target="../media/image74.png"/><Relationship Id="rId40" Type="http://schemas.openxmlformats.org/officeDocument/2006/relationships/image" Target="../media/image75.png"/><Relationship Id="rId41" Type="http://schemas.openxmlformats.org/officeDocument/2006/relationships/image" Target="../media/image76.png"/><Relationship Id="rId42" Type="http://schemas.openxmlformats.org/officeDocument/2006/relationships/image" Target="../media/image77.png"/><Relationship Id="rId43" Type="http://schemas.openxmlformats.org/officeDocument/2006/relationships/image" Target="../media/image78.png"/><Relationship Id="rId44" Type="http://schemas.openxmlformats.org/officeDocument/2006/relationships/image" Target="../media/image79.png"/><Relationship Id="rId45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500" y="424682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171" y="662939"/>
            <a:ext cx="281940" cy="1706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7311" y="713231"/>
            <a:ext cx="199644" cy="12039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3155" y="713231"/>
            <a:ext cx="272795" cy="13106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500120" y="639565"/>
            <a:ext cx="12547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Deficit</a:t>
            </a:r>
            <a:r>
              <a:rPr dirty="0" sz="1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00FF"/>
                </a:solidFill>
                <a:latin typeface="Times New Roman"/>
                <a:cs typeface="Times New Roman"/>
              </a:rPr>
              <a:t>Statistics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4144" y="949451"/>
            <a:ext cx="684276" cy="13716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421628" y="926079"/>
            <a:ext cx="330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latin typeface="Calibri"/>
                <a:cs typeface="Calibri"/>
              </a:rPr>
              <a:t>crore)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11015" y="1110483"/>
            <a:ext cx="5784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2023-</a:t>
            </a:r>
            <a:r>
              <a:rPr dirty="0" sz="1000" spc="-20" b="1"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0009" y="1315973"/>
            <a:ext cx="490727" cy="12801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516627" y="111048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2024-</a:t>
            </a:r>
            <a:r>
              <a:rPr dirty="0" sz="1000" spc="-20" b="1">
                <a:latin typeface="Times New Roman"/>
                <a:cs typeface="Times New Roman"/>
              </a:rPr>
              <a:t>2025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8794" y="1349502"/>
            <a:ext cx="257556" cy="8686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5275579" y="111048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2024-</a:t>
            </a:r>
            <a:r>
              <a:rPr dirty="0" sz="1000" spc="-20" b="1">
                <a:latin typeface="Times New Roman"/>
                <a:cs typeface="Times New Roman"/>
              </a:rPr>
              <a:t>2025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03342" y="1314450"/>
            <a:ext cx="440436" cy="12953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6179311" y="111048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2025-</a:t>
            </a:r>
            <a:r>
              <a:rPr dirty="0" sz="1000" spc="-20" b="1">
                <a:latin typeface="Times New Roman"/>
                <a:cs typeface="Times New Roman"/>
              </a:rPr>
              <a:t>2026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91477" y="1349502"/>
            <a:ext cx="257556" cy="86867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455676" y="1124712"/>
            <a:ext cx="6353810" cy="7620"/>
          </a:xfrm>
          <a:custGeom>
            <a:avLst/>
            <a:gdLst/>
            <a:ahLst/>
            <a:cxnLst/>
            <a:rect l="l" t="t" r="r" b="b"/>
            <a:pathLst>
              <a:path w="6353809" h="7619">
                <a:moveTo>
                  <a:pt x="6353556" y="0"/>
                </a:moveTo>
                <a:lnTo>
                  <a:pt x="5457431" y="0"/>
                </a:lnTo>
                <a:lnTo>
                  <a:pt x="5455920" y="0"/>
                </a:lnTo>
                <a:lnTo>
                  <a:pt x="0" y="0"/>
                </a:lnTo>
                <a:lnTo>
                  <a:pt x="0" y="7620"/>
                </a:lnTo>
                <a:lnTo>
                  <a:pt x="5455920" y="7620"/>
                </a:lnTo>
                <a:lnTo>
                  <a:pt x="5457431" y="7620"/>
                </a:lnTo>
                <a:lnTo>
                  <a:pt x="6353556" y="7620"/>
                </a:lnTo>
                <a:lnTo>
                  <a:pt x="6353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7209" y="2151125"/>
            <a:ext cx="962025" cy="129539"/>
            <a:chOff x="537209" y="2151125"/>
            <a:chExt cx="962025" cy="129539"/>
          </a:xfrm>
        </p:grpSpPr>
        <p:sp>
          <p:nvSpPr>
            <p:cNvPr id="19" name="object 19" descr=""/>
            <p:cNvSpPr/>
            <p:nvPr/>
          </p:nvSpPr>
          <p:spPr>
            <a:xfrm>
              <a:off x="539495" y="2174747"/>
              <a:ext cx="35560" cy="96520"/>
            </a:xfrm>
            <a:custGeom>
              <a:avLst/>
              <a:gdLst/>
              <a:ahLst/>
              <a:cxnLst/>
              <a:rect l="l" t="t" r="r" b="b"/>
              <a:pathLst>
                <a:path w="35559" h="96519">
                  <a:moveTo>
                    <a:pt x="35051" y="0"/>
                  </a:moveTo>
                  <a:lnTo>
                    <a:pt x="25907" y="0"/>
                  </a:lnTo>
                  <a:lnTo>
                    <a:pt x="23360" y="7762"/>
                  </a:lnTo>
                  <a:lnTo>
                    <a:pt x="18097" y="12954"/>
                  </a:lnTo>
                  <a:lnTo>
                    <a:pt x="10263" y="15859"/>
                  </a:lnTo>
                  <a:lnTo>
                    <a:pt x="0" y="16764"/>
                  </a:lnTo>
                  <a:lnTo>
                    <a:pt x="0" y="25908"/>
                  </a:lnTo>
                  <a:lnTo>
                    <a:pt x="10667" y="25908"/>
                  </a:lnTo>
                  <a:lnTo>
                    <a:pt x="18287" y="24384"/>
                  </a:lnTo>
                  <a:lnTo>
                    <a:pt x="22859" y="21336"/>
                  </a:lnTo>
                  <a:lnTo>
                    <a:pt x="22859" y="96012"/>
                  </a:lnTo>
                  <a:lnTo>
                    <a:pt x="35051" y="96012"/>
                  </a:lnTo>
                  <a:lnTo>
                    <a:pt x="35051" y="0"/>
                  </a:lnTo>
                  <a:close/>
                </a:path>
              </a:pathLst>
            </a:custGeom>
            <a:ln w="4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838" y="2151125"/>
              <a:ext cx="890015" cy="129539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528066" y="2579370"/>
            <a:ext cx="792480" cy="108585"/>
            <a:chOff x="528066" y="2579370"/>
            <a:chExt cx="792480" cy="108585"/>
          </a:xfrm>
        </p:grpSpPr>
        <p:sp>
          <p:nvSpPr>
            <p:cNvPr id="22" name="object 22" descr=""/>
            <p:cNvSpPr/>
            <p:nvPr/>
          </p:nvSpPr>
          <p:spPr>
            <a:xfrm>
              <a:off x="530352" y="2581656"/>
              <a:ext cx="60960" cy="97790"/>
            </a:xfrm>
            <a:custGeom>
              <a:avLst/>
              <a:gdLst/>
              <a:ahLst/>
              <a:cxnLst/>
              <a:rect l="l" t="t" r="r" b="b"/>
              <a:pathLst>
                <a:path w="60959" h="97789">
                  <a:moveTo>
                    <a:pt x="60959" y="86868"/>
                  </a:moveTo>
                  <a:lnTo>
                    <a:pt x="16763" y="86868"/>
                  </a:lnTo>
                  <a:lnTo>
                    <a:pt x="16763" y="83820"/>
                  </a:lnTo>
                  <a:lnTo>
                    <a:pt x="22859" y="77724"/>
                  </a:lnTo>
                  <a:lnTo>
                    <a:pt x="33527" y="68580"/>
                  </a:lnTo>
                  <a:lnTo>
                    <a:pt x="40933" y="62031"/>
                  </a:lnTo>
                  <a:lnTo>
                    <a:pt x="60959" y="35052"/>
                  </a:lnTo>
                  <a:lnTo>
                    <a:pt x="60959" y="27432"/>
                  </a:lnTo>
                  <a:lnTo>
                    <a:pt x="60959" y="24384"/>
                  </a:lnTo>
                  <a:lnTo>
                    <a:pt x="60959" y="19812"/>
                  </a:lnTo>
                  <a:lnTo>
                    <a:pt x="59435" y="16764"/>
                  </a:lnTo>
                  <a:lnTo>
                    <a:pt x="57911" y="13716"/>
                  </a:lnTo>
                  <a:lnTo>
                    <a:pt x="56387" y="10668"/>
                  </a:lnTo>
                  <a:lnTo>
                    <a:pt x="53339" y="7620"/>
                  </a:lnTo>
                  <a:lnTo>
                    <a:pt x="50291" y="6096"/>
                  </a:lnTo>
                  <a:lnTo>
                    <a:pt x="47243" y="3048"/>
                  </a:lnTo>
                  <a:lnTo>
                    <a:pt x="44195" y="3048"/>
                  </a:lnTo>
                  <a:lnTo>
                    <a:pt x="41147" y="1524"/>
                  </a:lnTo>
                  <a:lnTo>
                    <a:pt x="36575" y="0"/>
                  </a:lnTo>
                  <a:lnTo>
                    <a:pt x="32003" y="0"/>
                  </a:lnTo>
                  <a:lnTo>
                    <a:pt x="27431" y="0"/>
                  </a:lnTo>
                  <a:lnTo>
                    <a:pt x="22859" y="1524"/>
                  </a:lnTo>
                  <a:lnTo>
                    <a:pt x="19811" y="1524"/>
                  </a:lnTo>
                  <a:lnTo>
                    <a:pt x="16763" y="3048"/>
                  </a:lnTo>
                  <a:lnTo>
                    <a:pt x="13715" y="6096"/>
                  </a:lnTo>
                  <a:lnTo>
                    <a:pt x="10667" y="7620"/>
                  </a:lnTo>
                  <a:lnTo>
                    <a:pt x="7619" y="10668"/>
                  </a:lnTo>
                  <a:lnTo>
                    <a:pt x="6095" y="13716"/>
                  </a:lnTo>
                  <a:lnTo>
                    <a:pt x="4571" y="16764"/>
                  </a:lnTo>
                  <a:lnTo>
                    <a:pt x="3047" y="19812"/>
                  </a:lnTo>
                  <a:lnTo>
                    <a:pt x="1523" y="22860"/>
                  </a:lnTo>
                  <a:lnTo>
                    <a:pt x="1523" y="27432"/>
                  </a:lnTo>
                  <a:lnTo>
                    <a:pt x="13715" y="27432"/>
                  </a:lnTo>
                  <a:lnTo>
                    <a:pt x="13715" y="24384"/>
                  </a:lnTo>
                  <a:lnTo>
                    <a:pt x="15239" y="22860"/>
                  </a:lnTo>
                  <a:lnTo>
                    <a:pt x="15239" y="19812"/>
                  </a:lnTo>
                  <a:lnTo>
                    <a:pt x="16763" y="18288"/>
                  </a:lnTo>
                  <a:lnTo>
                    <a:pt x="18287" y="16764"/>
                  </a:lnTo>
                  <a:lnTo>
                    <a:pt x="19811" y="15240"/>
                  </a:lnTo>
                  <a:lnTo>
                    <a:pt x="21335" y="13716"/>
                  </a:lnTo>
                  <a:lnTo>
                    <a:pt x="22859" y="12192"/>
                  </a:lnTo>
                  <a:lnTo>
                    <a:pt x="24383" y="12192"/>
                  </a:lnTo>
                  <a:lnTo>
                    <a:pt x="27431" y="10668"/>
                  </a:lnTo>
                  <a:lnTo>
                    <a:pt x="28955" y="10668"/>
                  </a:lnTo>
                  <a:lnTo>
                    <a:pt x="32003" y="10668"/>
                  </a:lnTo>
                  <a:lnTo>
                    <a:pt x="36575" y="10668"/>
                  </a:lnTo>
                  <a:lnTo>
                    <a:pt x="41147" y="12192"/>
                  </a:lnTo>
                  <a:lnTo>
                    <a:pt x="44195" y="15240"/>
                  </a:lnTo>
                  <a:lnTo>
                    <a:pt x="47243" y="18288"/>
                  </a:lnTo>
                  <a:lnTo>
                    <a:pt x="48767" y="22860"/>
                  </a:lnTo>
                  <a:lnTo>
                    <a:pt x="48767" y="27432"/>
                  </a:lnTo>
                  <a:lnTo>
                    <a:pt x="48767" y="33528"/>
                  </a:lnTo>
                  <a:lnTo>
                    <a:pt x="47243" y="39624"/>
                  </a:lnTo>
                  <a:lnTo>
                    <a:pt x="24383" y="62484"/>
                  </a:lnTo>
                  <a:lnTo>
                    <a:pt x="18073" y="67913"/>
                  </a:lnTo>
                  <a:lnTo>
                    <a:pt x="0" y="91440"/>
                  </a:lnTo>
                  <a:lnTo>
                    <a:pt x="0" y="97536"/>
                  </a:lnTo>
                  <a:lnTo>
                    <a:pt x="60959" y="97536"/>
                  </a:lnTo>
                  <a:lnTo>
                    <a:pt x="60959" y="86868"/>
                  </a:lnTo>
                  <a:close/>
                </a:path>
              </a:pathLst>
            </a:custGeom>
            <a:ln w="4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8838" y="2593086"/>
              <a:ext cx="711707" cy="94487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529590" y="2971038"/>
            <a:ext cx="876300" cy="123825"/>
            <a:chOff x="529590" y="2971038"/>
            <a:chExt cx="876300" cy="123825"/>
          </a:xfrm>
        </p:grpSpPr>
        <p:sp>
          <p:nvSpPr>
            <p:cNvPr id="25" name="object 25" descr=""/>
            <p:cNvSpPr/>
            <p:nvPr/>
          </p:nvSpPr>
          <p:spPr>
            <a:xfrm>
              <a:off x="531876" y="2988563"/>
              <a:ext cx="60960" cy="97790"/>
            </a:xfrm>
            <a:custGeom>
              <a:avLst/>
              <a:gdLst/>
              <a:ahLst/>
              <a:cxnLst/>
              <a:rect l="l" t="t" r="r" b="b"/>
              <a:pathLst>
                <a:path w="60959" h="97789">
                  <a:moveTo>
                    <a:pt x="48768" y="41148"/>
                  </a:moveTo>
                  <a:lnTo>
                    <a:pt x="50292" y="39624"/>
                  </a:lnTo>
                  <a:lnTo>
                    <a:pt x="51816" y="38100"/>
                  </a:lnTo>
                  <a:lnTo>
                    <a:pt x="53340" y="35052"/>
                  </a:lnTo>
                  <a:lnTo>
                    <a:pt x="54864" y="33528"/>
                  </a:lnTo>
                  <a:lnTo>
                    <a:pt x="54864" y="32004"/>
                  </a:lnTo>
                  <a:lnTo>
                    <a:pt x="54864" y="30480"/>
                  </a:lnTo>
                  <a:lnTo>
                    <a:pt x="56388" y="28956"/>
                  </a:lnTo>
                  <a:lnTo>
                    <a:pt x="56388" y="25908"/>
                  </a:lnTo>
                  <a:lnTo>
                    <a:pt x="56388" y="24384"/>
                  </a:lnTo>
                  <a:lnTo>
                    <a:pt x="56388" y="21336"/>
                  </a:lnTo>
                  <a:lnTo>
                    <a:pt x="56388" y="18288"/>
                  </a:lnTo>
                  <a:lnTo>
                    <a:pt x="54864" y="15240"/>
                  </a:lnTo>
                  <a:lnTo>
                    <a:pt x="53340" y="12192"/>
                  </a:lnTo>
                  <a:lnTo>
                    <a:pt x="51816" y="9144"/>
                  </a:lnTo>
                  <a:lnTo>
                    <a:pt x="48768" y="7620"/>
                  </a:lnTo>
                  <a:lnTo>
                    <a:pt x="47244" y="4572"/>
                  </a:lnTo>
                  <a:lnTo>
                    <a:pt x="44196" y="3048"/>
                  </a:lnTo>
                  <a:lnTo>
                    <a:pt x="41148" y="1524"/>
                  </a:lnTo>
                  <a:lnTo>
                    <a:pt x="36576" y="1524"/>
                  </a:lnTo>
                  <a:lnTo>
                    <a:pt x="33528" y="0"/>
                  </a:lnTo>
                  <a:lnTo>
                    <a:pt x="28956" y="0"/>
                  </a:lnTo>
                  <a:lnTo>
                    <a:pt x="25908" y="0"/>
                  </a:lnTo>
                  <a:lnTo>
                    <a:pt x="22860" y="1524"/>
                  </a:lnTo>
                  <a:lnTo>
                    <a:pt x="18288" y="1524"/>
                  </a:lnTo>
                  <a:lnTo>
                    <a:pt x="15240" y="3048"/>
                  </a:lnTo>
                  <a:lnTo>
                    <a:pt x="13716" y="4572"/>
                  </a:lnTo>
                  <a:lnTo>
                    <a:pt x="10668" y="6096"/>
                  </a:lnTo>
                  <a:lnTo>
                    <a:pt x="7620" y="9144"/>
                  </a:lnTo>
                  <a:lnTo>
                    <a:pt x="6096" y="10668"/>
                  </a:lnTo>
                  <a:lnTo>
                    <a:pt x="4572" y="13716"/>
                  </a:lnTo>
                  <a:lnTo>
                    <a:pt x="3048" y="16764"/>
                  </a:lnTo>
                  <a:lnTo>
                    <a:pt x="1524" y="21336"/>
                  </a:lnTo>
                  <a:lnTo>
                    <a:pt x="1524" y="24384"/>
                  </a:lnTo>
                  <a:lnTo>
                    <a:pt x="13716" y="24384"/>
                  </a:lnTo>
                  <a:lnTo>
                    <a:pt x="15240" y="15240"/>
                  </a:lnTo>
                  <a:lnTo>
                    <a:pt x="19812" y="10668"/>
                  </a:lnTo>
                  <a:lnTo>
                    <a:pt x="28956" y="10668"/>
                  </a:lnTo>
                  <a:lnTo>
                    <a:pt x="33528" y="10668"/>
                  </a:lnTo>
                  <a:lnTo>
                    <a:pt x="38100" y="12192"/>
                  </a:lnTo>
                  <a:lnTo>
                    <a:pt x="41148" y="13716"/>
                  </a:lnTo>
                  <a:lnTo>
                    <a:pt x="42672" y="16764"/>
                  </a:lnTo>
                  <a:lnTo>
                    <a:pt x="44196" y="19812"/>
                  </a:lnTo>
                  <a:lnTo>
                    <a:pt x="44196" y="24384"/>
                  </a:lnTo>
                  <a:lnTo>
                    <a:pt x="44196" y="35052"/>
                  </a:lnTo>
                  <a:lnTo>
                    <a:pt x="38100" y="39624"/>
                  </a:lnTo>
                  <a:lnTo>
                    <a:pt x="25908" y="39624"/>
                  </a:lnTo>
                  <a:lnTo>
                    <a:pt x="22860" y="39624"/>
                  </a:lnTo>
                  <a:lnTo>
                    <a:pt x="22860" y="50292"/>
                  </a:lnTo>
                  <a:lnTo>
                    <a:pt x="27432" y="50292"/>
                  </a:lnTo>
                  <a:lnTo>
                    <a:pt x="35052" y="50292"/>
                  </a:lnTo>
                  <a:lnTo>
                    <a:pt x="39624" y="51816"/>
                  </a:lnTo>
                  <a:lnTo>
                    <a:pt x="42672" y="54864"/>
                  </a:lnTo>
                  <a:lnTo>
                    <a:pt x="47244" y="57912"/>
                  </a:lnTo>
                  <a:lnTo>
                    <a:pt x="48768" y="62484"/>
                  </a:lnTo>
                  <a:lnTo>
                    <a:pt x="48768" y="68580"/>
                  </a:lnTo>
                  <a:lnTo>
                    <a:pt x="48768" y="71628"/>
                  </a:lnTo>
                  <a:lnTo>
                    <a:pt x="48768" y="73152"/>
                  </a:lnTo>
                  <a:lnTo>
                    <a:pt x="47244" y="76200"/>
                  </a:lnTo>
                  <a:lnTo>
                    <a:pt x="47244" y="77724"/>
                  </a:lnTo>
                  <a:lnTo>
                    <a:pt x="45720" y="80772"/>
                  </a:lnTo>
                  <a:lnTo>
                    <a:pt x="44196" y="82296"/>
                  </a:lnTo>
                  <a:lnTo>
                    <a:pt x="42672" y="83820"/>
                  </a:lnTo>
                  <a:lnTo>
                    <a:pt x="39624" y="85344"/>
                  </a:lnTo>
                  <a:lnTo>
                    <a:pt x="38100" y="85344"/>
                  </a:lnTo>
                  <a:lnTo>
                    <a:pt x="35052" y="86868"/>
                  </a:lnTo>
                  <a:lnTo>
                    <a:pt x="33528" y="86868"/>
                  </a:lnTo>
                  <a:lnTo>
                    <a:pt x="30480" y="86868"/>
                  </a:lnTo>
                  <a:lnTo>
                    <a:pt x="27432" y="86868"/>
                  </a:lnTo>
                  <a:lnTo>
                    <a:pt x="24384" y="86868"/>
                  </a:lnTo>
                  <a:lnTo>
                    <a:pt x="22860" y="85344"/>
                  </a:lnTo>
                  <a:lnTo>
                    <a:pt x="19812" y="85344"/>
                  </a:lnTo>
                  <a:lnTo>
                    <a:pt x="18288" y="83820"/>
                  </a:lnTo>
                  <a:lnTo>
                    <a:pt x="16764" y="82296"/>
                  </a:lnTo>
                  <a:lnTo>
                    <a:pt x="15240" y="80772"/>
                  </a:lnTo>
                  <a:lnTo>
                    <a:pt x="13716" y="79248"/>
                  </a:lnTo>
                  <a:lnTo>
                    <a:pt x="13716" y="77724"/>
                  </a:lnTo>
                  <a:lnTo>
                    <a:pt x="12192" y="76200"/>
                  </a:lnTo>
                  <a:lnTo>
                    <a:pt x="12192" y="74676"/>
                  </a:lnTo>
                  <a:lnTo>
                    <a:pt x="12192" y="71628"/>
                  </a:lnTo>
                  <a:lnTo>
                    <a:pt x="0" y="71628"/>
                  </a:lnTo>
                  <a:lnTo>
                    <a:pt x="0" y="76200"/>
                  </a:lnTo>
                  <a:lnTo>
                    <a:pt x="1524" y="79248"/>
                  </a:lnTo>
                  <a:lnTo>
                    <a:pt x="3048" y="82296"/>
                  </a:lnTo>
                  <a:lnTo>
                    <a:pt x="4572" y="85344"/>
                  </a:lnTo>
                  <a:lnTo>
                    <a:pt x="6096" y="88392"/>
                  </a:lnTo>
                  <a:lnTo>
                    <a:pt x="9144" y="91440"/>
                  </a:lnTo>
                  <a:lnTo>
                    <a:pt x="12192" y="92964"/>
                  </a:lnTo>
                  <a:lnTo>
                    <a:pt x="15240" y="94488"/>
                  </a:lnTo>
                  <a:lnTo>
                    <a:pt x="18288" y="96012"/>
                  </a:lnTo>
                  <a:lnTo>
                    <a:pt x="21336" y="97536"/>
                  </a:lnTo>
                  <a:lnTo>
                    <a:pt x="25908" y="97536"/>
                  </a:lnTo>
                  <a:lnTo>
                    <a:pt x="30480" y="97536"/>
                  </a:lnTo>
                  <a:lnTo>
                    <a:pt x="35052" y="97536"/>
                  </a:lnTo>
                  <a:lnTo>
                    <a:pt x="38100" y="97536"/>
                  </a:lnTo>
                  <a:lnTo>
                    <a:pt x="42672" y="96012"/>
                  </a:lnTo>
                  <a:lnTo>
                    <a:pt x="45720" y="94488"/>
                  </a:lnTo>
                  <a:lnTo>
                    <a:pt x="48768" y="91440"/>
                  </a:lnTo>
                  <a:lnTo>
                    <a:pt x="51816" y="89916"/>
                  </a:lnTo>
                  <a:lnTo>
                    <a:pt x="54864" y="86868"/>
                  </a:lnTo>
                  <a:lnTo>
                    <a:pt x="56388" y="83820"/>
                  </a:lnTo>
                  <a:lnTo>
                    <a:pt x="57912" y="80772"/>
                  </a:lnTo>
                  <a:lnTo>
                    <a:pt x="59436" y="76200"/>
                  </a:lnTo>
                  <a:lnTo>
                    <a:pt x="60960" y="73152"/>
                  </a:lnTo>
                  <a:lnTo>
                    <a:pt x="60960" y="68580"/>
                  </a:lnTo>
                  <a:lnTo>
                    <a:pt x="60960" y="65532"/>
                  </a:lnTo>
                  <a:lnTo>
                    <a:pt x="60960" y="62484"/>
                  </a:lnTo>
                  <a:lnTo>
                    <a:pt x="59436" y="59436"/>
                  </a:lnTo>
                  <a:lnTo>
                    <a:pt x="59436" y="57912"/>
                  </a:lnTo>
                  <a:lnTo>
                    <a:pt x="57912" y="54864"/>
                  </a:lnTo>
                  <a:lnTo>
                    <a:pt x="56388" y="53340"/>
                  </a:lnTo>
                  <a:lnTo>
                    <a:pt x="54864" y="50292"/>
                  </a:lnTo>
                  <a:lnTo>
                    <a:pt x="53340" y="48768"/>
                  </a:lnTo>
                  <a:lnTo>
                    <a:pt x="50292" y="47244"/>
                  </a:lnTo>
                  <a:lnTo>
                    <a:pt x="48768" y="45720"/>
                  </a:lnTo>
                  <a:lnTo>
                    <a:pt x="45720" y="44196"/>
                  </a:lnTo>
                  <a:lnTo>
                    <a:pt x="42672" y="44196"/>
                  </a:lnTo>
                  <a:lnTo>
                    <a:pt x="45720" y="42672"/>
                  </a:lnTo>
                  <a:lnTo>
                    <a:pt x="47244" y="41148"/>
                  </a:lnTo>
                  <a:lnTo>
                    <a:pt x="48768" y="41148"/>
                  </a:lnTo>
                  <a:close/>
                </a:path>
              </a:pathLst>
            </a:custGeom>
            <a:ln w="4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8838" y="2971038"/>
              <a:ext cx="797051" cy="123443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525018" y="3524250"/>
            <a:ext cx="885825" cy="120650"/>
            <a:chOff x="525018" y="3524250"/>
            <a:chExt cx="885825" cy="120650"/>
          </a:xfrm>
        </p:grpSpPr>
        <p:sp>
          <p:nvSpPr>
            <p:cNvPr id="28" name="object 28" descr=""/>
            <p:cNvSpPr/>
            <p:nvPr/>
          </p:nvSpPr>
          <p:spPr>
            <a:xfrm>
              <a:off x="527304" y="3547872"/>
              <a:ext cx="66040" cy="94615"/>
            </a:xfrm>
            <a:custGeom>
              <a:avLst/>
              <a:gdLst/>
              <a:ahLst/>
              <a:cxnLst/>
              <a:rect l="l" t="t" r="r" b="b"/>
              <a:pathLst>
                <a:path w="66040" h="94614">
                  <a:moveTo>
                    <a:pt x="65532" y="60959"/>
                  </a:moveTo>
                  <a:lnTo>
                    <a:pt x="53340" y="60959"/>
                  </a:lnTo>
                  <a:lnTo>
                    <a:pt x="53340" y="0"/>
                  </a:lnTo>
                  <a:lnTo>
                    <a:pt x="44196" y="0"/>
                  </a:lnTo>
                  <a:lnTo>
                    <a:pt x="0" y="62483"/>
                  </a:lnTo>
                  <a:lnTo>
                    <a:pt x="0" y="71627"/>
                  </a:lnTo>
                  <a:lnTo>
                    <a:pt x="41148" y="71627"/>
                  </a:lnTo>
                  <a:lnTo>
                    <a:pt x="41148" y="94487"/>
                  </a:lnTo>
                  <a:lnTo>
                    <a:pt x="53340" y="94487"/>
                  </a:lnTo>
                  <a:lnTo>
                    <a:pt x="53340" y="71627"/>
                  </a:lnTo>
                  <a:lnTo>
                    <a:pt x="65532" y="71627"/>
                  </a:lnTo>
                  <a:lnTo>
                    <a:pt x="65532" y="60959"/>
                  </a:lnTo>
                  <a:close/>
                </a:path>
              </a:pathLst>
            </a:custGeom>
            <a:ln w="4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39495" y="3567684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09" h="41275">
                  <a:moveTo>
                    <a:pt x="0" y="41148"/>
                  </a:moveTo>
                  <a:lnTo>
                    <a:pt x="28956" y="0"/>
                  </a:lnTo>
                  <a:lnTo>
                    <a:pt x="28956" y="41148"/>
                  </a:lnTo>
                  <a:lnTo>
                    <a:pt x="0" y="41148"/>
                  </a:lnTo>
                  <a:close/>
                </a:path>
              </a:pathLst>
            </a:custGeom>
            <a:ln w="4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8838" y="3524250"/>
              <a:ext cx="801623" cy="120396"/>
            </a:xfrm>
            <a:prstGeom prst="rect">
              <a:avLst/>
            </a:prstGeom>
          </p:spPr>
        </p:pic>
      </p:grpSp>
      <p:graphicFrame>
        <p:nvGraphicFramePr>
          <p:cNvPr id="31" name="object 31" descr=""/>
          <p:cNvGraphicFramePr>
            <a:graphicFrameLocks noGrp="1"/>
          </p:cNvGraphicFramePr>
          <p:nvPr/>
        </p:nvGraphicFramePr>
        <p:xfrm>
          <a:off x="455676" y="1652069"/>
          <a:ext cx="6430010" cy="225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935"/>
                <a:gridCol w="845185"/>
                <a:gridCol w="731520"/>
                <a:gridCol w="831214"/>
                <a:gridCol w="782954"/>
              </a:tblGrid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109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Actuals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107950" indent="141605">
                        <a:lnSpc>
                          <a:spcPts val="1150"/>
                        </a:lnSpc>
                        <a:spcBef>
                          <a:spcPts val="42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Budget 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179705" indent="106680">
                        <a:lnSpc>
                          <a:spcPts val="1150"/>
                        </a:lnSpc>
                        <a:spcBef>
                          <a:spcPts val="42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Revised 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 marR="59055" indent="141605">
                        <a:lnSpc>
                          <a:spcPts val="1150"/>
                        </a:lnSpc>
                        <a:spcBef>
                          <a:spcPts val="42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Budget 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358900" algn="l"/>
                        </a:tabLst>
                      </a:pPr>
                      <a:r>
                        <a:rPr dirty="0" sz="1000" spc="-25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1.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dirty="0" sz="10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Fiscal</a:t>
                      </a:r>
                      <a:r>
                        <a:rPr dirty="0" sz="1000" spc="-2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Deficit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1654643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1613312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1569527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1568936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(5.6)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(4.9)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(4.8)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(4.4)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20256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1358900" algn="l"/>
                        </a:tabLst>
                      </a:pPr>
                      <a:r>
                        <a:rPr dirty="0" sz="1000" spc="-25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2.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dirty="0" sz="1000" spc="-2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Revenue</a:t>
                      </a:r>
                      <a:r>
                        <a:rPr dirty="0" sz="1000" spc="-1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Deficit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765216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580201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610098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523846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(2.6)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(1.8)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(1.9)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(1.5)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/>
                </a:tc>
              </a:tr>
              <a:tr h="28003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358900" algn="l"/>
                        </a:tabLst>
                      </a:pPr>
                      <a:r>
                        <a:rPr dirty="0" sz="1000" spc="-25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3.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dirty="0" sz="1000" spc="-3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dirty="0" sz="1000" spc="-3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Revenue</a:t>
                      </a:r>
                      <a:r>
                        <a:rPr dirty="0" sz="1000" spc="-3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Deficit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461300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189423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310207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96654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</a:tr>
              <a:tr h="278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(1.6)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(0.6)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/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(1.0)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(0.3)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/>
                </a:tc>
              </a:tr>
              <a:tr h="20383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1358900" algn="l"/>
                        </a:tabLst>
                      </a:pPr>
                      <a:r>
                        <a:rPr dirty="0" sz="1000" spc="-25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4.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dirty="0" sz="1000" spc="-2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000" spc="-2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Deficit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590771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450372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431587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292598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207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(2.0)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(1.4)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(1.3)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(0.8)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2" name="object 3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79441" y="1561338"/>
            <a:ext cx="406908" cy="1432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38394" y="1561338"/>
            <a:ext cx="406907" cy="14325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42126" y="1561338"/>
            <a:ext cx="406907" cy="14325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81990" y="3176778"/>
            <a:ext cx="234696" cy="8686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71372" y="4480559"/>
            <a:ext cx="742188" cy="179831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91283" y="4529327"/>
            <a:ext cx="327659" cy="120396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93619" y="4480559"/>
            <a:ext cx="688847" cy="169164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058667" y="4479035"/>
            <a:ext cx="152400" cy="17068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285744" y="4480559"/>
            <a:ext cx="309372" cy="179831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3672332" y="4455661"/>
            <a:ext cx="26492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Sources</a:t>
            </a:r>
            <a:r>
              <a:rPr dirty="0" sz="1400" spc="-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1400" spc="-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Financing</a:t>
            </a:r>
            <a:r>
              <a:rPr dirty="0" sz="14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Fiscal</a:t>
            </a:r>
            <a:r>
              <a:rPr dirty="0" sz="14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00FF"/>
                </a:solidFill>
                <a:latin typeface="Times New Roman"/>
                <a:cs typeface="Times New Roman"/>
              </a:rPr>
              <a:t>Deficit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806440" y="4765547"/>
            <a:ext cx="1008887" cy="137159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3791203" y="4928103"/>
            <a:ext cx="5784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2023-</a:t>
            </a:r>
            <a:r>
              <a:rPr dirty="0" sz="1000" spc="-20" b="1"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50385" y="5133593"/>
            <a:ext cx="490728" cy="128015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3861308" y="5443215"/>
            <a:ext cx="434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Actuals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740655" y="492810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2024-</a:t>
            </a:r>
            <a:r>
              <a:rPr dirty="0" sz="1000" spc="-20" b="1">
                <a:latin typeface="Times New Roman"/>
                <a:cs typeface="Times New Roman"/>
              </a:rPr>
              <a:t>2025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901945" y="5167121"/>
            <a:ext cx="257556" cy="86868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827269" y="5378958"/>
            <a:ext cx="406908" cy="143256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4751323" y="5501126"/>
            <a:ext cx="553085" cy="3238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71120">
              <a:lnSpc>
                <a:spcPts val="1150"/>
              </a:lnSpc>
              <a:spcBef>
                <a:spcPts val="175"/>
              </a:spcBef>
            </a:pPr>
            <a:r>
              <a:rPr dirty="0" sz="1000" spc="-10" b="1">
                <a:latin typeface="Times New Roman"/>
                <a:cs typeface="Times New Roman"/>
              </a:rPr>
              <a:t>Budget Estimates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466079" y="492810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2024-</a:t>
            </a:r>
            <a:r>
              <a:rPr dirty="0" sz="1000" spc="-20" b="1">
                <a:latin typeface="Times New Roman"/>
                <a:cs typeface="Times New Roman"/>
              </a:rPr>
              <a:t>2025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535929" y="5132069"/>
            <a:ext cx="440436" cy="12953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552694" y="5378958"/>
            <a:ext cx="406907" cy="143256"/>
          </a:xfrm>
          <a:prstGeom prst="rect">
            <a:avLst/>
          </a:prstGeom>
        </p:spPr>
      </p:pic>
      <p:sp>
        <p:nvSpPr>
          <p:cNvPr id="53" name="object 53" descr=""/>
          <p:cNvSpPr txBox="1"/>
          <p:nvPr/>
        </p:nvSpPr>
        <p:spPr>
          <a:xfrm>
            <a:off x="5476747" y="5501126"/>
            <a:ext cx="553085" cy="3238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53340">
              <a:lnSpc>
                <a:spcPts val="1150"/>
              </a:lnSpc>
              <a:spcBef>
                <a:spcPts val="175"/>
              </a:spcBef>
            </a:pPr>
            <a:r>
              <a:rPr dirty="0" sz="1000" spc="-10" b="1">
                <a:latin typeface="Times New Roman"/>
                <a:cs typeface="Times New Roman"/>
              </a:rPr>
              <a:t>Revised Estimates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217411" y="492810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2025-</a:t>
            </a:r>
            <a:r>
              <a:rPr dirty="0" sz="1000" spc="-20" b="1">
                <a:latin typeface="Times New Roman"/>
                <a:cs typeface="Times New Roman"/>
              </a:rPr>
              <a:t>2026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378702" y="5167121"/>
            <a:ext cx="257555" cy="86868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304026" y="5378958"/>
            <a:ext cx="406907" cy="143256"/>
          </a:xfrm>
          <a:prstGeom prst="rect">
            <a:avLst/>
          </a:prstGeom>
        </p:spPr>
      </p:pic>
      <p:sp>
        <p:nvSpPr>
          <p:cNvPr id="57" name="object 57" descr=""/>
          <p:cNvSpPr txBox="1"/>
          <p:nvPr/>
        </p:nvSpPr>
        <p:spPr>
          <a:xfrm>
            <a:off x="6228079" y="5501126"/>
            <a:ext cx="553085" cy="3238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71120">
              <a:lnSpc>
                <a:spcPts val="1150"/>
              </a:lnSpc>
              <a:spcBef>
                <a:spcPts val="175"/>
              </a:spcBef>
            </a:pPr>
            <a:r>
              <a:rPr dirty="0" sz="1000" spc="-10" b="1">
                <a:latin typeface="Times New Roman"/>
                <a:cs typeface="Times New Roman"/>
              </a:rPr>
              <a:t>Budget Estimates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455676" y="4942332"/>
            <a:ext cx="6436360" cy="7620"/>
          </a:xfrm>
          <a:custGeom>
            <a:avLst/>
            <a:gdLst/>
            <a:ahLst/>
            <a:cxnLst/>
            <a:rect l="l" t="t" r="r" b="b"/>
            <a:pathLst>
              <a:path w="6436359" h="7620">
                <a:moveTo>
                  <a:pt x="6435852" y="0"/>
                </a:moveTo>
                <a:lnTo>
                  <a:pt x="5670804" y="0"/>
                </a:lnTo>
                <a:lnTo>
                  <a:pt x="5669267" y="0"/>
                </a:lnTo>
                <a:lnTo>
                  <a:pt x="0" y="0"/>
                </a:lnTo>
                <a:lnTo>
                  <a:pt x="0" y="7620"/>
                </a:lnTo>
                <a:lnTo>
                  <a:pt x="5669267" y="7620"/>
                </a:lnTo>
                <a:lnTo>
                  <a:pt x="5670804" y="7620"/>
                </a:lnTo>
                <a:lnTo>
                  <a:pt x="6435852" y="7620"/>
                </a:lnTo>
                <a:lnTo>
                  <a:pt x="6435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 descr=""/>
          <p:cNvGrpSpPr/>
          <p:nvPr/>
        </p:nvGrpSpPr>
        <p:grpSpPr>
          <a:xfrm>
            <a:off x="537209" y="5868161"/>
            <a:ext cx="1214755" cy="147955"/>
            <a:chOff x="537209" y="5868161"/>
            <a:chExt cx="1214755" cy="147955"/>
          </a:xfrm>
        </p:grpSpPr>
        <p:sp>
          <p:nvSpPr>
            <p:cNvPr id="60" name="object 60" descr=""/>
            <p:cNvSpPr/>
            <p:nvPr/>
          </p:nvSpPr>
          <p:spPr>
            <a:xfrm>
              <a:off x="539495" y="5890260"/>
              <a:ext cx="35560" cy="96520"/>
            </a:xfrm>
            <a:custGeom>
              <a:avLst/>
              <a:gdLst/>
              <a:ahLst/>
              <a:cxnLst/>
              <a:rect l="l" t="t" r="r" b="b"/>
              <a:pathLst>
                <a:path w="35559" h="96520">
                  <a:moveTo>
                    <a:pt x="35051" y="0"/>
                  </a:moveTo>
                  <a:lnTo>
                    <a:pt x="25907" y="0"/>
                  </a:lnTo>
                  <a:lnTo>
                    <a:pt x="23360" y="7119"/>
                  </a:lnTo>
                  <a:lnTo>
                    <a:pt x="18097" y="12382"/>
                  </a:lnTo>
                  <a:lnTo>
                    <a:pt x="10263" y="15644"/>
                  </a:lnTo>
                  <a:lnTo>
                    <a:pt x="0" y="16764"/>
                  </a:lnTo>
                  <a:lnTo>
                    <a:pt x="0" y="25908"/>
                  </a:lnTo>
                  <a:lnTo>
                    <a:pt x="10667" y="25908"/>
                  </a:lnTo>
                  <a:lnTo>
                    <a:pt x="18287" y="24384"/>
                  </a:lnTo>
                  <a:lnTo>
                    <a:pt x="22859" y="21336"/>
                  </a:lnTo>
                  <a:lnTo>
                    <a:pt x="22859" y="96012"/>
                  </a:lnTo>
                  <a:lnTo>
                    <a:pt x="35051" y="96012"/>
                  </a:lnTo>
                  <a:lnTo>
                    <a:pt x="35051" y="0"/>
                  </a:lnTo>
                  <a:close/>
                </a:path>
              </a:pathLst>
            </a:custGeom>
            <a:ln w="4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8838" y="5868161"/>
              <a:ext cx="1142999" cy="147828"/>
            </a:xfrm>
            <a:prstGeom prst="rect">
              <a:avLst/>
            </a:prstGeom>
          </p:spPr>
        </p:pic>
      </p:grpSp>
      <p:grpSp>
        <p:nvGrpSpPr>
          <p:cNvPr id="62" name="object 62" descr=""/>
          <p:cNvGrpSpPr/>
          <p:nvPr/>
        </p:nvGrpSpPr>
        <p:grpSpPr>
          <a:xfrm>
            <a:off x="528066" y="6075425"/>
            <a:ext cx="1306195" cy="754380"/>
            <a:chOff x="528066" y="6075425"/>
            <a:chExt cx="1306195" cy="754380"/>
          </a:xfrm>
        </p:grpSpPr>
        <p:sp>
          <p:nvSpPr>
            <p:cNvPr id="63" name="object 63" descr=""/>
            <p:cNvSpPr/>
            <p:nvPr/>
          </p:nvSpPr>
          <p:spPr>
            <a:xfrm>
              <a:off x="530352" y="6097524"/>
              <a:ext cx="60960" cy="97790"/>
            </a:xfrm>
            <a:custGeom>
              <a:avLst/>
              <a:gdLst/>
              <a:ahLst/>
              <a:cxnLst/>
              <a:rect l="l" t="t" r="r" b="b"/>
              <a:pathLst>
                <a:path w="60959" h="97789">
                  <a:moveTo>
                    <a:pt x="60959" y="86867"/>
                  </a:moveTo>
                  <a:lnTo>
                    <a:pt x="16763" y="86867"/>
                  </a:lnTo>
                  <a:lnTo>
                    <a:pt x="16763" y="83819"/>
                  </a:lnTo>
                  <a:lnTo>
                    <a:pt x="22859" y="77723"/>
                  </a:lnTo>
                  <a:lnTo>
                    <a:pt x="33527" y="68579"/>
                  </a:lnTo>
                  <a:lnTo>
                    <a:pt x="40933" y="61150"/>
                  </a:lnTo>
                  <a:lnTo>
                    <a:pt x="60959" y="33527"/>
                  </a:lnTo>
                  <a:lnTo>
                    <a:pt x="60959" y="27431"/>
                  </a:lnTo>
                  <a:lnTo>
                    <a:pt x="60959" y="22859"/>
                  </a:lnTo>
                  <a:lnTo>
                    <a:pt x="60959" y="19811"/>
                  </a:lnTo>
                  <a:lnTo>
                    <a:pt x="59435" y="15239"/>
                  </a:lnTo>
                  <a:lnTo>
                    <a:pt x="57911" y="12191"/>
                  </a:lnTo>
                  <a:lnTo>
                    <a:pt x="56387" y="9143"/>
                  </a:lnTo>
                  <a:lnTo>
                    <a:pt x="53339" y="7619"/>
                  </a:lnTo>
                  <a:lnTo>
                    <a:pt x="50291" y="4571"/>
                  </a:lnTo>
                  <a:lnTo>
                    <a:pt x="47243" y="3047"/>
                  </a:lnTo>
                  <a:lnTo>
                    <a:pt x="44195" y="1523"/>
                  </a:lnTo>
                  <a:lnTo>
                    <a:pt x="41147" y="0"/>
                  </a:lnTo>
                  <a:lnTo>
                    <a:pt x="36575" y="0"/>
                  </a:lnTo>
                  <a:lnTo>
                    <a:pt x="32003" y="0"/>
                  </a:lnTo>
                  <a:lnTo>
                    <a:pt x="27431" y="0"/>
                  </a:lnTo>
                  <a:lnTo>
                    <a:pt x="22859" y="0"/>
                  </a:lnTo>
                  <a:lnTo>
                    <a:pt x="19811" y="1523"/>
                  </a:lnTo>
                  <a:lnTo>
                    <a:pt x="16763" y="3047"/>
                  </a:lnTo>
                  <a:lnTo>
                    <a:pt x="13715" y="4571"/>
                  </a:lnTo>
                  <a:lnTo>
                    <a:pt x="10667" y="6095"/>
                  </a:lnTo>
                  <a:lnTo>
                    <a:pt x="7619" y="9143"/>
                  </a:lnTo>
                  <a:lnTo>
                    <a:pt x="6095" y="12191"/>
                  </a:lnTo>
                  <a:lnTo>
                    <a:pt x="4571" y="15239"/>
                  </a:lnTo>
                  <a:lnTo>
                    <a:pt x="3047" y="18287"/>
                  </a:lnTo>
                  <a:lnTo>
                    <a:pt x="1523" y="22859"/>
                  </a:lnTo>
                  <a:lnTo>
                    <a:pt x="1523" y="27431"/>
                  </a:lnTo>
                  <a:lnTo>
                    <a:pt x="13715" y="27431"/>
                  </a:lnTo>
                  <a:lnTo>
                    <a:pt x="13715" y="24383"/>
                  </a:lnTo>
                  <a:lnTo>
                    <a:pt x="15239" y="21335"/>
                  </a:lnTo>
                  <a:lnTo>
                    <a:pt x="15239" y="19811"/>
                  </a:lnTo>
                  <a:lnTo>
                    <a:pt x="16763" y="16763"/>
                  </a:lnTo>
                  <a:lnTo>
                    <a:pt x="18287" y="15239"/>
                  </a:lnTo>
                  <a:lnTo>
                    <a:pt x="19811" y="13715"/>
                  </a:lnTo>
                  <a:lnTo>
                    <a:pt x="21335" y="12191"/>
                  </a:lnTo>
                  <a:lnTo>
                    <a:pt x="22859" y="12191"/>
                  </a:lnTo>
                  <a:lnTo>
                    <a:pt x="24383" y="10667"/>
                  </a:lnTo>
                  <a:lnTo>
                    <a:pt x="27431" y="10667"/>
                  </a:lnTo>
                  <a:lnTo>
                    <a:pt x="28955" y="10667"/>
                  </a:lnTo>
                  <a:lnTo>
                    <a:pt x="32003" y="10667"/>
                  </a:lnTo>
                  <a:lnTo>
                    <a:pt x="36575" y="10667"/>
                  </a:lnTo>
                  <a:lnTo>
                    <a:pt x="41147" y="12191"/>
                  </a:lnTo>
                  <a:lnTo>
                    <a:pt x="44195" y="15239"/>
                  </a:lnTo>
                  <a:lnTo>
                    <a:pt x="47243" y="18287"/>
                  </a:lnTo>
                  <a:lnTo>
                    <a:pt x="48767" y="21335"/>
                  </a:lnTo>
                  <a:lnTo>
                    <a:pt x="48767" y="27431"/>
                  </a:lnTo>
                  <a:lnTo>
                    <a:pt x="48767" y="33527"/>
                  </a:lnTo>
                  <a:lnTo>
                    <a:pt x="47243" y="38099"/>
                  </a:lnTo>
                  <a:lnTo>
                    <a:pt x="24383" y="60959"/>
                  </a:lnTo>
                  <a:lnTo>
                    <a:pt x="18073" y="66413"/>
                  </a:lnTo>
                  <a:lnTo>
                    <a:pt x="0" y="91439"/>
                  </a:lnTo>
                  <a:lnTo>
                    <a:pt x="0" y="97535"/>
                  </a:lnTo>
                  <a:lnTo>
                    <a:pt x="60959" y="97535"/>
                  </a:lnTo>
                  <a:lnTo>
                    <a:pt x="60959" y="86867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9589" y="6075425"/>
              <a:ext cx="1304543" cy="754380"/>
            </a:xfrm>
            <a:prstGeom prst="rect">
              <a:avLst/>
            </a:prstGeom>
          </p:spPr>
        </p:pic>
      </p:grpSp>
      <p:graphicFrame>
        <p:nvGraphicFramePr>
          <p:cNvPr id="65" name="object 65" descr=""/>
          <p:cNvGraphicFramePr>
            <a:graphicFrameLocks noGrp="1"/>
          </p:cNvGraphicFramePr>
          <p:nvPr/>
        </p:nvGraphicFramePr>
        <p:xfrm>
          <a:off x="446531" y="5839205"/>
          <a:ext cx="6521450" cy="76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20"/>
                <a:gridCol w="969645"/>
                <a:gridCol w="725170"/>
                <a:gridCol w="751839"/>
                <a:gridCol w="676275"/>
              </a:tblGrid>
              <a:tr h="208279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1621155" algn="l"/>
                        </a:tabLst>
                      </a:pPr>
                      <a:r>
                        <a:rPr dirty="0" sz="1000" spc="-25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1.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dirty="0" sz="1000" spc="-3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Debt</a:t>
                      </a:r>
                      <a:r>
                        <a:rPr dirty="0" sz="1000" spc="-2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Receipts</a:t>
                      </a:r>
                      <a:r>
                        <a:rPr dirty="0" sz="1000" spc="-4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(Net)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82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1653849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1472915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1517576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1566452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1621155" algn="l"/>
                        </a:tabLst>
                      </a:pPr>
                      <a:r>
                        <a:rPr dirty="0" sz="1000" spc="-25" b="1">
                          <a:latin typeface="Roboto Bk"/>
                          <a:cs typeface="Roboto Bk"/>
                        </a:rPr>
                        <a:t>2.</a:t>
                      </a:r>
                      <a:r>
                        <a:rPr dirty="0" sz="1000" b="1"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dirty="0" sz="1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Market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Borrowings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5468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723389" algn="l"/>
                        </a:tabLst>
                      </a:pPr>
                      <a:r>
                        <a:rPr dirty="0" sz="1000" b="1">
                          <a:latin typeface="Roboto Bk"/>
                          <a:cs typeface="Roboto Bk"/>
                        </a:rPr>
                        <a:t>)</a:t>
                      </a:r>
                      <a:r>
                        <a:rPr dirty="0" sz="1000" spc="-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1000" spc="-5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(G-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sec)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 b="1">
                          <a:latin typeface="Times New Roman"/>
                          <a:cs typeface="Times New Roman"/>
                        </a:rPr>
                        <a:t>*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1177754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1163182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1162678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1153834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</a:tr>
              <a:tr h="174625">
                <a:tc>
                  <a:txBody>
                    <a:bodyPr/>
                    <a:lstStyle/>
                    <a:p>
                      <a:pPr marL="78740">
                        <a:lnSpc>
                          <a:spcPts val="1125"/>
                        </a:lnSpc>
                        <a:spcBef>
                          <a:spcPts val="155"/>
                        </a:spcBef>
                        <a:tabLst>
                          <a:tab pos="1621155" algn="l"/>
                        </a:tabLst>
                      </a:pPr>
                      <a:r>
                        <a:rPr dirty="0" sz="1000" spc="-25" b="1">
                          <a:latin typeface="Roboto Bk"/>
                          <a:cs typeface="Roboto Bk"/>
                        </a:rPr>
                        <a:t>3.</a:t>
                      </a:r>
                      <a:r>
                        <a:rPr dirty="0" sz="1000" b="1"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3.Short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term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Borrowing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ts val="1125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53205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ts val="1125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-50000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25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-120000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125"/>
                        </a:lnSpc>
                        <a:spcBef>
                          <a:spcPts val="155"/>
                        </a:spcBef>
                      </a:pPr>
                      <a:r>
                        <a:rPr dirty="0" sz="1000" spc="-50" b="1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</a:tr>
            </a:tbl>
          </a:graphicData>
        </a:graphic>
      </p:graphicFrame>
      <p:sp>
        <p:nvSpPr>
          <p:cNvPr id="66" name="object 66" descr=""/>
          <p:cNvSpPr txBox="1"/>
          <p:nvPr/>
        </p:nvSpPr>
        <p:spPr>
          <a:xfrm>
            <a:off x="2157830" y="6619743"/>
            <a:ext cx="644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(T-</a:t>
            </a:r>
            <a:r>
              <a:rPr dirty="0" sz="1000" b="1">
                <a:latin typeface="Times New Roman"/>
                <a:cs typeface="Times New Roman"/>
              </a:rPr>
              <a:t>Bill</a:t>
            </a:r>
            <a:r>
              <a:rPr dirty="0" sz="1000" spc="-5" b="1">
                <a:latin typeface="Times New Roman"/>
                <a:cs typeface="Times New Roman"/>
              </a:rPr>
              <a:t> </a:t>
            </a:r>
            <a:r>
              <a:rPr dirty="0" sz="1000" spc="-10" b="1">
                <a:latin typeface="Times New Roman"/>
                <a:cs typeface="Times New Roman"/>
              </a:rPr>
              <a:t>etc.)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525018" y="7055358"/>
            <a:ext cx="1316990" cy="535305"/>
            <a:chOff x="525018" y="7055358"/>
            <a:chExt cx="1316990" cy="535305"/>
          </a:xfrm>
        </p:grpSpPr>
        <p:sp>
          <p:nvSpPr>
            <p:cNvPr id="68" name="object 68" descr=""/>
            <p:cNvSpPr/>
            <p:nvPr/>
          </p:nvSpPr>
          <p:spPr>
            <a:xfrm>
              <a:off x="527304" y="7080504"/>
              <a:ext cx="66040" cy="94615"/>
            </a:xfrm>
            <a:custGeom>
              <a:avLst/>
              <a:gdLst/>
              <a:ahLst/>
              <a:cxnLst/>
              <a:rect l="l" t="t" r="r" b="b"/>
              <a:pathLst>
                <a:path w="66040" h="94615">
                  <a:moveTo>
                    <a:pt x="65532" y="60959"/>
                  </a:moveTo>
                  <a:lnTo>
                    <a:pt x="53340" y="60959"/>
                  </a:lnTo>
                  <a:lnTo>
                    <a:pt x="53340" y="0"/>
                  </a:lnTo>
                  <a:lnTo>
                    <a:pt x="44196" y="0"/>
                  </a:lnTo>
                  <a:lnTo>
                    <a:pt x="0" y="60959"/>
                  </a:lnTo>
                  <a:lnTo>
                    <a:pt x="0" y="71627"/>
                  </a:lnTo>
                  <a:lnTo>
                    <a:pt x="41148" y="71627"/>
                  </a:lnTo>
                  <a:lnTo>
                    <a:pt x="41148" y="94487"/>
                  </a:lnTo>
                  <a:lnTo>
                    <a:pt x="53340" y="94487"/>
                  </a:lnTo>
                  <a:lnTo>
                    <a:pt x="53340" y="71627"/>
                  </a:lnTo>
                  <a:lnTo>
                    <a:pt x="65532" y="71627"/>
                  </a:lnTo>
                  <a:lnTo>
                    <a:pt x="65532" y="6095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39495" y="7098792"/>
              <a:ext cx="29209" cy="43180"/>
            </a:xfrm>
            <a:custGeom>
              <a:avLst/>
              <a:gdLst/>
              <a:ahLst/>
              <a:cxnLst/>
              <a:rect l="l" t="t" r="r" b="b"/>
              <a:pathLst>
                <a:path w="29209" h="43179">
                  <a:moveTo>
                    <a:pt x="0" y="42671"/>
                  </a:moveTo>
                  <a:lnTo>
                    <a:pt x="28956" y="0"/>
                  </a:lnTo>
                  <a:lnTo>
                    <a:pt x="28956" y="42671"/>
                  </a:lnTo>
                  <a:lnTo>
                    <a:pt x="0" y="42671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8838" y="7055358"/>
              <a:ext cx="1232915" cy="534923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531875" y="7487412"/>
              <a:ext cx="62865" cy="96520"/>
            </a:xfrm>
            <a:custGeom>
              <a:avLst/>
              <a:gdLst/>
              <a:ahLst/>
              <a:cxnLst/>
              <a:rect l="l" t="t" r="r" b="b"/>
              <a:pathLst>
                <a:path w="62865" h="96520">
                  <a:moveTo>
                    <a:pt x="19812" y="10668"/>
                  </a:moveTo>
                  <a:lnTo>
                    <a:pt x="57912" y="10668"/>
                  </a:lnTo>
                  <a:lnTo>
                    <a:pt x="57912" y="0"/>
                  </a:lnTo>
                  <a:lnTo>
                    <a:pt x="7620" y="0"/>
                  </a:lnTo>
                  <a:lnTo>
                    <a:pt x="3048" y="48768"/>
                  </a:lnTo>
                  <a:lnTo>
                    <a:pt x="12192" y="48768"/>
                  </a:lnTo>
                  <a:lnTo>
                    <a:pt x="16764" y="42672"/>
                  </a:lnTo>
                  <a:lnTo>
                    <a:pt x="22860" y="41148"/>
                  </a:lnTo>
                  <a:lnTo>
                    <a:pt x="30480" y="41148"/>
                  </a:lnTo>
                  <a:lnTo>
                    <a:pt x="33528" y="41148"/>
                  </a:lnTo>
                  <a:lnTo>
                    <a:pt x="35052" y="41148"/>
                  </a:lnTo>
                  <a:lnTo>
                    <a:pt x="38100" y="42672"/>
                  </a:lnTo>
                  <a:lnTo>
                    <a:pt x="41148" y="42672"/>
                  </a:lnTo>
                  <a:lnTo>
                    <a:pt x="42672" y="44196"/>
                  </a:lnTo>
                  <a:lnTo>
                    <a:pt x="44196" y="45720"/>
                  </a:lnTo>
                  <a:lnTo>
                    <a:pt x="45720" y="48768"/>
                  </a:lnTo>
                  <a:lnTo>
                    <a:pt x="47244" y="50292"/>
                  </a:lnTo>
                  <a:lnTo>
                    <a:pt x="48768" y="53340"/>
                  </a:lnTo>
                  <a:lnTo>
                    <a:pt x="50292" y="54864"/>
                  </a:lnTo>
                  <a:lnTo>
                    <a:pt x="50292" y="57912"/>
                  </a:lnTo>
                  <a:lnTo>
                    <a:pt x="50292" y="62484"/>
                  </a:lnTo>
                  <a:lnTo>
                    <a:pt x="50292" y="65532"/>
                  </a:lnTo>
                  <a:lnTo>
                    <a:pt x="50292" y="68580"/>
                  </a:lnTo>
                  <a:lnTo>
                    <a:pt x="48768" y="70104"/>
                  </a:lnTo>
                  <a:lnTo>
                    <a:pt x="47244" y="73152"/>
                  </a:lnTo>
                  <a:lnTo>
                    <a:pt x="47244" y="76200"/>
                  </a:lnTo>
                  <a:lnTo>
                    <a:pt x="44196" y="77724"/>
                  </a:lnTo>
                  <a:lnTo>
                    <a:pt x="42672" y="80772"/>
                  </a:lnTo>
                  <a:lnTo>
                    <a:pt x="41148" y="82296"/>
                  </a:lnTo>
                  <a:lnTo>
                    <a:pt x="38100" y="82296"/>
                  </a:lnTo>
                  <a:lnTo>
                    <a:pt x="36576" y="83820"/>
                  </a:lnTo>
                  <a:lnTo>
                    <a:pt x="33528" y="85344"/>
                  </a:lnTo>
                  <a:lnTo>
                    <a:pt x="30480" y="85344"/>
                  </a:lnTo>
                  <a:lnTo>
                    <a:pt x="27432" y="85344"/>
                  </a:lnTo>
                  <a:lnTo>
                    <a:pt x="25908" y="83820"/>
                  </a:lnTo>
                  <a:lnTo>
                    <a:pt x="24384" y="83820"/>
                  </a:lnTo>
                  <a:lnTo>
                    <a:pt x="21336" y="83820"/>
                  </a:lnTo>
                  <a:lnTo>
                    <a:pt x="19812" y="82296"/>
                  </a:lnTo>
                  <a:lnTo>
                    <a:pt x="18288" y="80772"/>
                  </a:lnTo>
                  <a:lnTo>
                    <a:pt x="16764" y="79248"/>
                  </a:lnTo>
                  <a:lnTo>
                    <a:pt x="15240" y="77724"/>
                  </a:lnTo>
                  <a:lnTo>
                    <a:pt x="13716" y="76200"/>
                  </a:lnTo>
                  <a:lnTo>
                    <a:pt x="13716" y="74676"/>
                  </a:lnTo>
                  <a:lnTo>
                    <a:pt x="12192" y="71628"/>
                  </a:lnTo>
                  <a:lnTo>
                    <a:pt x="12192" y="70104"/>
                  </a:lnTo>
                  <a:lnTo>
                    <a:pt x="0" y="70104"/>
                  </a:lnTo>
                  <a:lnTo>
                    <a:pt x="0" y="73152"/>
                  </a:lnTo>
                  <a:lnTo>
                    <a:pt x="1524" y="77724"/>
                  </a:lnTo>
                  <a:lnTo>
                    <a:pt x="3048" y="80772"/>
                  </a:lnTo>
                  <a:lnTo>
                    <a:pt x="4572" y="83820"/>
                  </a:lnTo>
                  <a:lnTo>
                    <a:pt x="7620" y="86868"/>
                  </a:lnTo>
                  <a:lnTo>
                    <a:pt x="9144" y="88392"/>
                  </a:lnTo>
                  <a:lnTo>
                    <a:pt x="12192" y="91440"/>
                  </a:lnTo>
                  <a:lnTo>
                    <a:pt x="15240" y="92964"/>
                  </a:lnTo>
                  <a:lnTo>
                    <a:pt x="19812" y="94488"/>
                  </a:lnTo>
                  <a:lnTo>
                    <a:pt x="22860" y="94488"/>
                  </a:lnTo>
                  <a:lnTo>
                    <a:pt x="25908" y="96012"/>
                  </a:lnTo>
                  <a:lnTo>
                    <a:pt x="30480" y="96012"/>
                  </a:lnTo>
                  <a:lnTo>
                    <a:pt x="35052" y="96012"/>
                  </a:lnTo>
                  <a:lnTo>
                    <a:pt x="39624" y="94488"/>
                  </a:lnTo>
                  <a:lnTo>
                    <a:pt x="44196" y="92964"/>
                  </a:lnTo>
                  <a:lnTo>
                    <a:pt x="47244" y="91440"/>
                  </a:lnTo>
                  <a:lnTo>
                    <a:pt x="50292" y="88392"/>
                  </a:lnTo>
                  <a:lnTo>
                    <a:pt x="53340" y="85344"/>
                  </a:lnTo>
                  <a:lnTo>
                    <a:pt x="56388" y="82296"/>
                  </a:lnTo>
                  <a:lnTo>
                    <a:pt x="57912" y="79248"/>
                  </a:lnTo>
                  <a:lnTo>
                    <a:pt x="59436" y="74676"/>
                  </a:lnTo>
                  <a:lnTo>
                    <a:pt x="60960" y="70104"/>
                  </a:lnTo>
                  <a:lnTo>
                    <a:pt x="62484" y="65532"/>
                  </a:lnTo>
                  <a:lnTo>
                    <a:pt x="62484" y="60960"/>
                  </a:lnTo>
                  <a:lnTo>
                    <a:pt x="62484" y="56388"/>
                  </a:lnTo>
                  <a:lnTo>
                    <a:pt x="60960" y="51816"/>
                  </a:lnTo>
                  <a:lnTo>
                    <a:pt x="59436" y="48768"/>
                  </a:lnTo>
                  <a:lnTo>
                    <a:pt x="57912" y="44196"/>
                  </a:lnTo>
                  <a:lnTo>
                    <a:pt x="44196" y="32004"/>
                  </a:lnTo>
                  <a:lnTo>
                    <a:pt x="41148" y="30480"/>
                  </a:lnTo>
                  <a:lnTo>
                    <a:pt x="36576" y="30480"/>
                  </a:lnTo>
                  <a:lnTo>
                    <a:pt x="33528" y="30480"/>
                  </a:lnTo>
                  <a:lnTo>
                    <a:pt x="25908" y="30480"/>
                  </a:lnTo>
                  <a:lnTo>
                    <a:pt x="19812" y="32004"/>
                  </a:lnTo>
                  <a:lnTo>
                    <a:pt x="15240" y="35052"/>
                  </a:lnTo>
                  <a:lnTo>
                    <a:pt x="19812" y="10668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 descr=""/>
          <p:cNvGrpSpPr/>
          <p:nvPr/>
        </p:nvGrpSpPr>
        <p:grpSpPr>
          <a:xfrm>
            <a:off x="529590" y="7671053"/>
            <a:ext cx="1350645" cy="701040"/>
            <a:chOff x="529590" y="7671053"/>
            <a:chExt cx="1350645" cy="701040"/>
          </a:xfrm>
        </p:grpSpPr>
        <p:sp>
          <p:nvSpPr>
            <p:cNvPr id="73" name="object 73" descr=""/>
            <p:cNvSpPr/>
            <p:nvPr/>
          </p:nvSpPr>
          <p:spPr>
            <a:xfrm>
              <a:off x="531876" y="7693151"/>
              <a:ext cx="60960" cy="97790"/>
            </a:xfrm>
            <a:custGeom>
              <a:avLst/>
              <a:gdLst/>
              <a:ahLst/>
              <a:cxnLst/>
              <a:rect l="l" t="t" r="r" b="b"/>
              <a:pathLst>
                <a:path w="60959" h="97790">
                  <a:moveTo>
                    <a:pt x="13715" y="30479"/>
                  </a:moveTo>
                  <a:lnTo>
                    <a:pt x="27431" y="10667"/>
                  </a:lnTo>
                  <a:lnTo>
                    <a:pt x="28955" y="10667"/>
                  </a:lnTo>
                  <a:lnTo>
                    <a:pt x="32003" y="10667"/>
                  </a:lnTo>
                  <a:lnTo>
                    <a:pt x="41147" y="10667"/>
                  </a:lnTo>
                  <a:lnTo>
                    <a:pt x="45719" y="13715"/>
                  </a:lnTo>
                  <a:lnTo>
                    <a:pt x="47243" y="22859"/>
                  </a:lnTo>
                  <a:lnTo>
                    <a:pt x="59435" y="22859"/>
                  </a:lnTo>
                  <a:lnTo>
                    <a:pt x="59435" y="18287"/>
                  </a:lnTo>
                  <a:lnTo>
                    <a:pt x="57911" y="15239"/>
                  </a:lnTo>
                  <a:lnTo>
                    <a:pt x="56387" y="12191"/>
                  </a:lnTo>
                  <a:lnTo>
                    <a:pt x="54863" y="9143"/>
                  </a:lnTo>
                  <a:lnTo>
                    <a:pt x="53339" y="7619"/>
                  </a:lnTo>
                  <a:lnTo>
                    <a:pt x="50291" y="4571"/>
                  </a:lnTo>
                  <a:lnTo>
                    <a:pt x="48767" y="3047"/>
                  </a:lnTo>
                  <a:lnTo>
                    <a:pt x="45719" y="1523"/>
                  </a:lnTo>
                  <a:lnTo>
                    <a:pt x="42671" y="1523"/>
                  </a:lnTo>
                  <a:lnTo>
                    <a:pt x="39623" y="0"/>
                  </a:lnTo>
                  <a:lnTo>
                    <a:pt x="36575" y="0"/>
                  </a:lnTo>
                  <a:lnTo>
                    <a:pt x="33527" y="0"/>
                  </a:lnTo>
                  <a:lnTo>
                    <a:pt x="18645" y="3167"/>
                  </a:lnTo>
                  <a:lnTo>
                    <a:pt x="8191" y="12763"/>
                  </a:lnTo>
                  <a:lnTo>
                    <a:pt x="2024" y="28932"/>
                  </a:lnTo>
                  <a:lnTo>
                    <a:pt x="0" y="51815"/>
                  </a:lnTo>
                  <a:lnTo>
                    <a:pt x="0" y="57911"/>
                  </a:lnTo>
                  <a:lnTo>
                    <a:pt x="0" y="65531"/>
                  </a:lnTo>
                  <a:lnTo>
                    <a:pt x="1523" y="70103"/>
                  </a:lnTo>
                  <a:lnTo>
                    <a:pt x="3047" y="76199"/>
                  </a:lnTo>
                  <a:lnTo>
                    <a:pt x="6095" y="80771"/>
                  </a:lnTo>
                  <a:lnTo>
                    <a:pt x="7619" y="85343"/>
                  </a:lnTo>
                  <a:lnTo>
                    <a:pt x="10667" y="88391"/>
                  </a:lnTo>
                  <a:lnTo>
                    <a:pt x="13715" y="91439"/>
                  </a:lnTo>
                  <a:lnTo>
                    <a:pt x="18287" y="94487"/>
                  </a:lnTo>
                  <a:lnTo>
                    <a:pt x="22859" y="96011"/>
                  </a:lnTo>
                  <a:lnTo>
                    <a:pt x="27431" y="97535"/>
                  </a:lnTo>
                  <a:lnTo>
                    <a:pt x="32003" y="97535"/>
                  </a:lnTo>
                  <a:lnTo>
                    <a:pt x="36575" y="97535"/>
                  </a:lnTo>
                  <a:lnTo>
                    <a:pt x="39623" y="96011"/>
                  </a:lnTo>
                  <a:lnTo>
                    <a:pt x="44195" y="94487"/>
                  </a:lnTo>
                  <a:lnTo>
                    <a:pt x="47243" y="92963"/>
                  </a:lnTo>
                  <a:lnTo>
                    <a:pt x="50291" y="89915"/>
                  </a:lnTo>
                  <a:lnTo>
                    <a:pt x="53339" y="86867"/>
                  </a:lnTo>
                  <a:lnTo>
                    <a:pt x="54863" y="83819"/>
                  </a:lnTo>
                  <a:lnTo>
                    <a:pt x="57911" y="80771"/>
                  </a:lnTo>
                  <a:lnTo>
                    <a:pt x="59435" y="77723"/>
                  </a:lnTo>
                  <a:lnTo>
                    <a:pt x="60959" y="73151"/>
                  </a:lnTo>
                  <a:lnTo>
                    <a:pt x="60959" y="68579"/>
                  </a:lnTo>
                  <a:lnTo>
                    <a:pt x="60959" y="64007"/>
                  </a:lnTo>
                  <a:lnTo>
                    <a:pt x="60959" y="60959"/>
                  </a:lnTo>
                  <a:lnTo>
                    <a:pt x="60959" y="56387"/>
                  </a:lnTo>
                  <a:lnTo>
                    <a:pt x="59435" y="53339"/>
                  </a:lnTo>
                  <a:lnTo>
                    <a:pt x="57911" y="48767"/>
                  </a:lnTo>
                  <a:lnTo>
                    <a:pt x="54863" y="45719"/>
                  </a:lnTo>
                  <a:lnTo>
                    <a:pt x="53339" y="42671"/>
                  </a:lnTo>
                  <a:lnTo>
                    <a:pt x="50291" y="39623"/>
                  </a:lnTo>
                  <a:lnTo>
                    <a:pt x="47243" y="38099"/>
                  </a:lnTo>
                  <a:lnTo>
                    <a:pt x="44195" y="36575"/>
                  </a:lnTo>
                  <a:lnTo>
                    <a:pt x="41147" y="35051"/>
                  </a:lnTo>
                  <a:lnTo>
                    <a:pt x="36575" y="35051"/>
                  </a:lnTo>
                  <a:lnTo>
                    <a:pt x="33527" y="35051"/>
                  </a:lnTo>
                  <a:lnTo>
                    <a:pt x="25907" y="35051"/>
                  </a:lnTo>
                  <a:lnTo>
                    <a:pt x="18287" y="38099"/>
                  </a:lnTo>
                  <a:lnTo>
                    <a:pt x="12191" y="45719"/>
                  </a:lnTo>
                  <a:lnTo>
                    <a:pt x="12191" y="39623"/>
                  </a:lnTo>
                  <a:lnTo>
                    <a:pt x="13715" y="35051"/>
                  </a:lnTo>
                  <a:lnTo>
                    <a:pt x="13715" y="3047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44068" y="7738871"/>
              <a:ext cx="36830" cy="41275"/>
            </a:xfrm>
            <a:custGeom>
              <a:avLst/>
              <a:gdLst/>
              <a:ahLst/>
              <a:cxnLst/>
              <a:rect l="l" t="t" r="r" b="b"/>
              <a:pathLst>
                <a:path w="36829" h="41275">
                  <a:moveTo>
                    <a:pt x="19812" y="0"/>
                  </a:moveTo>
                  <a:lnTo>
                    <a:pt x="21336" y="0"/>
                  </a:lnTo>
                  <a:lnTo>
                    <a:pt x="24384" y="0"/>
                  </a:lnTo>
                  <a:lnTo>
                    <a:pt x="25908" y="1524"/>
                  </a:lnTo>
                  <a:lnTo>
                    <a:pt x="28956" y="1524"/>
                  </a:lnTo>
                  <a:lnTo>
                    <a:pt x="30480" y="3048"/>
                  </a:lnTo>
                  <a:lnTo>
                    <a:pt x="32004" y="4572"/>
                  </a:lnTo>
                  <a:lnTo>
                    <a:pt x="33528" y="7620"/>
                  </a:lnTo>
                  <a:lnTo>
                    <a:pt x="35052" y="9144"/>
                  </a:lnTo>
                  <a:lnTo>
                    <a:pt x="35052" y="12192"/>
                  </a:lnTo>
                  <a:lnTo>
                    <a:pt x="36576" y="13716"/>
                  </a:lnTo>
                  <a:lnTo>
                    <a:pt x="36576" y="16764"/>
                  </a:lnTo>
                  <a:lnTo>
                    <a:pt x="36576" y="19812"/>
                  </a:lnTo>
                  <a:lnTo>
                    <a:pt x="36576" y="22859"/>
                  </a:lnTo>
                  <a:lnTo>
                    <a:pt x="36576" y="25908"/>
                  </a:lnTo>
                  <a:lnTo>
                    <a:pt x="35052" y="27432"/>
                  </a:lnTo>
                  <a:lnTo>
                    <a:pt x="35052" y="30480"/>
                  </a:lnTo>
                  <a:lnTo>
                    <a:pt x="33528" y="32004"/>
                  </a:lnTo>
                  <a:lnTo>
                    <a:pt x="32004" y="35052"/>
                  </a:lnTo>
                  <a:lnTo>
                    <a:pt x="30480" y="36576"/>
                  </a:lnTo>
                  <a:lnTo>
                    <a:pt x="28956" y="38100"/>
                  </a:lnTo>
                  <a:lnTo>
                    <a:pt x="25908" y="39624"/>
                  </a:lnTo>
                  <a:lnTo>
                    <a:pt x="24384" y="39624"/>
                  </a:lnTo>
                  <a:lnTo>
                    <a:pt x="22860" y="41148"/>
                  </a:lnTo>
                  <a:lnTo>
                    <a:pt x="19812" y="41148"/>
                  </a:lnTo>
                  <a:lnTo>
                    <a:pt x="16764" y="41148"/>
                  </a:lnTo>
                  <a:lnTo>
                    <a:pt x="13716" y="39624"/>
                  </a:lnTo>
                  <a:lnTo>
                    <a:pt x="12192" y="38100"/>
                  </a:lnTo>
                  <a:lnTo>
                    <a:pt x="9144" y="36576"/>
                  </a:lnTo>
                  <a:lnTo>
                    <a:pt x="7620" y="35052"/>
                  </a:lnTo>
                  <a:lnTo>
                    <a:pt x="6096" y="32004"/>
                  </a:lnTo>
                  <a:lnTo>
                    <a:pt x="4572" y="28956"/>
                  </a:lnTo>
                  <a:lnTo>
                    <a:pt x="3048" y="25908"/>
                  </a:lnTo>
                  <a:lnTo>
                    <a:pt x="1524" y="22859"/>
                  </a:lnTo>
                  <a:lnTo>
                    <a:pt x="0" y="18288"/>
                  </a:lnTo>
                  <a:lnTo>
                    <a:pt x="0" y="13716"/>
                  </a:lnTo>
                  <a:lnTo>
                    <a:pt x="0" y="9144"/>
                  </a:lnTo>
                  <a:lnTo>
                    <a:pt x="6096" y="3048"/>
                  </a:lnTo>
                  <a:lnTo>
                    <a:pt x="12192" y="0"/>
                  </a:lnTo>
                  <a:lnTo>
                    <a:pt x="19812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8838" y="7671053"/>
              <a:ext cx="1271016" cy="701040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531876" y="8258555"/>
              <a:ext cx="60960" cy="94615"/>
            </a:xfrm>
            <a:custGeom>
              <a:avLst/>
              <a:gdLst/>
              <a:ahLst/>
              <a:cxnLst/>
              <a:rect l="l" t="t" r="r" b="b"/>
              <a:pathLst>
                <a:path w="60959" h="94615">
                  <a:moveTo>
                    <a:pt x="6096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48768" y="10668"/>
                  </a:lnTo>
                  <a:lnTo>
                    <a:pt x="13716" y="94488"/>
                  </a:lnTo>
                  <a:lnTo>
                    <a:pt x="25908" y="94488"/>
                  </a:lnTo>
                  <a:lnTo>
                    <a:pt x="60960" y="7620"/>
                  </a:lnTo>
                  <a:lnTo>
                    <a:pt x="6096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529589" y="8443721"/>
            <a:ext cx="1234440" cy="312420"/>
            <a:chOff x="529589" y="8443721"/>
            <a:chExt cx="1234440" cy="312420"/>
          </a:xfrm>
        </p:grpSpPr>
        <p:sp>
          <p:nvSpPr>
            <p:cNvPr id="78" name="object 78" descr=""/>
            <p:cNvSpPr/>
            <p:nvPr/>
          </p:nvSpPr>
          <p:spPr>
            <a:xfrm>
              <a:off x="531875" y="8465820"/>
              <a:ext cx="60960" cy="97790"/>
            </a:xfrm>
            <a:custGeom>
              <a:avLst/>
              <a:gdLst/>
              <a:ahLst/>
              <a:cxnLst/>
              <a:rect l="l" t="t" r="r" b="b"/>
              <a:pathLst>
                <a:path w="60959" h="97790">
                  <a:moveTo>
                    <a:pt x="57912" y="22859"/>
                  </a:moveTo>
                  <a:lnTo>
                    <a:pt x="57912" y="19811"/>
                  </a:lnTo>
                  <a:lnTo>
                    <a:pt x="57912" y="16763"/>
                  </a:lnTo>
                  <a:lnTo>
                    <a:pt x="56388" y="13715"/>
                  </a:lnTo>
                  <a:lnTo>
                    <a:pt x="54864" y="10667"/>
                  </a:lnTo>
                  <a:lnTo>
                    <a:pt x="53340" y="9143"/>
                  </a:lnTo>
                  <a:lnTo>
                    <a:pt x="50292" y="6095"/>
                  </a:lnTo>
                  <a:lnTo>
                    <a:pt x="47244" y="4571"/>
                  </a:lnTo>
                  <a:lnTo>
                    <a:pt x="45720" y="3047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5052" y="0"/>
                  </a:lnTo>
                  <a:lnTo>
                    <a:pt x="30480" y="0"/>
                  </a:lnTo>
                  <a:lnTo>
                    <a:pt x="25908" y="0"/>
                  </a:lnTo>
                  <a:lnTo>
                    <a:pt x="22860" y="0"/>
                  </a:lnTo>
                  <a:lnTo>
                    <a:pt x="19812" y="1523"/>
                  </a:lnTo>
                  <a:lnTo>
                    <a:pt x="15240" y="3047"/>
                  </a:lnTo>
                  <a:lnTo>
                    <a:pt x="13716" y="4571"/>
                  </a:lnTo>
                  <a:lnTo>
                    <a:pt x="10668" y="6095"/>
                  </a:lnTo>
                  <a:lnTo>
                    <a:pt x="7620" y="7619"/>
                  </a:lnTo>
                  <a:lnTo>
                    <a:pt x="6096" y="10667"/>
                  </a:lnTo>
                  <a:lnTo>
                    <a:pt x="4572" y="13715"/>
                  </a:lnTo>
                  <a:lnTo>
                    <a:pt x="3048" y="16763"/>
                  </a:lnTo>
                  <a:lnTo>
                    <a:pt x="3048" y="19811"/>
                  </a:lnTo>
                  <a:lnTo>
                    <a:pt x="3048" y="22859"/>
                  </a:lnTo>
                  <a:lnTo>
                    <a:pt x="3929" y="29432"/>
                  </a:lnTo>
                  <a:lnTo>
                    <a:pt x="6667" y="35432"/>
                  </a:lnTo>
                  <a:lnTo>
                    <a:pt x="11406" y="40862"/>
                  </a:lnTo>
                  <a:lnTo>
                    <a:pt x="18288" y="45719"/>
                  </a:lnTo>
                  <a:lnTo>
                    <a:pt x="10287" y="50815"/>
                  </a:lnTo>
                  <a:lnTo>
                    <a:pt x="4572" y="56768"/>
                  </a:lnTo>
                  <a:lnTo>
                    <a:pt x="1143" y="63293"/>
                  </a:lnTo>
                  <a:lnTo>
                    <a:pt x="0" y="70103"/>
                  </a:lnTo>
                  <a:lnTo>
                    <a:pt x="0" y="74675"/>
                  </a:lnTo>
                  <a:lnTo>
                    <a:pt x="0" y="77723"/>
                  </a:lnTo>
                  <a:lnTo>
                    <a:pt x="1524" y="80771"/>
                  </a:lnTo>
                  <a:lnTo>
                    <a:pt x="3048" y="85343"/>
                  </a:lnTo>
                  <a:lnTo>
                    <a:pt x="6096" y="88391"/>
                  </a:lnTo>
                  <a:lnTo>
                    <a:pt x="9144" y="89915"/>
                  </a:lnTo>
                  <a:lnTo>
                    <a:pt x="10668" y="92963"/>
                  </a:lnTo>
                  <a:lnTo>
                    <a:pt x="13716" y="94487"/>
                  </a:lnTo>
                  <a:lnTo>
                    <a:pt x="18288" y="96011"/>
                  </a:lnTo>
                  <a:lnTo>
                    <a:pt x="21336" y="96011"/>
                  </a:lnTo>
                  <a:lnTo>
                    <a:pt x="25908" y="97535"/>
                  </a:lnTo>
                  <a:lnTo>
                    <a:pt x="30480" y="97535"/>
                  </a:lnTo>
                  <a:lnTo>
                    <a:pt x="35052" y="97535"/>
                  </a:lnTo>
                  <a:lnTo>
                    <a:pt x="39624" y="96011"/>
                  </a:lnTo>
                  <a:lnTo>
                    <a:pt x="42672" y="96011"/>
                  </a:lnTo>
                  <a:lnTo>
                    <a:pt x="47244" y="94487"/>
                  </a:lnTo>
                  <a:lnTo>
                    <a:pt x="50292" y="92963"/>
                  </a:lnTo>
                  <a:lnTo>
                    <a:pt x="51816" y="89915"/>
                  </a:lnTo>
                  <a:lnTo>
                    <a:pt x="54864" y="86867"/>
                  </a:lnTo>
                  <a:lnTo>
                    <a:pt x="57912" y="85343"/>
                  </a:lnTo>
                  <a:lnTo>
                    <a:pt x="59436" y="80771"/>
                  </a:lnTo>
                  <a:lnTo>
                    <a:pt x="59436" y="77723"/>
                  </a:lnTo>
                  <a:lnTo>
                    <a:pt x="60960" y="74675"/>
                  </a:lnTo>
                  <a:lnTo>
                    <a:pt x="60960" y="70103"/>
                  </a:lnTo>
                  <a:lnTo>
                    <a:pt x="59817" y="63293"/>
                  </a:lnTo>
                  <a:lnTo>
                    <a:pt x="56388" y="56768"/>
                  </a:lnTo>
                  <a:lnTo>
                    <a:pt x="50673" y="50815"/>
                  </a:lnTo>
                  <a:lnTo>
                    <a:pt x="42672" y="45719"/>
                  </a:lnTo>
                  <a:lnTo>
                    <a:pt x="49553" y="40862"/>
                  </a:lnTo>
                  <a:lnTo>
                    <a:pt x="54292" y="35432"/>
                  </a:lnTo>
                  <a:lnTo>
                    <a:pt x="57030" y="29432"/>
                  </a:lnTo>
                  <a:lnTo>
                    <a:pt x="57912" y="22859"/>
                  </a:lnTo>
                  <a:close/>
                </a:path>
              </a:pathLst>
            </a:custGeom>
            <a:ln w="4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47115" y="847648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0" y="13716"/>
                  </a:moveTo>
                  <a:lnTo>
                    <a:pt x="0" y="9144"/>
                  </a:lnTo>
                  <a:lnTo>
                    <a:pt x="1524" y="6096"/>
                  </a:lnTo>
                  <a:lnTo>
                    <a:pt x="4572" y="3048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15240" y="0"/>
                  </a:lnTo>
                  <a:lnTo>
                    <a:pt x="19812" y="0"/>
                  </a:lnTo>
                  <a:lnTo>
                    <a:pt x="24384" y="1524"/>
                  </a:lnTo>
                  <a:lnTo>
                    <a:pt x="25908" y="3048"/>
                  </a:lnTo>
                  <a:lnTo>
                    <a:pt x="28956" y="6096"/>
                  </a:lnTo>
                  <a:lnTo>
                    <a:pt x="30480" y="9144"/>
                  </a:lnTo>
                  <a:lnTo>
                    <a:pt x="30480" y="13716"/>
                  </a:lnTo>
                  <a:lnTo>
                    <a:pt x="30480" y="19812"/>
                  </a:lnTo>
                  <a:lnTo>
                    <a:pt x="25908" y="25908"/>
                  </a:lnTo>
                  <a:lnTo>
                    <a:pt x="15240" y="30480"/>
                  </a:lnTo>
                  <a:lnTo>
                    <a:pt x="4572" y="25908"/>
                  </a:lnTo>
                  <a:lnTo>
                    <a:pt x="0" y="19812"/>
                  </a:lnTo>
                  <a:lnTo>
                    <a:pt x="0" y="13716"/>
                  </a:lnTo>
                  <a:close/>
                </a:path>
              </a:pathLst>
            </a:custGeom>
            <a:ln w="4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44067" y="851763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59">
                  <a:moveTo>
                    <a:pt x="35051" y="25907"/>
                  </a:moveTo>
                  <a:lnTo>
                    <a:pt x="35051" y="27431"/>
                  </a:lnTo>
                  <a:lnTo>
                    <a:pt x="33527" y="28955"/>
                  </a:lnTo>
                  <a:lnTo>
                    <a:pt x="32003" y="30479"/>
                  </a:lnTo>
                  <a:lnTo>
                    <a:pt x="30479" y="32003"/>
                  </a:lnTo>
                  <a:lnTo>
                    <a:pt x="27431" y="33527"/>
                  </a:lnTo>
                  <a:lnTo>
                    <a:pt x="25907" y="33527"/>
                  </a:lnTo>
                  <a:lnTo>
                    <a:pt x="22859" y="35051"/>
                  </a:lnTo>
                  <a:lnTo>
                    <a:pt x="21335" y="35051"/>
                  </a:lnTo>
                  <a:lnTo>
                    <a:pt x="18287" y="35051"/>
                  </a:lnTo>
                  <a:lnTo>
                    <a:pt x="15239" y="35051"/>
                  </a:lnTo>
                  <a:lnTo>
                    <a:pt x="13715" y="35051"/>
                  </a:lnTo>
                  <a:lnTo>
                    <a:pt x="10667" y="33527"/>
                  </a:lnTo>
                  <a:lnTo>
                    <a:pt x="9143" y="33527"/>
                  </a:lnTo>
                  <a:lnTo>
                    <a:pt x="6095" y="32003"/>
                  </a:lnTo>
                  <a:lnTo>
                    <a:pt x="4571" y="30479"/>
                  </a:lnTo>
                  <a:lnTo>
                    <a:pt x="3047" y="28955"/>
                  </a:lnTo>
                  <a:lnTo>
                    <a:pt x="1523" y="27431"/>
                  </a:lnTo>
                  <a:lnTo>
                    <a:pt x="1523" y="25907"/>
                  </a:lnTo>
                  <a:lnTo>
                    <a:pt x="0" y="22859"/>
                  </a:lnTo>
                  <a:lnTo>
                    <a:pt x="0" y="21335"/>
                  </a:lnTo>
                  <a:lnTo>
                    <a:pt x="0" y="18287"/>
                  </a:lnTo>
                  <a:lnTo>
                    <a:pt x="0" y="13715"/>
                  </a:lnTo>
                  <a:lnTo>
                    <a:pt x="1523" y="10667"/>
                  </a:lnTo>
                  <a:lnTo>
                    <a:pt x="4571" y="7619"/>
                  </a:lnTo>
                  <a:lnTo>
                    <a:pt x="7619" y="4571"/>
                  </a:lnTo>
                  <a:lnTo>
                    <a:pt x="12191" y="3047"/>
                  </a:lnTo>
                  <a:lnTo>
                    <a:pt x="18287" y="0"/>
                  </a:lnTo>
                  <a:lnTo>
                    <a:pt x="24383" y="3047"/>
                  </a:lnTo>
                  <a:lnTo>
                    <a:pt x="28955" y="4571"/>
                  </a:lnTo>
                  <a:lnTo>
                    <a:pt x="32003" y="7619"/>
                  </a:lnTo>
                  <a:lnTo>
                    <a:pt x="35051" y="10667"/>
                  </a:lnTo>
                  <a:lnTo>
                    <a:pt x="36575" y="13715"/>
                  </a:lnTo>
                  <a:lnTo>
                    <a:pt x="36575" y="18287"/>
                  </a:lnTo>
                  <a:lnTo>
                    <a:pt x="36575" y="21335"/>
                  </a:lnTo>
                  <a:lnTo>
                    <a:pt x="36575" y="22859"/>
                  </a:lnTo>
                  <a:lnTo>
                    <a:pt x="35051" y="25907"/>
                  </a:lnTo>
                  <a:close/>
                </a:path>
              </a:pathLst>
            </a:custGeom>
            <a:ln w="4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08838" y="8443721"/>
              <a:ext cx="1155192" cy="312420"/>
            </a:xfrm>
            <a:prstGeom prst="rect">
              <a:avLst/>
            </a:prstGeom>
          </p:spPr>
        </p:pic>
      </p:grpSp>
      <p:pic>
        <p:nvPicPr>
          <p:cNvPr id="82" name="object 82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66927" y="9349740"/>
            <a:ext cx="5481827" cy="137160"/>
          </a:xfrm>
          <a:prstGeom prst="rect">
            <a:avLst/>
          </a:prstGeom>
        </p:spPr>
      </p:pic>
      <p:graphicFrame>
        <p:nvGraphicFramePr>
          <p:cNvPr id="83" name="object 83" descr=""/>
          <p:cNvGraphicFramePr>
            <a:graphicFrameLocks noGrp="1"/>
          </p:cNvGraphicFramePr>
          <p:nvPr/>
        </p:nvGraphicFramePr>
        <p:xfrm>
          <a:off x="446531" y="7062269"/>
          <a:ext cx="6521450" cy="240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"/>
                <a:gridCol w="1242060"/>
                <a:gridCol w="2005964"/>
                <a:gridCol w="969644"/>
                <a:gridCol w="725804"/>
                <a:gridCol w="751839"/>
                <a:gridCol w="676910"/>
              </a:tblGrid>
              <a:tr h="362585">
                <a:tc gridSpan="2">
                  <a:txBody>
                    <a:bodyPr/>
                    <a:lstStyle/>
                    <a:p>
                      <a:pPr marL="78740">
                        <a:lnSpc>
                          <a:spcPts val="1090"/>
                        </a:lnSpc>
                      </a:pPr>
                      <a:r>
                        <a:rPr dirty="0" sz="1000" spc="-25" b="1">
                          <a:latin typeface="Roboto Bk"/>
                          <a:cs typeface="Roboto Bk"/>
                        </a:rPr>
                        <a:t>4.</a:t>
                      </a:r>
                      <a:endParaRPr sz="1000">
                        <a:latin typeface="Roboto Bk"/>
                        <a:cs typeface="Roboto Bk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090"/>
                        </a:lnSpc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4.Securities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against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Savings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8905">
                        <a:lnSpc>
                          <a:spcPts val="109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451399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ts val="109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420063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ts val="109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411872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09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343382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7804">
                <a:tc gridSpan="2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spc="-25" b="1">
                          <a:latin typeface="Roboto Bk"/>
                          <a:cs typeface="Roboto Bk"/>
                        </a:rPr>
                        <a:t>5.</a:t>
                      </a:r>
                      <a:endParaRPr sz="1000">
                        <a:latin typeface="Roboto Bk"/>
                        <a:cs typeface="Roboto Bk"/>
                      </a:endParaRPr>
                    </a:p>
                  </a:txBody>
                  <a:tcPr marL="0" marR="0" marB="0" marT="298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5.State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Provident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Funds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r" marR="1289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5059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5000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r" marR="1549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5000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5000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</a:tr>
              <a:tr h="529590">
                <a:tc gridSpan="2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967105" algn="l"/>
                        </a:tabLst>
                      </a:pPr>
                      <a:r>
                        <a:rPr dirty="0" sz="1000" spc="-25" b="1">
                          <a:latin typeface="Roboto Bk"/>
                          <a:cs typeface="Roboto Bk"/>
                        </a:rPr>
                        <a:t>6.</a:t>
                      </a:r>
                      <a:r>
                        <a:rPr dirty="0" sz="1000" b="1"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spc="-50" b="1">
                          <a:latin typeface="Roboto Bk"/>
                          <a:cs typeface="Roboto Bk"/>
                        </a:rPr>
                        <a:t>(</a:t>
                      </a:r>
                      <a:endParaRPr sz="1000">
                        <a:latin typeface="Roboto Bk"/>
                        <a:cs typeface="Roboto Bk"/>
                      </a:endParaRPr>
                    </a:p>
                  </a:txBody>
                  <a:tcPr marL="0" marR="0" marB="0" marT="184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7034" marR="528320" indent="-102870">
                        <a:lnSpc>
                          <a:spcPts val="1400"/>
                        </a:lnSpc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6.Other</a:t>
                      </a:r>
                      <a:r>
                        <a:rPr dirty="0" sz="10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Receipts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(Internal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Debts</a:t>
                      </a:r>
                      <a:r>
                        <a:rPr dirty="0" sz="10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Account)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89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(-)88689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(-)81282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49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26034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40746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1546860" algn="l"/>
                        </a:tabLst>
                      </a:pPr>
                      <a:r>
                        <a:rPr dirty="0" sz="1000" spc="-25" b="1">
                          <a:latin typeface="Roboto Bk"/>
                          <a:cs typeface="Roboto Bk"/>
                        </a:rPr>
                        <a:t>7.</a:t>
                      </a:r>
                      <a:r>
                        <a:rPr dirty="0" sz="1000" b="1"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7.External</a:t>
                      </a:r>
                      <a:r>
                        <a:rPr dirty="0" sz="10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Debt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55121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15952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algn="r" marR="1549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31992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23490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/>
                </a:tc>
              </a:tr>
              <a:tr h="385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1546860" algn="l"/>
                        </a:tabLst>
                      </a:pPr>
                      <a:r>
                        <a:rPr dirty="0" sz="1000" spc="-25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8.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8.Draw Down</a:t>
                      </a:r>
                      <a:r>
                        <a:rPr dirty="0" sz="10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000" spc="-2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Cash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490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000" spc="-4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2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794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140397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1549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51951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2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2484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</a:tr>
              <a:tr h="207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490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Grand</a:t>
                      </a:r>
                      <a:r>
                        <a:rPr dirty="0" sz="1000" spc="-2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1654643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365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1613312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1569527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1568936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49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(Fiscal</a:t>
                      </a:r>
                      <a:r>
                        <a:rPr dirty="0" sz="1000" spc="-3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Deficit)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035">
                <a:tc>
                  <a:txBody>
                    <a:bodyPr/>
                    <a:lstStyle/>
                    <a:p>
                      <a:pPr marL="10160">
                        <a:lnSpc>
                          <a:spcPts val="880"/>
                        </a:lnSpc>
                        <a:spcBef>
                          <a:spcPts val="225"/>
                        </a:spcBef>
                      </a:pPr>
                      <a:r>
                        <a:rPr dirty="0" sz="800" spc="-50" b="1">
                          <a:latin typeface="Roboto Bk"/>
                          <a:cs typeface="Roboto Bk"/>
                        </a:rPr>
                        <a:t>#</a:t>
                      </a:r>
                      <a:endParaRPr sz="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45210">
                        <a:lnSpc>
                          <a:spcPts val="880"/>
                        </a:lnSpc>
                        <a:spcBef>
                          <a:spcPts val="225"/>
                        </a:spcBef>
                      </a:pPr>
                      <a:r>
                        <a:rPr dirty="0" sz="800" spc="-50">
                          <a:latin typeface="Sitka Heading"/>
                          <a:cs typeface="Sitka Heading"/>
                        </a:rPr>
                        <a:t>-</a:t>
                      </a:r>
                      <a:endParaRPr sz="800">
                        <a:latin typeface="Sitka Heading"/>
                        <a:cs typeface="Sitka Heading"/>
                      </a:endParaRPr>
                    </a:p>
                  </a:txBody>
                  <a:tcPr marL="0" marR="0" marB="0" marT="2857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84" name="object 84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23494" y="8827769"/>
            <a:ext cx="893063" cy="358140"/>
          </a:xfrm>
          <a:prstGeom prst="rect">
            <a:avLst/>
          </a:prstGeom>
        </p:spPr>
      </p:pic>
      <p:sp>
        <p:nvSpPr>
          <p:cNvPr id="85" name="object 85" descr=""/>
          <p:cNvSpPr/>
          <p:nvPr/>
        </p:nvSpPr>
        <p:spPr>
          <a:xfrm>
            <a:off x="6065520" y="9374123"/>
            <a:ext cx="10795" cy="76200"/>
          </a:xfrm>
          <a:custGeom>
            <a:avLst/>
            <a:gdLst/>
            <a:ahLst/>
            <a:cxnLst/>
            <a:rect l="l" t="t" r="r" b="b"/>
            <a:pathLst>
              <a:path w="10795" h="76200">
                <a:moveTo>
                  <a:pt x="10667" y="76200"/>
                </a:moveTo>
                <a:lnTo>
                  <a:pt x="0" y="76200"/>
                </a:lnTo>
                <a:lnTo>
                  <a:pt x="0" y="0"/>
                </a:lnTo>
                <a:lnTo>
                  <a:pt x="10667" y="0"/>
                </a:lnTo>
                <a:lnTo>
                  <a:pt x="1066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444500" y="9469623"/>
            <a:ext cx="4943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*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Market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borrowings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and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draw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down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cash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does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not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include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buy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back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securities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during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RE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2024-</a:t>
            </a:r>
            <a:r>
              <a:rPr dirty="0" sz="900" spc="-10">
                <a:latin typeface="Times New Roman"/>
                <a:cs typeface="Times New Roman"/>
              </a:rPr>
              <a:t>2025.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22083" y="424682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21359" y="5159247"/>
            <a:ext cx="6337300" cy="1032510"/>
            <a:chOff x="721359" y="5159247"/>
            <a:chExt cx="6337300" cy="1032510"/>
          </a:xfrm>
        </p:grpSpPr>
        <p:sp>
          <p:nvSpPr>
            <p:cNvPr id="4" name="object 4" descr=""/>
            <p:cNvSpPr/>
            <p:nvPr/>
          </p:nvSpPr>
          <p:spPr>
            <a:xfrm>
              <a:off x="723899" y="5161787"/>
              <a:ext cx="6332220" cy="1027430"/>
            </a:xfrm>
            <a:custGeom>
              <a:avLst/>
              <a:gdLst/>
              <a:ahLst/>
              <a:cxnLst/>
              <a:rect l="l" t="t" r="r" b="b"/>
              <a:pathLst>
                <a:path w="6332220" h="1027429">
                  <a:moveTo>
                    <a:pt x="0" y="1027176"/>
                  </a:moveTo>
                  <a:lnTo>
                    <a:pt x="6332219" y="1027176"/>
                  </a:lnTo>
                  <a:lnTo>
                    <a:pt x="6332219" y="0"/>
                  </a:lnTo>
                  <a:lnTo>
                    <a:pt x="0" y="0"/>
                  </a:lnTo>
                  <a:lnTo>
                    <a:pt x="0" y="1027176"/>
                  </a:lnTo>
                  <a:close/>
                </a:path>
              </a:pathLst>
            </a:custGeom>
            <a:ln w="4572">
              <a:solidFill>
                <a:srgbClr val="213F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3075" y="5269992"/>
              <a:ext cx="2535936" cy="246887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2948" y="665987"/>
            <a:ext cx="1534668" cy="29718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5144" y="1301495"/>
            <a:ext cx="384048" cy="13868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8628" y="1330451"/>
            <a:ext cx="137159" cy="8229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6879335" y="1316736"/>
            <a:ext cx="30480" cy="123825"/>
          </a:xfrm>
          <a:custGeom>
            <a:avLst/>
            <a:gdLst/>
            <a:ahLst/>
            <a:cxnLst/>
            <a:rect l="l" t="t" r="r" b="b"/>
            <a:pathLst>
              <a:path w="30479" h="123825">
                <a:moveTo>
                  <a:pt x="7620" y="123444"/>
                </a:moveTo>
                <a:lnTo>
                  <a:pt x="0" y="123444"/>
                </a:lnTo>
                <a:lnTo>
                  <a:pt x="8000" y="108346"/>
                </a:lnTo>
                <a:lnTo>
                  <a:pt x="13715" y="92964"/>
                </a:lnTo>
                <a:lnTo>
                  <a:pt x="17145" y="77581"/>
                </a:lnTo>
                <a:lnTo>
                  <a:pt x="18288" y="62484"/>
                </a:lnTo>
                <a:lnTo>
                  <a:pt x="17145" y="46720"/>
                </a:lnTo>
                <a:lnTo>
                  <a:pt x="13716" y="31242"/>
                </a:lnTo>
                <a:lnTo>
                  <a:pt x="8001" y="15763"/>
                </a:lnTo>
                <a:lnTo>
                  <a:pt x="0" y="0"/>
                </a:lnTo>
                <a:lnTo>
                  <a:pt x="7620" y="0"/>
                </a:lnTo>
                <a:lnTo>
                  <a:pt x="17621" y="15120"/>
                </a:lnTo>
                <a:lnTo>
                  <a:pt x="24765" y="30670"/>
                </a:lnTo>
                <a:lnTo>
                  <a:pt x="29051" y="46505"/>
                </a:lnTo>
                <a:lnTo>
                  <a:pt x="30480" y="62484"/>
                </a:lnTo>
                <a:lnTo>
                  <a:pt x="29051" y="78224"/>
                </a:lnTo>
                <a:lnTo>
                  <a:pt x="24765" y="93535"/>
                </a:lnTo>
                <a:lnTo>
                  <a:pt x="17621" y="108561"/>
                </a:lnTo>
                <a:lnTo>
                  <a:pt x="7620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44395" y="5537698"/>
            <a:ext cx="42849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SOURCES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DEFICIT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FINANCING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914643" y="5868923"/>
            <a:ext cx="1018540" cy="285115"/>
            <a:chOff x="5914643" y="5868923"/>
            <a:chExt cx="1018540" cy="285115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5540" y="5868923"/>
              <a:ext cx="707136" cy="1356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643" y="6051803"/>
              <a:ext cx="70104" cy="102108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5859779" y="5844026"/>
            <a:ext cx="112776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9405">
              <a:lnSpc>
                <a:spcPts val="1170"/>
              </a:lnSpc>
              <a:spcBef>
                <a:spcPts val="95"/>
              </a:spcBef>
              <a:tabLst>
                <a:tab pos="1072515" algn="l"/>
              </a:tabLst>
            </a:pPr>
            <a:r>
              <a:rPr dirty="0" sz="1000" spc="-50" b="1">
                <a:latin typeface="Times New Roman"/>
                <a:cs typeface="Times New Roman"/>
              </a:rPr>
              <a:t>(</a:t>
            </a:r>
            <a:r>
              <a:rPr dirty="0" sz="1000" b="1">
                <a:latin typeface="Times New Roman"/>
                <a:cs typeface="Times New Roman"/>
              </a:rPr>
              <a:t>	</a:t>
            </a:r>
            <a:r>
              <a:rPr dirty="0" sz="1000" spc="-50" b="1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ts val="1410"/>
              </a:lnSpc>
            </a:pP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spc="140" b="1">
                <a:latin typeface="Times New Roman"/>
                <a:cs typeface="Times New Roman"/>
              </a:rPr>
              <a:t> 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Lakh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crore)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00" y="9486900"/>
            <a:ext cx="429767" cy="9296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339087" y="9465052"/>
            <a:ext cx="609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latin typeface="Sitka Heading"/>
                <a:cs typeface="Sitka Heading"/>
              </a:rPr>
              <a:t>-</a:t>
            </a:r>
            <a:endParaRPr sz="800">
              <a:latin typeface="Sitka Heading"/>
              <a:cs typeface="Sitka Heading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426463" y="9485376"/>
            <a:ext cx="4508500" cy="307975"/>
            <a:chOff x="1426463" y="9485376"/>
            <a:chExt cx="4508500" cy="307975"/>
          </a:xfrm>
        </p:grpSpPr>
        <p:sp>
          <p:nvSpPr>
            <p:cNvPr id="18" name="object 18" descr=""/>
            <p:cNvSpPr/>
            <p:nvPr/>
          </p:nvSpPr>
          <p:spPr>
            <a:xfrm>
              <a:off x="1450847" y="9502139"/>
              <a:ext cx="27940" cy="78105"/>
            </a:xfrm>
            <a:custGeom>
              <a:avLst/>
              <a:gdLst/>
              <a:ahLst/>
              <a:cxnLst/>
              <a:rect l="l" t="t" r="r" b="b"/>
              <a:pathLst>
                <a:path w="27940" h="78104">
                  <a:moveTo>
                    <a:pt x="27431" y="77724"/>
                  </a:moveTo>
                  <a:lnTo>
                    <a:pt x="16763" y="77724"/>
                  </a:lnTo>
                  <a:lnTo>
                    <a:pt x="16763" y="16764"/>
                  </a:lnTo>
                  <a:lnTo>
                    <a:pt x="13715" y="19812"/>
                  </a:lnTo>
                  <a:lnTo>
                    <a:pt x="7619" y="21336"/>
                  </a:lnTo>
                  <a:lnTo>
                    <a:pt x="0" y="21336"/>
                  </a:lnTo>
                  <a:lnTo>
                    <a:pt x="0" y="13716"/>
                  </a:lnTo>
                  <a:lnTo>
                    <a:pt x="10667" y="13716"/>
                  </a:lnTo>
                  <a:lnTo>
                    <a:pt x="16763" y="9144"/>
                  </a:lnTo>
                  <a:lnTo>
                    <a:pt x="18287" y="0"/>
                  </a:lnTo>
                  <a:lnTo>
                    <a:pt x="27431" y="0"/>
                  </a:lnTo>
                  <a:lnTo>
                    <a:pt x="27431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1995" y="9485376"/>
              <a:ext cx="4415027" cy="307848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426451" y="9509760"/>
              <a:ext cx="4508500" cy="242570"/>
            </a:xfrm>
            <a:custGeom>
              <a:avLst/>
              <a:gdLst/>
              <a:ahLst/>
              <a:cxnLst/>
              <a:rect l="l" t="t" r="r" b="b"/>
              <a:pathLst>
                <a:path w="4508500" h="242570">
                  <a:moveTo>
                    <a:pt x="50292" y="178308"/>
                  </a:moveTo>
                  <a:lnTo>
                    <a:pt x="48768" y="176784"/>
                  </a:lnTo>
                  <a:lnTo>
                    <a:pt x="45720" y="170688"/>
                  </a:lnTo>
                  <a:lnTo>
                    <a:pt x="42672" y="167640"/>
                  </a:lnTo>
                  <a:lnTo>
                    <a:pt x="33528" y="163068"/>
                  </a:lnTo>
                  <a:lnTo>
                    <a:pt x="19812" y="163068"/>
                  </a:lnTo>
                  <a:lnTo>
                    <a:pt x="16764" y="164592"/>
                  </a:lnTo>
                  <a:lnTo>
                    <a:pt x="13716" y="164592"/>
                  </a:lnTo>
                  <a:lnTo>
                    <a:pt x="10668" y="166116"/>
                  </a:lnTo>
                  <a:lnTo>
                    <a:pt x="9144" y="169164"/>
                  </a:lnTo>
                  <a:lnTo>
                    <a:pt x="6096" y="172212"/>
                  </a:lnTo>
                  <a:lnTo>
                    <a:pt x="1524" y="181356"/>
                  </a:lnTo>
                  <a:lnTo>
                    <a:pt x="1524" y="184404"/>
                  </a:lnTo>
                  <a:lnTo>
                    <a:pt x="12192" y="184404"/>
                  </a:lnTo>
                  <a:lnTo>
                    <a:pt x="12192" y="181356"/>
                  </a:lnTo>
                  <a:lnTo>
                    <a:pt x="13716" y="179832"/>
                  </a:lnTo>
                  <a:lnTo>
                    <a:pt x="13716" y="178308"/>
                  </a:lnTo>
                  <a:lnTo>
                    <a:pt x="15240" y="176784"/>
                  </a:lnTo>
                  <a:lnTo>
                    <a:pt x="15240" y="175260"/>
                  </a:lnTo>
                  <a:lnTo>
                    <a:pt x="16764" y="175260"/>
                  </a:lnTo>
                  <a:lnTo>
                    <a:pt x="18288" y="173736"/>
                  </a:lnTo>
                  <a:lnTo>
                    <a:pt x="19812" y="173736"/>
                  </a:lnTo>
                  <a:lnTo>
                    <a:pt x="21336" y="172212"/>
                  </a:lnTo>
                  <a:lnTo>
                    <a:pt x="30480" y="172212"/>
                  </a:lnTo>
                  <a:lnTo>
                    <a:pt x="36576" y="175260"/>
                  </a:lnTo>
                  <a:lnTo>
                    <a:pt x="39624" y="181356"/>
                  </a:lnTo>
                  <a:lnTo>
                    <a:pt x="39624" y="190500"/>
                  </a:lnTo>
                  <a:lnTo>
                    <a:pt x="38100" y="195072"/>
                  </a:lnTo>
                  <a:lnTo>
                    <a:pt x="35052" y="198120"/>
                  </a:lnTo>
                  <a:lnTo>
                    <a:pt x="33528" y="201168"/>
                  </a:lnTo>
                  <a:lnTo>
                    <a:pt x="27432" y="207264"/>
                  </a:lnTo>
                  <a:lnTo>
                    <a:pt x="12192" y="219456"/>
                  </a:lnTo>
                  <a:lnTo>
                    <a:pt x="7620" y="224028"/>
                  </a:lnTo>
                  <a:lnTo>
                    <a:pt x="1524" y="233172"/>
                  </a:lnTo>
                  <a:lnTo>
                    <a:pt x="0" y="237744"/>
                  </a:lnTo>
                  <a:lnTo>
                    <a:pt x="0" y="242316"/>
                  </a:lnTo>
                  <a:lnTo>
                    <a:pt x="50292" y="242316"/>
                  </a:lnTo>
                  <a:lnTo>
                    <a:pt x="50292" y="233172"/>
                  </a:lnTo>
                  <a:lnTo>
                    <a:pt x="13716" y="233172"/>
                  </a:lnTo>
                  <a:lnTo>
                    <a:pt x="13716" y="230124"/>
                  </a:lnTo>
                  <a:lnTo>
                    <a:pt x="18288" y="225552"/>
                  </a:lnTo>
                  <a:lnTo>
                    <a:pt x="36576" y="210312"/>
                  </a:lnTo>
                  <a:lnTo>
                    <a:pt x="45720" y="201168"/>
                  </a:lnTo>
                  <a:lnTo>
                    <a:pt x="48768" y="196596"/>
                  </a:lnTo>
                  <a:lnTo>
                    <a:pt x="50292" y="190500"/>
                  </a:lnTo>
                  <a:lnTo>
                    <a:pt x="50292" y="178308"/>
                  </a:lnTo>
                  <a:close/>
                </a:path>
                <a:path w="4508500" h="242570">
                  <a:moveTo>
                    <a:pt x="4507992" y="0"/>
                  </a:moveTo>
                  <a:lnTo>
                    <a:pt x="4497324" y="0"/>
                  </a:lnTo>
                  <a:lnTo>
                    <a:pt x="4497324" y="76200"/>
                  </a:lnTo>
                  <a:lnTo>
                    <a:pt x="4507992" y="76200"/>
                  </a:lnTo>
                  <a:lnTo>
                    <a:pt x="4507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14400" y="9621313"/>
            <a:ext cx="5122545" cy="4470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499235">
              <a:lnSpc>
                <a:spcPct val="100000"/>
              </a:lnSpc>
              <a:spcBef>
                <a:spcPts val="215"/>
              </a:spcBef>
            </a:pPr>
            <a:r>
              <a:rPr dirty="0" sz="800" spc="-50">
                <a:latin typeface="Sitka Heading"/>
                <a:cs typeface="Sitka Heading"/>
              </a:rPr>
              <a:t>-</a:t>
            </a:r>
            <a:endParaRPr sz="800">
              <a:latin typeface="Sitka Heading"/>
              <a:cs typeface="Sitka Heading"/>
            </a:endParaRPr>
          </a:p>
          <a:p>
            <a:pPr>
              <a:lnSpc>
                <a:spcPts val="1055"/>
              </a:lnSpc>
              <a:spcBef>
                <a:spcPts val="130"/>
              </a:spcBef>
              <a:tabLst>
                <a:tab pos="486409" algn="l"/>
              </a:tabLst>
            </a:pPr>
            <a:r>
              <a:rPr dirty="0" sz="900" spc="-10">
                <a:latin typeface="Times New Roman"/>
                <a:cs typeface="Times New Roman"/>
              </a:rPr>
              <a:t>Notes:-</a:t>
            </a:r>
            <a:r>
              <a:rPr dirty="0" sz="900">
                <a:latin typeface="Times New Roman"/>
                <a:cs typeface="Times New Roman"/>
              </a:rPr>
              <a:t>	1.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Others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include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State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Provident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Fund,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External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Debt,</a:t>
            </a:r>
            <a:r>
              <a:rPr dirty="0" sz="900" spc="-10">
                <a:latin typeface="Times New Roman"/>
                <a:cs typeface="Times New Roman"/>
              </a:rPr>
              <a:t> Drawdown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cash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balance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and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other</a:t>
            </a:r>
            <a:r>
              <a:rPr dirty="0" sz="900" spc="-10">
                <a:latin typeface="Times New Roman"/>
                <a:cs typeface="Times New Roman"/>
              </a:rPr>
              <a:t> receipts.</a:t>
            </a:r>
            <a:endParaRPr sz="900">
              <a:latin typeface="Times New Roman"/>
              <a:cs typeface="Times New Roman"/>
            </a:endParaRPr>
          </a:p>
          <a:p>
            <a:pPr marL="485775">
              <a:lnSpc>
                <a:spcPts val="1055"/>
              </a:lnSpc>
            </a:pPr>
            <a:r>
              <a:rPr dirty="0" sz="900">
                <a:latin typeface="Times New Roman"/>
                <a:cs typeface="Times New Roman"/>
              </a:rPr>
              <a:t>2.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Net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borrowing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through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T-Bill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is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zero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BE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2025-</a:t>
            </a:r>
            <a:r>
              <a:rPr dirty="0" sz="900" spc="-25">
                <a:latin typeface="Times New Roman"/>
                <a:cs typeface="Times New Roman"/>
              </a:rPr>
              <a:t>26.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966977" y="1700783"/>
            <a:ext cx="5949315" cy="2607310"/>
            <a:chOff x="966977" y="1700783"/>
            <a:chExt cx="5949315" cy="2607310"/>
          </a:xfrm>
        </p:grpSpPr>
        <p:sp>
          <p:nvSpPr>
            <p:cNvPr id="23" name="object 23" descr=""/>
            <p:cNvSpPr/>
            <p:nvPr/>
          </p:nvSpPr>
          <p:spPr>
            <a:xfrm>
              <a:off x="972311" y="1700783"/>
              <a:ext cx="5943600" cy="2601595"/>
            </a:xfrm>
            <a:custGeom>
              <a:avLst/>
              <a:gdLst/>
              <a:ahLst/>
              <a:cxnLst/>
              <a:rect l="l" t="t" r="r" b="b"/>
              <a:pathLst>
                <a:path w="5943600" h="2601595">
                  <a:moveTo>
                    <a:pt x="0" y="2601467"/>
                  </a:moveTo>
                  <a:lnTo>
                    <a:pt x="0" y="0"/>
                  </a:lnTo>
                </a:path>
                <a:path w="5943600" h="2601595">
                  <a:moveTo>
                    <a:pt x="0" y="2601467"/>
                  </a:moveTo>
                  <a:lnTo>
                    <a:pt x="5943600" y="2601467"/>
                  </a:lnTo>
                </a:path>
              </a:pathLst>
            </a:custGeom>
            <a:ln w="1066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69491" y="1783079"/>
              <a:ext cx="5349240" cy="1583690"/>
            </a:xfrm>
            <a:custGeom>
              <a:avLst/>
              <a:gdLst/>
              <a:ahLst/>
              <a:cxnLst/>
              <a:rect l="l" t="t" r="r" b="b"/>
              <a:pathLst>
                <a:path w="5349240" h="1583689">
                  <a:moveTo>
                    <a:pt x="0" y="1557528"/>
                  </a:moveTo>
                  <a:lnTo>
                    <a:pt x="594360" y="1572768"/>
                  </a:lnTo>
                  <a:lnTo>
                    <a:pt x="1188720" y="1583436"/>
                  </a:lnTo>
                  <a:lnTo>
                    <a:pt x="1783079" y="1260348"/>
                  </a:lnTo>
                  <a:lnTo>
                    <a:pt x="2377440" y="0"/>
                  </a:lnTo>
                  <a:lnTo>
                    <a:pt x="2971800" y="684276"/>
                  </a:lnTo>
                  <a:lnTo>
                    <a:pt x="3566159" y="772668"/>
                  </a:lnTo>
                  <a:lnTo>
                    <a:pt x="4160519" y="986028"/>
                  </a:lnTo>
                  <a:lnTo>
                    <a:pt x="4754880" y="1205484"/>
                  </a:lnTo>
                  <a:lnTo>
                    <a:pt x="5349239" y="1315212"/>
                  </a:lnTo>
                </a:path>
              </a:pathLst>
            </a:custGeom>
            <a:ln w="28956">
              <a:solidFill>
                <a:srgbClr val="001F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6513" y="3318510"/>
              <a:ext cx="74675" cy="7467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09593" y="1745741"/>
              <a:ext cx="74676" cy="7467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98313" y="2518410"/>
              <a:ext cx="74676" cy="7467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269491" y="2302764"/>
              <a:ext cx="5349240" cy="1590040"/>
            </a:xfrm>
            <a:custGeom>
              <a:avLst/>
              <a:gdLst/>
              <a:ahLst/>
              <a:cxnLst/>
              <a:rect l="l" t="t" r="r" b="b"/>
              <a:pathLst>
                <a:path w="5349240" h="1590039">
                  <a:moveTo>
                    <a:pt x="0" y="1432559"/>
                  </a:moveTo>
                  <a:lnTo>
                    <a:pt x="594360" y="1289303"/>
                  </a:lnTo>
                  <a:lnTo>
                    <a:pt x="1188720" y="1345691"/>
                  </a:lnTo>
                  <a:lnTo>
                    <a:pt x="1783079" y="1095755"/>
                  </a:lnTo>
                  <a:lnTo>
                    <a:pt x="2377440" y="0"/>
                  </a:lnTo>
                  <a:lnTo>
                    <a:pt x="2971800" y="795527"/>
                  </a:lnTo>
                  <a:lnTo>
                    <a:pt x="3566159" y="912875"/>
                  </a:lnTo>
                  <a:lnTo>
                    <a:pt x="4160519" y="1287779"/>
                  </a:lnTo>
                  <a:lnTo>
                    <a:pt x="4754880" y="1479803"/>
                  </a:lnTo>
                  <a:lnTo>
                    <a:pt x="5349239" y="1589531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6513" y="3554729"/>
              <a:ext cx="74675" cy="7467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0874" y="3611118"/>
              <a:ext cx="74675" cy="7467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09593" y="2265425"/>
              <a:ext cx="74676" cy="7467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92674" y="3553205"/>
              <a:ext cx="74676" cy="74675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269491" y="2631947"/>
              <a:ext cx="5349240" cy="1588135"/>
            </a:xfrm>
            <a:custGeom>
              <a:avLst/>
              <a:gdLst/>
              <a:ahLst/>
              <a:cxnLst/>
              <a:rect l="l" t="t" r="r" b="b"/>
              <a:pathLst>
                <a:path w="5349240" h="1588135">
                  <a:moveTo>
                    <a:pt x="0" y="1400555"/>
                  </a:moveTo>
                  <a:lnTo>
                    <a:pt x="594360" y="1266443"/>
                  </a:lnTo>
                  <a:lnTo>
                    <a:pt x="1188720" y="1292351"/>
                  </a:lnTo>
                  <a:lnTo>
                    <a:pt x="1783079" y="1013459"/>
                  </a:lnTo>
                  <a:lnTo>
                    <a:pt x="2377440" y="0"/>
                  </a:lnTo>
                  <a:lnTo>
                    <a:pt x="2971800" y="766571"/>
                  </a:lnTo>
                  <a:lnTo>
                    <a:pt x="3566159" y="902207"/>
                  </a:lnTo>
                  <a:lnTo>
                    <a:pt x="4160519" y="1232915"/>
                  </a:lnTo>
                  <a:lnTo>
                    <a:pt x="4754880" y="1397507"/>
                  </a:lnTo>
                  <a:lnTo>
                    <a:pt x="5349239" y="1588007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15233" y="3608070"/>
              <a:ext cx="74675" cy="7467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269491" y="2741675"/>
              <a:ext cx="5349240" cy="1464945"/>
            </a:xfrm>
            <a:custGeom>
              <a:avLst/>
              <a:gdLst/>
              <a:ahLst/>
              <a:cxnLst/>
              <a:rect l="l" t="t" r="r" b="b"/>
              <a:pathLst>
                <a:path w="5349240" h="1464945">
                  <a:moveTo>
                    <a:pt x="0" y="1463040"/>
                  </a:moveTo>
                  <a:lnTo>
                    <a:pt x="594360" y="1461516"/>
                  </a:lnTo>
                  <a:lnTo>
                    <a:pt x="1188720" y="1464564"/>
                  </a:lnTo>
                  <a:lnTo>
                    <a:pt x="1783079" y="1123188"/>
                  </a:lnTo>
                  <a:lnTo>
                    <a:pt x="2377440" y="0"/>
                  </a:lnTo>
                  <a:lnTo>
                    <a:pt x="2971800" y="656844"/>
                  </a:lnTo>
                  <a:lnTo>
                    <a:pt x="3566159" y="746760"/>
                  </a:lnTo>
                  <a:lnTo>
                    <a:pt x="4160519" y="1013460"/>
                  </a:lnTo>
                  <a:lnTo>
                    <a:pt x="4754880" y="1205484"/>
                  </a:lnTo>
                  <a:lnTo>
                    <a:pt x="5349239" y="1336548"/>
                  </a:lnTo>
                </a:path>
              </a:pathLst>
            </a:custGeom>
            <a:ln w="28956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5233" y="3827526"/>
              <a:ext cx="74675" cy="7467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98313" y="3451097"/>
              <a:ext cx="74676" cy="74675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4696967" y="2464308"/>
              <a:ext cx="139065" cy="91440"/>
            </a:xfrm>
            <a:custGeom>
              <a:avLst/>
              <a:gdLst/>
              <a:ahLst/>
              <a:cxnLst/>
              <a:rect l="l" t="t" r="r" b="b"/>
              <a:pathLst>
                <a:path w="139064" h="91439">
                  <a:moveTo>
                    <a:pt x="138683" y="9144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9" name="object 3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32153" y="3303270"/>
            <a:ext cx="74676" cy="7467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20873" y="3329178"/>
            <a:ext cx="74675" cy="74675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15233" y="3006089"/>
            <a:ext cx="74675" cy="74675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03954" y="2430018"/>
            <a:ext cx="74676" cy="74675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92673" y="2731770"/>
            <a:ext cx="74676" cy="74675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87034" y="2951226"/>
            <a:ext cx="74676" cy="74675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581393" y="3060954"/>
            <a:ext cx="74675" cy="7467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2153" y="3697985"/>
            <a:ext cx="74676" cy="7467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15233" y="3361182"/>
            <a:ext cx="74675" cy="74675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03954" y="3060954"/>
            <a:ext cx="74676" cy="74675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98314" y="3178302"/>
            <a:ext cx="74676" cy="74675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87034" y="3745229"/>
            <a:ext cx="74676" cy="74675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81393" y="3854958"/>
            <a:ext cx="74675" cy="74675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32153" y="3995165"/>
            <a:ext cx="74676" cy="74675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26513" y="3861053"/>
            <a:ext cx="74675" cy="74675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20873" y="3886961"/>
            <a:ext cx="74675" cy="74675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09594" y="2594610"/>
            <a:ext cx="74676" cy="74675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203954" y="3361182"/>
            <a:ext cx="74676" cy="74675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98314" y="3496817"/>
            <a:ext cx="74676" cy="74675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392673" y="3827526"/>
            <a:ext cx="74676" cy="74675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87034" y="3992117"/>
            <a:ext cx="74676" cy="74675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81393" y="4182617"/>
            <a:ext cx="74675" cy="74675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32153" y="4167378"/>
            <a:ext cx="74676" cy="74675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26513" y="4165853"/>
            <a:ext cx="74675" cy="74675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20873" y="4168902"/>
            <a:ext cx="74675" cy="74675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09594" y="2704338"/>
            <a:ext cx="74676" cy="74675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03954" y="3361182"/>
            <a:ext cx="74676" cy="74675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92673" y="3717797"/>
            <a:ext cx="74676" cy="74675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987034" y="3909821"/>
            <a:ext cx="74676" cy="74675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581393" y="4040885"/>
            <a:ext cx="74675" cy="74675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32915" y="4393691"/>
            <a:ext cx="71628" cy="332231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827276" y="4369308"/>
            <a:ext cx="71628" cy="332231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421635" y="4367784"/>
            <a:ext cx="71628" cy="333755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017520" y="4367783"/>
            <a:ext cx="71628" cy="333755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611879" y="4375403"/>
            <a:ext cx="71628" cy="326136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206239" y="4367784"/>
            <a:ext cx="71628" cy="333755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800600" y="4372355"/>
            <a:ext cx="71628" cy="329183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394959" y="4367783"/>
            <a:ext cx="71628" cy="333756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990844" y="4730496"/>
            <a:ext cx="68580" cy="124967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989319" y="4370832"/>
            <a:ext cx="71628" cy="329183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583680" y="4367784"/>
            <a:ext cx="71628" cy="487679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167383" y="1892045"/>
            <a:ext cx="242316" cy="74675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67383" y="2099310"/>
            <a:ext cx="242316" cy="74675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67383" y="2308098"/>
            <a:ext cx="242316" cy="74675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67383" y="2515361"/>
            <a:ext cx="242316" cy="74675"/>
          </a:xfrm>
          <a:prstGeom prst="rect">
            <a:avLst/>
          </a:prstGeom>
        </p:spPr>
      </p:pic>
      <p:graphicFrame>
        <p:nvGraphicFramePr>
          <p:cNvPr id="84" name="object 84" descr=""/>
          <p:cNvGraphicFramePr>
            <a:graphicFrameLocks noGrp="1"/>
          </p:cNvGraphicFramePr>
          <p:nvPr/>
        </p:nvGraphicFramePr>
        <p:xfrm>
          <a:off x="721613" y="622427"/>
          <a:ext cx="6413500" cy="428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935"/>
                <a:gridCol w="478789"/>
                <a:gridCol w="586739"/>
                <a:gridCol w="532764"/>
                <a:gridCol w="664845"/>
                <a:gridCol w="564514"/>
                <a:gridCol w="252729"/>
                <a:gridCol w="146685"/>
                <a:gridCol w="297814"/>
                <a:gridCol w="300989"/>
                <a:gridCol w="363220"/>
              </a:tblGrid>
              <a:tr h="1017269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R="20955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DEFICIT</a:t>
                      </a:r>
                      <a:r>
                        <a:rPr dirty="0" sz="2000" spc="-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TRENDS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r" marR="1758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0" b="1">
                          <a:latin typeface="Times New Roman"/>
                          <a:cs typeface="Times New Roman"/>
                        </a:rPr>
                        <a:t>%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30810">
                        <a:lnSpc>
                          <a:spcPts val="1350"/>
                        </a:lnSpc>
                        <a:spcBef>
                          <a:spcPts val="16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(%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GDP)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3175">
                      <a:solidFill>
                        <a:srgbClr val="213F59"/>
                      </a:solidFill>
                      <a:prstDash val="solid"/>
                    </a:lnL>
                    <a:lnR w="3175">
                      <a:solidFill>
                        <a:srgbClr val="213F59"/>
                      </a:solidFill>
                      <a:prstDash val="solid"/>
                    </a:lnR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rowSpan="9">
                  <a:txBody>
                    <a:bodyPr/>
                    <a:lstStyle/>
                    <a:p>
                      <a:pPr marL="34925">
                        <a:lnSpc>
                          <a:spcPts val="860"/>
                        </a:lnSpc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9.5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780"/>
                        </a:lnSpc>
                        <a:spcBef>
                          <a:spcPts val="120"/>
                        </a:spcBef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9.0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019"/>
                        </a:lnSpc>
                        <a:tabLst>
                          <a:tab pos="713105" algn="l"/>
                        </a:tabLst>
                      </a:pPr>
                      <a:r>
                        <a:rPr dirty="0" baseline="-20833" sz="1200" spc="-37">
                          <a:latin typeface="Times New Roman"/>
                          <a:cs typeface="Times New Roman"/>
                        </a:rPr>
                        <a:t>8.5</a:t>
                      </a:r>
                      <a:r>
                        <a:rPr dirty="0" baseline="-20833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Fiscal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Deficit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100"/>
                        </a:lnSpc>
                        <a:spcBef>
                          <a:spcPts val="430"/>
                        </a:spcBef>
                        <a:tabLst>
                          <a:tab pos="713105" algn="l"/>
                        </a:tabLst>
                      </a:pPr>
                      <a:r>
                        <a:rPr dirty="0" baseline="20833" sz="1200" spc="-37">
                          <a:latin typeface="Times New Roman"/>
                          <a:cs typeface="Times New Roman"/>
                        </a:rPr>
                        <a:t>8.0</a:t>
                      </a:r>
                      <a:r>
                        <a:rPr dirty="0" baseline="20833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Revenue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Deficit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695"/>
                        </a:lnSpc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7.5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035"/>
                        </a:lnSpc>
                        <a:tabLst>
                          <a:tab pos="713105" algn="l"/>
                        </a:tabLst>
                      </a:pPr>
                      <a:r>
                        <a:rPr dirty="0" baseline="-17361" sz="1200" spc="-37">
                          <a:latin typeface="Times New Roman"/>
                          <a:cs typeface="Times New Roman"/>
                        </a:rPr>
                        <a:t>7.0</a:t>
                      </a:r>
                      <a:r>
                        <a:rPr dirty="0" baseline="-17361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Revenue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Deficit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085"/>
                        </a:lnSpc>
                        <a:spcBef>
                          <a:spcPts val="430"/>
                        </a:spcBef>
                        <a:tabLst>
                          <a:tab pos="713105" algn="l"/>
                        </a:tabLst>
                      </a:pPr>
                      <a:r>
                        <a:rPr dirty="0" baseline="20833" sz="1200" spc="-37">
                          <a:latin typeface="Times New Roman"/>
                          <a:cs typeface="Times New Roman"/>
                        </a:rPr>
                        <a:t>6.5</a:t>
                      </a:r>
                      <a:r>
                        <a:rPr dirty="0" baseline="20833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Deficit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844"/>
                        </a:lnSpc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6.0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5.5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5.0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4.5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481330" algn="l"/>
                          <a:tab pos="1075690" algn="l"/>
                          <a:tab pos="1670050" algn="l"/>
                        </a:tabLst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4.0</a:t>
                      </a:r>
                      <a:r>
                        <a:rPr dirty="0" sz="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472" sz="1200" spc="-37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baseline="3472" sz="1200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3472" sz="1200" spc="-37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dirty="0" baseline="-3472" sz="1200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0416" sz="1200" spc="-37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3.4</a:t>
                      </a:r>
                      <a:endParaRPr baseline="-10416" sz="12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894"/>
                        </a:lnSpc>
                        <a:spcBef>
                          <a:spcPts val="120"/>
                        </a:spcBef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3.5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894"/>
                        </a:lnSpc>
                        <a:tabLst>
                          <a:tab pos="1075690" algn="l"/>
                          <a:tab pos="1670050" algn="l"/>
                        </a:tabLst>
                      </a:pPr>
                      <a:r>
                        <a:rPr dirty="0" baseline="-17361" sz="1200" spc="-37">
                          <a:latin typeface="Times New Roman"/>
                          <a:cs typeface="Times New Roman"/>
                        </a:rPr>
                        <a:t>3.0</a:t>
                      </a:r>
                      <a:r>
                        <a:rPr dirty="0" baseline="-17361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2.6</a:t>
                      </a:r>
                      <a:r>
                        <a:rPr dirty="0" sz="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31250" sz="1200" spc="-37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2.4</a:t>
                      </a:r>
                      <a:endParaRPr baseline="-31250" sz="12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481330" algn="l"/>
                        </a:tabLst>
                      </a:pPr>
                      <a:r>
                        <a:rPr dirty="0" baseline="-13888" sz="1200" spc="-37">
                          <a:latin typeface="Times New Roman"/>
                          <a:cs typeface="Times New Roman"/>
                        </a:rPr>
                        <a:t>2.5</a:t>
                      </a:r>
                      <a:r>
                        <a:rPr dirty="0" baseline="-13888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1075690" algn="l"/>
                          <a:tab pos="1670050" algn="l"/>
                        </a:tabLst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2.0</a:t>
                      </a:r>
                      <a:r>
                        <a:rPr dirty="0" sz="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25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1.5</a:t>
                      </a:r>
                      <a:r>
                        <a:rPr dirty="0" sz="80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3888" sz="1200" spc="-37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1.4</a:t>
                      </a:r>
                      <a:endParaRPr baseline="-13888" sz="12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481330" algn="l"/>
                        </a:tabLst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1.5</a:t>
                      </a:r>
                      <a:r>
                        <a:rPr dirty="0" sz="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25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1.0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1857375" algn="l"/>
                        </a:tabLst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dirty="0" sz="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38194" sz="1200" spc="-37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0.4</a:t>
                      </a:r>
                      <a:endParaRPr baseline="-38194" sz="12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431165" algn="l"/>
                          <a:tab pos="1165225" algn="l"/>
                        </a:tabLst>
                      </a:pPr>
                      <a:r>
                        <a:rPr dirty="0" baseline="3472" sz="1200" spc="-37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dirty="0" baseline="3472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25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0.4</a:t>
                      </a:r>
                      <a:r>
                        <a:rPr dirty="0" sz="800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6944" sz="1200" spc="-37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0.4</a:t>
                      </a:r>
                      <a:endParaRPr baseline="6944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13F59"/>
                      </a:solidFill>
                      <a:prstDash val="solid"/>
                    </a:lnL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800" spc="-25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9.2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13F59"/>
                      </a:solidFill>
                      <a:prstDash val="solid"/>
                    </a:lnR>
                    <a:lnT w="6350">
                      <a:solidFill>
                        <a:srgbClr val="213F59"/>
                      </a:solidFill>
                      <a:prstDash val="solid"/>
                    </a:lnT>
                  </a:tcPr>
                </a:tc>
              </a:tr>
              <a:tr h="196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213F59"/>
                      </a:solidFill>
                      <a:prstDash val="solid"/>
                    </a:lnL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13F59"/>
                      </a:solidFill>
                      <a:prstDash val="solid"/>
                    </a:lnR>
                  </a:tcPr>
                </a:tc>
              </a:tr>
              <a:tr h="2070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213F59"/>
                      </a:solidFill>
                      <a:prstDash val="solid"/>
                    </a:lnL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7.3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13F59"/>
                      </a:solidFill>
                      <a:prstDash val="solid"/>
                    </a:lnR>
                  </a:tcPr>
                </a:tc>
              </a:tr>
              <a:tr h="4514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213F59"/>
                      </a:solidFill>
                      <a:prstDash val="solid"/>
                    </a:lnL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25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6.1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800" spc="-25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6.7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800" spc="-25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6.4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25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5.6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13F59"/>
                      </a:solidFill>
                      <a:prstDash val="solid"/>
                    </a:lnR>
                  </a:tcPr>
                </a:tc>
              </a:tr>
              <a:tr h="4648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213F59"/>
                      </a:solidFill>
                      <a:prstDash val="solid"/>
                    </a:lnL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4.6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968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5.7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15557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4.4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6794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4.0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800" spc="-25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4.8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63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001F60"/>
                          </a:solidFill>
                          <a:latin typeface="Times New Roman"/>
                          <a:cs typeface="Times New Roman"/>
                        </a:rPr>
                        <a:t>4.4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13F59"/>
                      </a:solidFill>
                      <a:prstDash val="solid"/>
                    </a:lnR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213F59"/>
                      </a:solidFill>
                      <a:prstDash val="solid"/>
                    </a:lnL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8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3.3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2.4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8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800" spc="-25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3.3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34290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3.3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6794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2.8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6794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3.0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31750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1.6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1.9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1.5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13F59"/>
                      </a:solidFill>
                      <a:prstDash val="solid"/>
                    </a:lnR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213F59"/>
                      </a:solidFill>
                      <a:prstDash val="solid"/>
                    </a:lnL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800" spc="-25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1.6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40640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2.0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25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1.3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940"/>
                        </a:lnSpc>
                        <a:spcBef>
                          <a:spcPts val="5"/>
                        </a:spcBef>
                      </a:pPr>
                      <a:r>
                        <a:rPr dirty="0" sz="800" spc="-25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0.8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R w="6350">
                      <a:solidFill>
                        <a:srgbClr val="213F59"/>
                      </a:solidFill>
                      <a:prstDash val="solid"/>
                    </a:lnR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213F59"/>
                      </a:solidFill>
                      <a:prstDash val="solid"/>
                    </a:lnL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880"/>
                        </a:lnSpc>
                      </a:pPr>
                      <a:r>
                        <a:rPr dirty="0" sz="800" spc="-25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25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R w="6350">
                      <a:solidFill>
                        <a:srgbClr val="213F59"/>
                      </a:solidFill>
                      <a:prstDash val="solid"/>
                    </a:lnR>
                  </a:tcPr>
                </a:tc>
              </a:tr>
              <a:tr h="5778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213F59"/>
                      </a:solidFill>
                      <a:prstDash val="solid"/>
                    </a:lnL>
                    <a:lnT w="6350">
                      <a:solidFill>
                        <a:srgbClr val="213F59"/>
                      </a:solidFill>
                      <a:prstDash val="solid"/>
                    </a:lnT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13F59"/>
                      </a:solidFill>
                      <a:prstDash val="solid"/>
                    </a:lnR>
                    <a:lnB w="6350">
                      <a:solidFill>
                        <a:srgbClr val="213F5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5" name="object 85" descr=""/>
          <p:cNvGrpSpPr/>
          <p:nvPr/>
        </p:nvGrpSpPr>
        <p:grpSpPr>
          <a:xfrm>
            <a:off x="721359" y="6186423"/>
            <a:ext cx="6337300" cy="3228340"/>
            <a:chOff x="721359" y="6186423"/>
            <a:chExt cx="6337300" cy="3228340"/>
          </a:xfrm>
        </p:grpSpPr>
        <p:sp>
          <p:nvSpPr>
            <p:cNvPr id="86" name="object 86" descr=""/>
            <p:cNvSpPr/>
            <p:nvPr/>
          </p:nvSpPr>
          <p:spPr>
            <a:xfrm>
              <a:off x="723899" y="6188963"/>
              <a:ext cx="6332220" cy="3223260"/>
            </a:xfrm>
            <a:custGeom>
              <a:avLst/>
              <a:gdLst/>
              <a:ahLst/>
              <a:cxnLst/>
              <a:rect l="l" t="t" r="r" b="b"/>
              <a:pathLst>
                <a:path w="6332220" h="3223259">
                  <a:moveTo>
                    <a:pt x="0" y="3223259"/>
                  </a:moveTo>
                  <a:lnTo>
                    <a:pt x="6332219" y="3223259"/>
                  </a:lnTo>
                  <a:lnTo>
                    <a:pt x="6332219" y="0"/>
                  </a:lnTo>
                  <a:lnTo>
                    <a:pt x="0" y="0"/>
                  </a:lnTo>
                  <a:lnTo>
                    <a:pt x="0" y="3223259"/>
                  </a:lnTo>
                  <a:close/>
                </a:path>
              </a:pathLst>
            </a:custGeom>
            <a:ln w="4572">
              <a:solidFill>
                <a:srgbClr val="21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556004" y="6917436"/>
              <a:ext cx="4352925" cy="1842770"/>
            </a:xfrm>
            <a:custGeom>
              <a:avLst/>
              <a:gdLst/>
              <a:ahLst/>
              <a:cxnLst/>
              <a:rect l="l" t="t" r="r" b="b"/>
              <a:pathLst>
                <a:path w="4352925" h="1842770">
                  <a:moveTo>
                    <a:pt x="289560" y="0"/>
                  </a:moveTo>
                  <a:lnTo>
                    <a:pt x="0" y="0"/>
                  </a:lnTo>
                  <a:lnTo>
                    <a:pt x="0" y="1842516"/>
                  </a:lnTo>
                  <a:lnTo>
                    <a:pt x="289560" y="1842516"/>
                  </a:lnTo>
                  <a:lnTo>
                    <a:pt x="289560" y="0"/>
                  </a:lnTo>
                  <a:close/>
                </a:path>
                <a:path w="4352925" h="1842770">
                  <a:moveTo>
                    <a:pt x="1306068" y="519684"/>
                  </a:moveTo>
                  <a:lnTo>
                    <a:pt x="1016508" y="519684"/>
                  </a:lnTo>
                  <a:lnTo>
                    <a:pt x="1016508" y="1842516"/>
                  </a:lnTo>
                  <a:lnTo>
                    <a:pt x="1306068" y="1842516"/>
                  </a:lnTo>
                  <a:lnTo>
                    <a:pt x="1306068" y="519684"/>
                  </a:lnTo>
                  <a:close/>
                </a:path>
                <a:path w="4352925" h="1842770">
                  <a:moveTo>
                    <a:pt x="2321052" y="333756"/>
                  </a:moveTo>
                  <a:lnTo>
                    <a:pt x="2031492" y="333756"/>
                  </a:lnTo>
                  <a:lnTo>
                    <a:pt x="2031492" y="1842516"/>
                  </a:lnTo>
                  <a:lnTo>
                    <a:pt x="2321052" y="1842516"/>
                  </a:lnTo>
                  <a:lnTo>
                    <a:pt x="2321052" y="333756"/>
                  </a:lnTo>
                  <a:close/>
                </a:path>
                <a:path w="4352925" h="1842770">
                  <a:moveTo>
                    <a:pt x="3337560" y="466344"/>
                  </a:moveTo>
                  <a:lnTo>
                    <a:pt x="3048000" y="466344"/>
                  </a:lnTo>
                  <a:lnTo>
                    <a:pt x="3048000" y="1842516"/>
                  </a:lnTo>
                  <a:lnTo>
                    <a:pt x="3337560" y="1842516"/>
                  </a:lnTo>
                  <a:lnTo>
                    <a:pt x="3337560" y="466344"/>
                  </a:lnTo>
                  <a:close/>
                </a:path>
                <a:path w="4352925" h="1842770">
                  <a:moveTo>
                    <a:pt x="4352544" y="694944"/>
                  </a:moveTo>
                  <a:lnTo>
                    <a:pt x="4062984" y="694944"/>
                  </a:lnTo>
                  <a:lnTo>
                    <a:pt x="4062984" y="1842516"/>
                  </a:lnTo>
                  <a:lnTo>
                    <a:pt x="4352544" y="1842516"/>
                  </a:lnTo>
                  <a:lnTo>
                    <a:pt x="4352544" y="694944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845551" y="8385048"/>
              <a:ext cx="3337560" cy="775970"/>
            </a:xfrm>
            <a:custGeom>
              <a:avLst/>
              <a:gdLst/>
              <a:ahLst/>
              <a:cxnLst/>
              <a:rect l="l" t="t" r="r" b="b"/>
              <a:pathLst>
                <a:path w="3337560" h="775970">
                  <a:moveTo>
                    <a:pt x="291084" y="115824"/>
                  </a:moveTo>
                  <a:lnTo>
                    <a:pt x="0" y="115824"/>
                  </a:lnTo>
                  <a:lnTo>
                    <a:pt x="0" y="374904"/>
                  </a:lnTo>
                  <a:lnTo>
                    <a:pt x="291084" y="374904"/>
                  </a:lnTo>
                  <a:lnTo>
                    <a:pt x="291084" y="115824"/>
                  </a:lnTo>
                  <a:close/>
                </a:path>
                <a:path w="3337560" h="775970">
                  <a:moveTo>
                    <a:pt x="1306068" y="0"/>
                  </a:moveTo>
                  <a:lnTo>
                    <a:pt x="1016508" y="0"/>
                  </a:lnTo>
                  <a:lnTo>
                    <a:pt x="1016508" y="374904"/>
                  </a:lnTo>
                  <a:lnTo>
                    <a:pt x="1306068" y="374904"/>
                  </a:lnTo>
                  <a:lnTo>
                    <a:pt x="1306068" y="0"/>
                  </a:lnTo>
                  <a:close/>
                </a:path>
                <a:path w="3337560" h="775970">
                  <a:moveTo>
                    <a:pt x="2322576" y="196596"/>
                  </a:moveTo>
                  <a:lnTo>
                    <a:pt x="2031504" y="196596"/>
                  </a:lnTo>
                  <a:lnTo>
                    <a:pt x="2031504" y="374904"/>
                  </a:lnTo>
                  <a:lnTo>
                    <a:pt x="2322576" y="374904"/>
                  </a:lnTo>
                  <a:lnTo>
                    <a:pt x="2322576" y="196596"/>
                  </a:lnTo>
                  <a:close/>
                </a:path>
                <a:path w="3337560" h="775970">
                  <a:moveTo>
                    <a:pt x="3337560" y="374904"/>
                  </a:moveTo>
                  <a:lnTo>
                    <a:pt x="3048012" y="374904"/>
                  </a:lnTo>
                  <a:lnTo>
                    <a:pt x="3048012" y="775716"/>
                  </a:lnTo>
                  <a:lnTo>
                    <a:pt x="3337560" y="775716"/>
                  </a:lnTo>
                  <a:lnTo>
                    <a:pt x="3337560" y="37490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136648" y="8028432"/>
              <a:ext cx="4352925" cy="824865"/>
            </a:xfrm>
            <a:custGeom>
              <a:avLst/>
              <a:gdLst/>
              <a:ahLst/>
              <a:cxnLst/>
              <a:rect l="l" t="t" r="r" b="b"/>
              <a:pathLst>
                <a:path w="4352925" h="824865">
                  <a:moveTo>
                    <a:pt x="28956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289560" y="731520"/>
                  </a:lnTo>
                  <a:lnTo>
                    <a:pt x="289560" y="0"/>
                  </a:lnTo>
                  <a:close/>
                </a:path>
                <a:path w="4352925" h="824865">
                  <a:moveTo>
                    <a:pt x="1306068" y="316992"/>
                  </a:moveTo>
                  <a:lnTo>
                    <a:pt x="1014984" y="316992"/>
                  </a:lnTo>
                  <a:lnTo>
                    <a:pt x="1014984" y="731520"/>
                  </a:lnTo>
                  <a:lnTo>
                    <a:pt x="1306068" y="731520"/>
                  </a:lnTo>
                  <a:lnTo>
                    <a:pt x="1306068" y="316992"/>
                  </a:lnTo>
                  <a:close/>
                </a:path>
                <a:path w="4352925" h="824865">
                  <a:moveTo>
                    <a:pt x="2321052" y="731520"/>
                  </a:moveTo>
                  <a:lnTo>
                    <a:pt x="2031492" y="731520"/>
                  </a:lnTo>
                  <a:lnTo>
                    <a:pt x="2031492" y="824484"/>
                  </a:lnTo>
                  <a:lnTo>
                    <a:pt x="2321052" y="824484"/>
                  </a:lnTo>
                  <a:lnTo>
                    <a:pt x="2321052" y="731520"/>
                  </a:lnTo>
                  <a:close/>
                </a:path>
                <a:path w="4352925" h="824865">
                  <a:moveTo>
                    <a:pt x="3337560" y="347472"/>
                  </a:moveTo>
                  <a:lnTo>
                    <a:pt x="3046476" y="347472"/>
                  </a:lnTo>
                  <a:lnTo>
                    <a:pt x="3046476" y="731520"/>
                  </a:lnTo>
                  <a:lnTo>
                    <a:pt x="3337560" y="731520"/>
                  </a:lnTo>
                  <a:lnTo>
                    <a:pt x="3337560" y="347472"/>
                  </a:lnTo>
                  <a:close/>
                </a:path>
                <a:path w="4352925" h="824865">
                  <a:moveTo>
                    <a:pt x="4352544" y="492252"/>
                  </a:moveTo>
                  <a:lnTo>
                    <a:pt x="4062984" y="492252"/>
                  </a:lnTo>
                  <a:lnTo>
                    <a:pt x="4062984" y="731520"/>
                  </a:lnTo>
                  <a:lnTo>
                    <a:pt x="4352544" y="731520"/>
                  </a:lnTo>
                  <a:lnTo>
                    <a:pt x="4352544" y="492252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482851" y="6420611"/>
              <a:ext cx="5080000" cy="2740660"/>
            </a:xfrm>
            <a:custGeom>
              <a:avLst/>
              <a:gdLst/>
              <a:ahLst/>
              <a:cxnLst/>
              <a:rect l="l" t="t" r="r" b="b"/>
              <a:pathLst>
                <a:path w="5080000" h="2740659">
                  <a:moveTo>
                    <a:pt x="5079492" y="2740151"/>
                  </a:moveTo>
                  <a:lnTo>
                    <a:pt x="5079492" y="0"/>
                  </a:lnTo>
                </a:path>
                <a:path w="5080000" h="2740659">
                  <a:moveTo>
                    <a:pt x="0" y="2740151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482851" y="8759951"/>
              <a:ext cx="5080000" cy="33655"/>
            </a:xfrm>
            <a:custGeom>
              <a:avLst/>
              <a:gdLst/>
              <a:ahLst/>
              <a:cxnLst/>
              <a:rect l="l" t="t" r="r" b="b"/>
              <a:pathLst>
                <a:path w="5080000" h="33654">
                  <a:moveTo>
                    <a:pt x="0" y="0"/>
                  </a:moveTo>
                  <a:lnTo>
                    <a:pt x="5079492" y="0"/>
                  </a:lnTo>
                </a:path>
                <a:path w="5080000" h="33654">
                  <a:moveTo>
                    <a:pt x="0" y="0"/>
                  </a:moveTo>
                  <a:lnTo>
                    <a:pt x="0" y="33528"/>
                  </a:lnTo>
                </a:path>
                <a:path w="5080000" h="33654">
                  <a:moveTo>
                    <a:pt x="1016508" y="0"/>
                  </a:moveTo>
                  <a:lnTo>
                    <a:pt x="1016508" y="33528"/>
                  </a:lnTo>
                </a:path>
                <a:path w="5080000" h="33654">
                  <a:moveTo>
                    <a:pt x="2031491" y="0"/>
                  </a:moveTo>
                  <a:lnTo>
                    <a:pt x="2031491" y="33528"/>
                  </a:lnTo>
                </a:path>
                <a:path w="5080000" h="33654">
                  <a:moveTo>
                    <a:pt x="3048000" y="0"/>
                  </a:moveTo>
                  <a:lnTo>
                    <a:pt x="3048000" y="33528"/>
                  </a:lnTo>
                </a:path>
                <a:path w="5080000" h="33654">
                  <a:moveTo>
                    <a:pt x="4062983" y="0"/>
                  </a:moveTo>
                  <a:lnTo>
                    <a:pt x="4062983" y="33528"/>
                  </a:lnTo>
                </a:path>
                <a:path w="5080000" h="33654">
                  <a:moveTo>
                    <a:pt x="5079492" y="0"/>
                  </a:moveTo>
                  <a:lnTo>
                    <a:pt x="5079492" y="33528"/>
                  </a:lnTo>
                </a:path>
              </a:pathLst>
            </a:custGeom>
            <a:ln w="1066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991867" y="6678167"/>
              <a:ext cx="4063365" cy="928369"/>
            </a:xfrm>
            <a:custGeom>
              <a:avLst/>
              <a:gdLst/>
              <a:ahLst/>
              <a:cxnLst/>
              <a:rect l="l" t="t" r="r" b="b"/>
              <a:pathLst>
                <a:path w="4063365" h="928370">
                  <a:moveTo>
                    <a:pt x="0" y="928116"/>
                  </a:moveTo>
                  <a:lnTo>
                    <a:pt x="1014983" y="150876"/>
                  </a:lnTo>
                  <a:lnTo>
                    <a:pt x="2031491" y="0"/>
                  </a:lnTo>
                  <a:lnTo>
                    <a:pt x="3046476" y="32003"/>
                  </a:lnTo>
                  <a:lnTo>
                    <a:pt x="4062983" y="50292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941576" y="7555991"/>
              <a:ext cx="102107" cy="102108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956559" y="6778751"/>
              <a:ext cx="102107" cy="102107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973068" y="6627876"/>
              <a:ext cx="102108" cy="102107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988052" y="6659879"/>
              <a:ext cx="102108" cy="102107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004559" y="6678167"/>
              <a:ext cx="102108" cy="102107"/>
            </a:xfrm>
            <a:prstGeom prst="rect">
              <a:avLst/>
            </a:prstGeom>
          </p:spPr>
        </p:pic>
      </p:grpSp>
      <p:sp>
        <p:nvSpPr>
          <p:cNvPr id="98" name="object 98" descr=""/>
          <p:cNvSpPr txBox="1"/>
          <p:nvPr/>
        </p:nvSpPr>
        <p:spPr>
          <a:xfrm>
            <a:off x="1608836" y="6694419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5.5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623819" y="7214103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4.0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3640327" y="7028174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4.5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4655311" y="7160763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4.1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5671820" y="7389363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3.4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898395" y="8277855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0.8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2914903" y="8163555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1.1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3929888" y="8360150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0.5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4926584" y="9018519"/>
            <a:ext cx="226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-</a:t>
            </a:r>
            <a:r>
              <a:rPr dirty="0" sz="1000" spc="-25">
                <a:latin typeface="Times New Roman"/>
                <a:cs typeface="Times New Roman"/>
              </a:rPr>
              <a:t>1.2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2189479" y="7806938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2.2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3204464" y="8122407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1.2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4201159" y="8890503"/>
            <a:ext cx="226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-</a:t>
            </a:r>
            <a:r>
              <a:rPr dirty="0" sz="1000" spc="-25">
                <a:latin typeface="Times New Roman"/>
                <a:cs typeface="Times New Roman"/>
              </a:rPr>
              <a:t>0.3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5235955" y="8152886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1.1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6252464" y="8297667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0.7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6659371" y="6262523"/>
            <a:ext cx="153670" cy="29762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000" spc="-25">
                <a:latin typeface="Times New Roman"/>
                <a:cs typeface="Times New Roman"/>
              </a:rPr>
              <a:t>13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25">
                <a:latin typeface="Times New Roman"/>
                <a:cs typeface="Times New Roman"/>
              </a:rPr>
              <a:t>12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25">
                <a:latin typeface="Times New Roman"/>
                <a:cs typeface="Times New Roman"/>
              </a:rPr>
              <a:t>11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00" spc="-25"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50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00" spc="-50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5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5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00" spc="-5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5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5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00" spc="-5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5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5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1162304" y="6373776"/>
            <a:ext cx="227965" cy="286512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204"/>
              </a:spcBef>
            </a:pPr>
            <a:r>
              <a:rPr dirty="0" sz="1000" spc="-25">
                <a:latin typeface="Times New Roman"/>
                <a:cs typeface="Times New Roman"/>
              </a:rPr>
              <a:t>6.8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Times New Roman"/>
                <a:cs typeface="Times New Roman"/>
              </a:rPr>
              <a:t>6.3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Times New Roman"/>
                <a:cs typeface="Times New Roman"/>
              </a:rPr>
              <a:t>5.8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Times New Roman"/>
                <a:cs typeface="Times New Roman"/>
              </a:rPr>
              <a:t>5.3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Times New Roman"/>
                <a:cs typeface="Times New Roman"/>
              </a:rPr>
              <a:t>4.8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Times New Roman"/>
                <a:cs typeface="Times New Roman"/>
              </a:rPr>
              <a:t>4.3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Times New Roman"/>
                <a:cs typeface="Times New Roman"/>
              </a:rPr>
              <a:t>3.8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latin typeface="Times New Roman"/>
                <a:cs typeface="Times New Roman"/>
              </a:rPr>
              <a:t>3.3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Times New Roman"/>
                <a:cs typeface="Times New Roman"/>
              </a:rPr>
              <a:t>2.8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Times New Roman"/>
                <a:cs typeface="Times New Roman"/>
              </a:rPr>
              <a:t>2.3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Times New Roman"/>
                <a:cs typeface="Times New Roman"/>
              </a:rPr>
              <a:t>1.8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Times New Roman"/>
                <a:cs typeface="Times New Roman"/>
              </a:rPr>
              <a:t>1.3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Times New Roman"/>
                <a:cs typeface="Times New Roman"/>
              </a:rPr>
              <a:t>0.8</a:t>
            </a: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latin typeface="Times New Roman"/>
                <a:cs typeface="Times New Roman"/>
              </a:rPr>
              <a:t>0.3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10">
                <a:latin typeface="Times New Roman"/>
                <a:cs typeface="Times New Roman"/>
              </a:rPr>
              <a:t>-</a:t>
            </a:r>
            <a:r>
              <a:rPr dirty="0" sz="1000" spc="-25">
                <a:latin typeface="Times New Roman"/>
                <a:cs typeface="Times New Roman"/>
              </a:rPr>
              <a:t>0.2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10">
                <a:latin typeface="Times New Roman"/>
                <a:cs typeface="Times New Roman"/>
              </a:rPr>
              <a:t>-</a:t>
            </a:r>
            <a:r>
              <a:rPr dirty="0" sz="1000" spc="-25">
                <a:latin typeface="Times New Roman"/>
                <a:cs typeface="Times New Roman"/>
              </a:rPr>
              <a:t>0.7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10">
                <a:latin typeface="Times New Roman"/>
                <a:cs typeface="Times New Roman"/>
              </a:rPr>
              <a:t>-</a:t>
            </a:r>
            <a:r>
              <a:rPr dirty="0" sz="1000" spc="-25">
                <a:latin typeface="Times New Roman"/>
                <a:cs typeface="Times New Roman"/>
              </a:rPr>
              <a:t>1.2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1788667" y="9204447"/>
            <a:ext cx="405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imes New Roman"/>
                <a:cs typeface="Times New Roman"/>
              </a:rPr>
              <a:t>2021-</a:t>
            </a:r>
            <a:r>
              <a:rPr dirty="0" sz="900" spc="-25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2805181" y="9204447"/>
            <a:ext cx="405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imes New Roman"/>
                <a:cs typeface="Times New Roman"/>
              </a:rPr>
              <a:t>2022-</a:t>
            </a:r>
            <a:r>
              <a:rPr dirty="0" sz="900" spc="-25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3820551" y="9204447"/>
            <a:ext cx="405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imes New Roman"/>
                <a:cs typeface="Times New Roman"/>
              </a:rPr>
              <a:t>2023-</a:t>
            </a:r>
            <a:r>
              <a:rPr dirty="0" sz="900" spc="-25">
                <a:latin typeface="Times New Roman"/>
                <a:cs typeface="Times New Roman"/>
              </a:rPr>
              <a:t>24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4747906" y="9204447"/>
            <a:ext cx="5810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RE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2024-</a:t>
            </a:r>
            <a:r>
              <a:rPr dirty="0" sz="900" spc="-25">
                <a:latin typeface="Times New Roman"/>
                <a:cs typeface="Times New Roman"/>
              </a:rPr>
              <a:t>25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5765219" y="9204447"/>
            <a:ext cx="580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BE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2025-</a:t>
            </a:r>
            <a:r>
              <a:rPr dirty="0" sz="900" spc="-25">
                <a:latin typeface="Times New Roman"/>
                <a:cs typeface="Times New Roman"/>
              </a:rPr>
              <a:t>26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963167" y="6388607"/>
            <a:ext cx="6019800" cy="2775585"/>
            <a:chOff x="963167" y="6388607"/>
            <a:chExt cx="6019800" cy="2775585"/>
          </a:xfrm>
        </p:grpSpPr>
        <p:pic>
          <p:nvPicPr>
            <p:cNvPr id="120" name="object 12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867144" y="7301484"/>
              <a:ext cx="115823" cy="986028"/>
            </a:xfrm>
            <a:prstGeom prst="rect">
              <a:avLst/>
            </a:prstGeom>
          </p:spPr>
        </p:pic>
        <p:pic>
          <p:nvPicPr>
            <p:cNvPr id="121" name="object 12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63167" y="6838188"/>
              <a:ext cx="92964" cy="2325623"/>
            </a:xfrm>
            <a:prstGeom prst="rect">
              <a:avLst/>
            </a:prstGeom>
          </p:spPr>
        </p:pic>
        <p:sp>
          <p:nvSpPr>
            <p:cNvPr id="122" name="object 122" descr=""/>
            <p:cNvSpPr/>
            <p:nvPr/>
          </p:nvSpPr>
          <p:spPr>
            <a:xfrm>
              <a:off x="1540763" y="6388607"/>
              <a:ext cx="245745" cy="53340"/>
            </a:xfrm>
            <a:custGeom>
              <a:avLst/>
              <a:gdLst/>
              <a:ahLst/>
              <a:cxnLst/>
              <a:rect l="l" t="t" r="r" b="b"/>
              <a:pathLst>
                <a:path w="245744" h="53339">
                  <a:moveTo>
                    <a:pt x="245364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245364" y="0"/>
                  </a:lnTo>
                  <a:lnTo>
                    <a:pt x="245364" y="5334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3514343" y="6388607"/>
              <a:ext cx="245745" cy="53340"/>
            </a:xfrm>
            <a:custGeom>
              <a:avLst/>
              <a:gdLst/>
              <a:ahLst/>
              <a:cxnLst/>
              <a:rect l="l" t="t" r="r" b="b"/>
              <a:pathLst>
                <a:path w="245745" h="53339">
                  <a:moveTo>
                    <a:pt x="245364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245364" y="0"/>
                  </a:lnTo>
                  <a:lnTo>
                    <a:pt x="245364" y="5334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1540763" y="6560819"/>
              <a:ext cx="245745" cy="52069"/>
            </a:xfrm>
            <a:custGeom>
              <a:avLst/>
              <a:gdLst/>
              <a:ahLst/>
              <a:cxnLst/>
              <a:rect l="l" t="t" r="r" b="b"/>
              <a:pathLst>
                <a:path w="245744" h="52070">
                  <a:moveTo>
                    <a:pt x="245364" y="51816"/>
                  </a:moveTo>
                  <a:lnTo>
                    <a:pt x="0" y="51816"/>
                  </a:lnTo>
                  <a:lnTo>
                    <a:pt x="0" y="0"/>
                  </a:lnTo>
                  <a:lnTo>
                    <a:pt x="245364" y="0"/>
                  </a:lnTo>
                  <a:lnTo>
                    <a:pt x="245364" y="51816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" name="object 125" descr=""/>
          <p:cNvSpPr txBox="1"/>
          <p:nvPr/>
        </p:nvSpPr>
        <p:spPr>
          <a:xfrm>
            <a:off x="1799336" y="6282030"/>
            <a:ext cx="1383665" cy="370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2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Securities</a:t>
            </a:r>
            <a:r>
              <a:rPr dirty="0" sz="800" spc="-35" b="1">
                <a:latin typeface="Times New Roman"/>
                <a:cs typeface="Times New Roman"/>
              </a:rPr>
              <a:t> </a:t>
            </a:r>
            <a:r>
              <a:rPr dirty="0" sz="800" b="1">
                <a:latin typeface="Times New Roman"/>
                <a:cs typeface="Times New Roman"/>
              </a:rPr>
              <a:t>against</a:t>
            </a:r>
            <a:r>
              <a:rPr dirty="0" sz="800" spc="-25" b="1">
                <a:latin typeface="Times New Roman"/>
                <a:cs typeface="Times New Roman"/>
              </a:rPr>
              <a:t> </a:t>
            </a:r>
            <a:r>
              <a:rPr dirty="0" sz="800" b="1">
                <a:latin typeface="Times New Roman"/>
                <a:cs typeface="Times New Roman"/>
              </a:rPr>
              <a:t>small</a:t>
            </a:r>
            <a:r>
              <a:rPr dirty="0" sz="800" spc="-35" b="1">
                <a:latin typeface="Times New Roman"/>
                <a:cs typeface="Times New Roman"/>
              </a:rPr>
              <a:t> </a:t>
            </a:r>
            <a:r>
              <a:rPr dirty="0" sz="800" spc="-10" b="1">
                <a:latin typeface="Times New Roman"/>
                <a:cs typeface="Times New Roman"/>
              </a:rPr>
              <a:t>savings</a:t>
            </a:r>
            <a:r>
              <a:rPr dirty="0" sz="800" spc="500" b="1">
                <a:latin typeface="Times New Roman"/>
                <a:cs typeface="Times New Roman"/>
              </a:rPr>
              <a:t> </a:t>
            </a:r>
            <a:r>
              <a:rPr dirty="0" sz="800" spc="-10" b="1">
                <a:latin typeface="Times New Roman"/>
                <a:cs typeface="Times New Roman"/>
              </a:rPr>
              <a:t>Others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26" name="object 126" descr=""/>
          <p:cNvGrpSpPr/>
          <p:nvPr/>
        </p:nvGrpSpPr>
        <p:grpSpPr>
          <a:xfrm>
            <a:off x="3514344" y="6559295"/>
            <a:ext cx="243840" cy="50800"/>
            <a:chOff x="3514344" y="6559295"/>
            <a:chExt cx="243840" cy="50800"/>
          </a:xfrm>
        </p:grpSpPr>
        <p:sp>
          <p:nvSpPr>
            <p:cNvPr id="127" name="object 127" descr=""/>
            <p:cNvSpPr/>
            <p:nvPr/>
          </p:nvSpPr>
          <p:spPr>
            <a:xfrm>
              <a:off x="3514344" y="6586727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3610356" y="65592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4383" y="50292"/>
                  </a:moveTo>
                  <a:lnTo>
                    <a:pt x="14787" y="48387"/>
                  </a:lnTo>
                  <a:lnTo>
                    <a:pt x="7048" y="43053"/>
                  </a:lnTo>
                  <a:lnTo>
                    <a:pt x="1881" y="34861"/>
                  </a:lnTo>
                  <a:lnTo>
                    <a:pt x="0" y="24384"/>
                  </a:lnTo>
                  <a:lnTo>
                    <a:pt x="1881" y="14787"/>
                  </a:lnTo>
                  <a:lnTo>
                    <a:pt x="7048" y="7048"/>
                  </a:lnTo>
                  <a:lnTo>
                    <a:pt x="14787" y="1881"/>
                  </a:lnTo>
                  <a:lnTo>
                    <a:pt x="24383" y="0"/>
                  </a:lnTo>
                  <a:lnTo>
                    <a:pt x="34861" y="1881"/>
                  </a:lnTo>
                  <a:lnTo>
                    <a:pt x="43052" y="7048"/>
                  </a:lnTo>
                  <a:lnTo>
                    <a:pt x="48386" y="14787"/>
                  </a:lnTo>
                  <a:lnTo>
                    <a:pt x="50291" y="24384"/>
                  </a:lnTo>
                  <a:lnTo>
                    <a:pt x="48386" y="34861"/>
                  </a:lnTo>
                  <a:lnTo>
                    <a:pt x="43052" y="43053"/>
                  </a:lnTo>
                  <a:lnTo>
                    <a:pt x="34861" y="48387"/>
                  </a:lnTo>
                  <a:lnTo>
                    <a:pt x="24383" y="502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 descr=""/>
          <p:cNvSpPr txBox="1"/>
          <p:nvPr/>
        </p:nvSpPr>
        <p:spPr>
          <a:xfrm>
            <a:off x="3772915" y="6282030"/>
            <a:ext cx="1630045" cy="370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2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Short</a:t>
            </a:r>
            <a:r>
              <a:rPr dirty="0" sz="800" spc="5" b="1">
                <a:latin typeface="Times New Roman"/>
                <a:cs typeface="Times New Roman"/>
              </a:rPr>
              <a:t> </a:t>
            </a:r>
            <a:r>
              <a:rPr dirty="0" sz="800" b="1">
                <a:latin typeface="Times New Roman"/>
                <a:cs typeface="Times New Roman"/>
              </a:rPr>
              <a:t>Term</a:t>
            </a:r>
            <a:r>
              <a:rPr dirty="0" sz="800" spc="-5" b="1">
                <a:latin typeface="Times New Roman"/>
                <a:cs typeface="Times New Roman"/>
              </a:rPr>
              <a:t> </a:t>
            </a:r>
            <a:r>
              <a:rPr dirty="0" sz="800" spc="-10" b="1">
                <a:latin typeface="Times New Roman"/>
                <a:cs typeface="Times New Roman"/>
              </a:rPr>
              <a:t>Borrowings</a:t>
            </a:r>
            <a:r>
              <a:rPr dirty="0" sz="800" b="1">
                <a:latin typeface="Times New Roman"/>
                <a:cs typeface="Times New Roman"/>
              </a:rPr>
              <a:t> </a:t>
            </a:r>
            <a:r>
              <a:rPr dirty="0" sz="800" spc="-10" b="1">
                <a:latin typeface="Times New Roman"/>
                <a:cs typeface="Times New Roman"/>
              </a:rPr>
              <a:t>(T-</a:t>
            </a:r>
            <a:r>
              <a:rPr dirty="0" sz="800" b="1">
                <a:latin typeface="Times New Roman"/>
                <a:cs typeface="Times New Roman"/>
              </a:rPr>
              <a:t>Bills</a:t>
            </a:r>
            <a:r>
              <a:rPr dirty="0" sz="800" spc="-5" b="1">
                <a:latin typeface="Times New Roman"/>
                <a:cs typeface="Times New Roman"/>
              </a:rPr>
              <a:t> </a:t>
            </a:r>
            <a:r>
              <a:rPr dirty="0" sz="800" spc="-20" b="1">
                <a:latin typeface="Times New Roman"/>
                <a:cs typeface="Times New Roman"/>
              </a:rPr>
              <a:t>etc.)</a:t>
            </a:r>
            <a:r>
              <a:rPr dirty="0" sz="800" spc="500" b="1">
                <a:latin typeface="Times New Roman"/>
                <a:cs typeface="Times New Roman"/>
              </a:rPr>
              <a:t> </a:t>
            </a:r>
            <a:r>
              <a:rPr dirty="0" sz="800" b="1">
                <a:latin typeface="Times New Roman"/>
                <a:cs typeface="Times New Roman"/>
              </a:rPr>
              <a:t>Market</a:t>
            </a:r>
            <a:r>
              <a:rPr dirty="0" sz="800" spc="-30" b="1">
                <a:latin typeface="Times New Roman"/>
                <a:cs typeface="Times New Roman"/>
              </a:rPr>
              <a:t> </a:t>
            </a:r>
            <a:r>
              <a:rPr dirty="0" sz="800" b="1">
                <a:latin typeface="Times New Roman"/>
                <a:cs typeface="Times New Roman"/>
              </a:rPr>
              <a:t>Borrowings</a:t>
            </a:r>
            <a:r>
              <a:rPr dirty="0" sz="800" spc="-20" b="1">
                <a:latin typeface="Times New Roman"/>
                <a:cs typeface="Times New Roman"/>
              </a:rPr>
              <a:t> </a:t>
            </a:r>
            <a:r>
              <a:rPr dirty="0" sz="800" spc="-10" b="1">
                <a:latin typeface="Times New Roman"/>
                <a:cs typeface="Times New Roman"/>
              </a:rPr>
              <a:t>(G-</a:t>
            </a:r>
            <a:r>
              <a:rPr dirty="0" sz="800" b="1">
                <a:latin typeface="Times New Roman"/>
                <a:cs typeface="Times New Roman"/>
              </a:rPr>
              <a:t>Sec)</a:t>
            </a:r>
            <a:r>
              <a:rPr dirty="0" sz="800" spc="-10" b="1">
                <a:latin typeface="Times New Roman"/>
                <a:cs typeface="Times New Roman"/>
              </a:rPr>
              <a:t> </a:t>
            </a:r>
            <a:r>
              <a:rPr dirty="0" sz="800" spc="-20" b="1">
                <a:latin typeface="Times New Roman"/>
                <a:cs typeface="Times New Roman"/>
              </a:rPr>
              <a:t>(RHS)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budget_at_a_glance.pdf</dc:title>
  <dcterms:created xsi:type="dcterms:W3CDTF">2025-02-01T07:32:44Z</dcterms:created>
  <dcterms:modified xsi:type="dcterms:W3CDTF">2025-02-01T07:32:44Z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2025-01-31T00:00:00Z</vt:filetime>
  </property>
  <property fmtid="{D5CDD505-2E9C-101B-9397-08002B2CF9AE}" pid="3" name="LastSaved">
    <vt:filetime>2025-02-01T00:00:00Z</vt:filetime>
  </property>
  <property fmtid="{D5CDD505-2E9C-101B-9397-08002B2CF9AE}" pid="4" name="Producer">
    <vt:lpwstr>Microsoft: Print To PDF</vt:lpwstr>
  </property>
</Properties>
</file>