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image" Target="../media/image106.png"/><Relationship Id="rId29" Type="http://schemas.openxmlformats.org/officeDocument/2006/relationships/image" Target="../media/image107.png"/><Relationship Id="rId30" Type="http://schemas.openxmlformats.org/officeDocument/2006/relationships/image" Target="../media/image108.png"/><Relationship Id="rId31" Type="http://schemas.openxmlformats.org/officeDocument/2006/relationships/image" Target="../media/image109.png"/><Relationship Id="rId32" Type="http://schemas.openxmlformats.org/officeDocument/2006/relationships/image" Target="../media/image110.png"/><Relationship Id="rId33" Type="http://schemas.openxmlformats.org/officeDocument/2006/relationships/image" Target="../media/image111.png"/><Relationship Id="rId34" Type="http://schemas.openxmlformats.org/officeDocument/2006/relationships/image" Target="../media/image112.png"/><Relationship Id="rId35" Type="http://schemas.openxmlformats.org/officeDocument/2006/relationships/image" Target="../media/image113.png"/><Relationship Id="rId36" Type="http://schemas.openxmlformats.org/officeDocument/2006/relationships/image" Target="../media/image114.png"/><Relationship Id="rId37" Type="http://schemas.openxmlformats.org/officeDocument/2006/relationships/image" Target="../media/image115.png"/><Relationship Id="rId38" Type="http://schemas.openxmlformats.org/officeDocument/2006/relationships/image" Target="../media/image116.png"/><Relationship Id="rId39" Type="http://schemas.openxmlformats.org/officeDocument/2006/relationships/image" Target="../media/image1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500" y="424682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8208" y="970788"/>
            <a:ext cx="1493520" cy="1417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21711" y="1151629"/>
            <a:ext cx="2811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Expenditure</a:t>
            </a:r>
            <a:r>
              <a:rPr dirty="0" sz="14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Government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14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India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8379" y="1481327"/>
            <a:ext cx="1008887" cy="13716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123435" y="1639310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2023-</a:t>
            </a:r>
            <a:r>
              <a:rPr dirty="0" sz="1000" spc="-20" b="1"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2430" y="1844801"/>
            <a:ext cx="489203" cy="12801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908296" y="1639310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0461" y="1878329"/>
            <a:ext cx="257556" cy="8686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731255" y="1639310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9017" y="1843277"/>
            <a:ext cx="440436" cy="1295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542023" y="1639310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2025-</a:t>
            </a:r>
            <a:r>
              <a:rPr dirty="0" sz="1000" spc="-20" b="1">
                <a:latin typeface="Times New Roman"/>
                <a:cs typeface="Times New Roman"/>
              </a:rPr>
              <a:t>2026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4190" y="1878329"/>
            <a:ext cx="257556" cy="8686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682752" y="1653540"/>
            <a:ext cx="6490970" cy="7620"/>
          </a:xfrm>
          <a:custGeom>
            <a:avLst/>
            <a:gdLst/>
            <a:ahLst/>
            <a:cxnLst/>
            <a:rect l="l" t="t" r="r" b="b"/>
            <a:pathLst>
              <a:path w="6490970" h="7619">
                <a:moveTo>
                  <a:pt x="6490703" y="0"/>
                </a:moveTo>
                <a:lnTo>
                  <a:pt x="5684507" y="0"/>
                </a:lnTo>
                <a:lnTo>
                  <a:pt x="5682996" y="0"/>
                </a:lnTo>
                <a:lnTo>
                  <a:pt x="0" y="0"/>
                </a:lnTo>
                <a:lnTo>
                  <a:pt x="0" y="7620"/>
                </a:lnTo>
                <a:lnTo>
                  <a:pt x="5682996" y="7620"/>
                </a:lnTo>
                <a:lnTo>
                  <a:pt x="5684507" y="7620"/>
                </a:lnTo>
                <a:lnTo>
                  <a:pt x="6490703" y="7620"/>
                </a:lnTo>
                <a:lnTo>
                  <a:pt x="6490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7740" y="2763011"/>
            <a:ext cx="394715" cy="9601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21891" y="2769107"/>
            <a:ext cx="231648" cy="8229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7739" y="2974847"/>
            <a:ext cx="992123" cy="30175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7739" y="3390900"/>
            <a:ext cx="728472" cy="12953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72311" y="4878324"/>
            <a:ext cx="766571" cy="12039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7740" y="5327904"/>
            <a:ext cx="254508" cy="86868"/>
          </a:xfrm>
          <a:prstGeom prst="rect">
            <a:avLst/>
          </a:prstGeom>
        </p:spPr>
      </p:pic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673608" y="2179372"/>
          <a:ext cx="6576059" cy="3743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/>
                <a:gridCol w="2484755"/>
                <a:gridCol w="833119"/>
                <a:gridCol w="803910"/>
                <a:gridCol w="817244"/>
                <a:gridCol w="738504"/>
              </a:tblGrid>
              <a:tr h="201295">
                <a:tc gridSpan="3" rowSpan="2">
                  <a:txBody>
                    <a:bodyPr/>
                    <a:lstStyle/>
                    <a:p>
                      <a:pPr algn="r" marR="122555">
                        <a:lnSpc>
                          <a:spcPts val="109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Actuals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135"/>
                        </a:lnSpc>
                        <a:spcBef>
                          <a:spcPts val="35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1135"/>
                        </a:lnSpc>
                        <a:spcBef>
                          <a:spcPts val="35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Revised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35"/>
                        </a:lnSpc>
                        <a:spcBef>
                          <a:spcPts val="35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</a:tr>
              <a:tr h="14605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0970">
                        <a:lnSpc>
                          <a:spcPts val="105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105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05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685">
                <a:tc gridSpan="2">
                  <a:txBody>
                    <a:bodyPr/>
                    <a:lstStyle/>
                    <a:p>
                      <a:pPr marL="144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dirty="0" sz="1000" spc="-2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Centre's</a:t>
                      </a:r>
                      <a:r>
                        <a:rPr dirty="0" sz="1000" spc="-3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Expenditure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444625" algn="l"/>
                        </a:tabLst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00" spc="19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Establishment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Expenditure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768961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3843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783618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32715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841762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868096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15925">
                <a:tc gridSpan="2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1444625" algn="l"/>
                        </a:tabLst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II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II</a:t>
                      </a:r>
                      <a:r>
                        <a:rPr dirty="0" sz="10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Central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Sector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046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Schemes/Projects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1423437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1403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1516176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1512820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1621899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</a:tr>
              <a:tr h="416559">
                <a:tc gridSpan="2">
                  <a:txBody>
                    <a:bodyPr/>
                    <a:lstStyle/>
                    <a:p>
                      <a:pPr marL="1604645" marR="645795" indent="-1525905">
                        <a:lnSpc>
                          <a:spcPct val="117000"/>
                        </a:lnSpc>
                        <a:spcBef>
                          <a:spcPts val="65"/>
                        </a:spcBef>
                        <a:tabLst>
                          <a:tab pos="1444625" algn="l"/>
                        </a:tabLst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III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III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Central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Sector Expenditure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1322216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1403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1490586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1444628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1526008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/>
                </a:tc>
              </a:tr>
              <a:tr h="189230">
                <a:tc gridSpan="2">
                  <a:txBody>
                    <a:bodyPr/>
                    <a:lstStyle/>
                    <a:p>
                      <a:pPr marL="1605280">
                        <a:lnSpc>
                          <a:spcPts val="1115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Interest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Payments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ts val="1115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1063872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140335">
                        <a:lnSpc>
                          <a:spcPts val="1115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1162940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1115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1137940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15"/>
                        </a:lnSpc>
                        <a:spcBef>
                          <a:spcPts val="27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1276338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</a:tr>
              <a:tr h="464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039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B.</a:t>
                      </a:r>
                      <a:r>
                        <a:rPr dirty="0" sz="1000" spc="9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Transfers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703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IV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780415" marR="655320" indent="-160020">
                        <a:lnSpc>
                          <a:spcPct val="117000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IV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Centrally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Sponsored Schemes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444547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505978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/>
                </a:tc>
                <a:tc>
                  <a:txBody>
                    <a:bodyPr/>
                    <a:lstStyle/>
                    <a:p>
                      <a:pPr algn="r" marR="1327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415356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541850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/>
                </a:tc>
              </a:tr>
              <a:tr h="377190">
                <a:tc gridSpan="2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1444625" algn="l"/>
                        </a:tabLst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0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Finance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Commission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Grants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148522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132378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algn="r" marR="1327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127146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132767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/>
                </a:tc>
              </a:tr>
              <a:tr h="278130">
                <a:tc gridSpan="2">
                  <a:txBody>
                    <a:bodyPr/>
                    <a:lstStyle/>
                    <a:p>
                      <a:pPr marL="78740">
                        <a:lnSpc>
                          <a:spcPts val="1125"/>
                        </a:lnSpc>
                        <a:spcBef>
                          <a:spcPts val="969"/>
                        </a:spcBef>
                        <a:tabLst>
                          <a:tab pos="1444625" algn="l"/>
                        </a:tabLst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VI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dirty="0" sz="1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Other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ts val="1125"/>
                        </a:lnSpc>
                        <a:spcBef>
                          <a:spcPts val="969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335764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25"/>
                        </a:lnSpc>
                        <a:spcBef>
                          <a:spcPts val="969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391776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  <a:tc>
                  <a:txBody>
                    <a:bodyPr/>
                    <a:lstStyle/>
                    <a:p>
                      <a:pPr algn="r" marR="132715">
                        <a:lnSpc>
                          <a:spcPts val="1125"/>
                        </a:lnSpc>
                        <a:spcBef>
                          <a:spcPts val="969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374774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25"/>
                        </a:lnSpc>
                        <a:spcBef>
                          <a:spcPts val="969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374725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5975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Grants/Loans/Transfers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9880">
                <a:tc gridSpan="2">
                  <a:txBody>
                    <a:bodyPr/>
                    <a:lstStyle/>
                    <a:p>
                      <a:pPr algn="ctr" marL="2603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dirty="0" sz="1000" spc="-2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4443447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03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4820512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4716487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5065345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71110" y="2090166"/>
            <a:ext cx="406907" cy="143256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94069" y="2090166"/>
            <a:ext cx="406908" cy="14325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04838" y="2090166"/>
            <a:ext cx="406908" cy="143256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0570" y="2588514"/>
            <a:ext cx="129540" cy="8686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0213" y="2554986"/>
            <a:ext cx="669035" cy="134111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7740" y="3601211"/>
            <a:ext cx="254508" cy="86868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81683" y="3602735"/>
            <a:ext cx="233171" cy="82296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67739" y="3806951"/>
            <a:ext cx="329184" cy="12344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56359" y="3806952"/>
            <a:ext cx="97536" cy="12344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13331" y="3840479"/>
            <a:ext cx="278892" cy="82296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72311" y="4012692"/>
            <a:ext cx="384047" cy="14173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0569" y="4255770"/>
            <a:ext cx="137160" cy="86868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57833" y="4222241"/>
            <a:ext cx="352043" cy="128016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67739" y="4460747"/>
            <a:ext cx="810768" cy="29870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72311" y="5090159"/>
            <a:ext cx="381000" cy="13715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67740" y="5474207"/>
            <a:ext cx="1013459" cy="16916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0570" y="5709665"/>
            <a:ext cx="466343" cy="17830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863596" y="6222491"/>
            <a:ext cx="2133599" cy="239268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2180336" y="6442957"/>
            <a:ext cx="34931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Effective</a:t>
            </a:r>
            <a:r>
              <a:rPr dirty="0" sz="14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Capital</a:t>
            </a:r>
            <a:r>
              <a:rPr dirty="0" sz="14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Expenditure</a:t>
            </a:r>
            <a:r>
              <a:rPr dirty="0" sz="14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14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00FF"/>
                </a:solidFill>
                <a:latin typeface="Times New Roman"/>
                <a:cs typeface="Times New Roman"/>
              </a:rPr>
              <a:t>Government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88379" y="6713219"/>
            <a:ext cx="1008887" cy="137160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84860" y="9137904"/>
            <a:ext cx="4803647" cy="284987"/>
          </a:xfrm>
          <a:prstGeom prst="rect">
            <a:avLst/>
          </a:prstGeom>
        </p:spPr>
      </p:pic>
      <p:graphicFrame>
        <p:nvGraphicFramePr>
          <p:cNvPr id="43" name="object 43" descr=""/>
          <p:cNvGraphicFramePr>
            <a:graphicFrameLocks noGrp="1"/>
          </p:cNvGraphicFramePr>
          <p:nvPr/>
        </p:nvGraphicFramePr>
        <p:xfrm>
          <a:off x="673608" y="6892290"/>
          <a:ext cx="6576059" cy="236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4815"/>
                <a:gridCol w="299085"/>
                <a:gridCol w="866775"/>
                <a:gridCol w="803910"/>
                <a:gridCol w="816610"/>
                <a:gridCol w="748029"/>
              </a:tblGrid>
              <a:tr h="366395"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8585">
                        <a:lnSpc>
                          <a:spcPts val="1165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2023-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2024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ts val="1165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2024-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2025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ts val="1165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2024-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2025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165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2025-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2026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941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Actuals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1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29539">
                        <a:lnSpc>
                          <a:spcPts val="114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22555">
                        <a:lnSpc>
                          <a:spcPts val="114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Revised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14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/>
                </a:tc>
              </a:tr>
              <a:tr h="14541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ts val="1045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4460">
                        <a:lnSpc>
                          <a:spcPts val="1045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045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1444625">
                        <a:lnSpc>
                          <a:spcPts val="116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Expenditure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949195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1111111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2555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1018429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1121090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1444625" marR="62865">
                        <a:lnSpc>
                          <a:spcPts val="1140"/>
                        </a:lnSpc>
                        <a:spcBef>
                          <a:spcPts val="84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Grants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Aid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creation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assets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9914" sz="975" spc="-75">
                          <a:latin typeface="Times New Roman"/>
                          <a:cs typeface="Times New Roman"/>
                        </a:rPr>
                        <a:t>1</a:t>
                      </a:r>
                      <a:endParaRPr baseline="29914" sz="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303916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/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390778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299891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427192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/>
                </a:tc>
              </a:tr>
              <a:tr h="313690">
                <a:tc>
                  <a:txBody>
                    <a:bodyPr/>
                    <a:lstStyle/>
                    <a:p>
                      <a:pPr algn="ctr" marL="21399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1253111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1501889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25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1318320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1548282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ct val="100000"/>
                        </a:lnSpc>
                      </a:pPr>
                      <a:r>
                        <a:rPr dirty="0" sz="500" spc="-50">
                          <a:latin typeface="Arial MT"/>
                          <a:cs typeface="Arial MT"/>
                        </a:rPr>
                        <a:t>1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ts val="880"/>
                        </a:lnSpc>
                      </a:pPr>
                      <a:r>
                        <a:rPr dirty="0" sz="800" spc="-50">
                          <a:latin typeface="Arial MT"/>
                          <a:cs typeface="Arial MT"/>
                        </a:rPr>
                        <a:t>/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44" name="object 44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202430" y="7081266"/>
            <a:ext cx="489203" cy="128016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220461" y="7114794"/>
            <a:ext cx="257556" cy="86868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071110" y="7326629"/>
            <a:ext cx="406907" cy="143256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859017" y="7079742"/>
            <a:ext cx="440436" cy="12953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94069" y="7326629"/>
            <a:ext cx="406908" cy="143256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854190" y="7114794"/>
            <a:ext cx="257556" cy="86868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704838" y="7326629"/>
            <a:ext cx="406908" cy="143256"/>
          </a:xfrm>
          <a:prstGeom prst="rect">
            <a:avLst/>
          </a:prstGeom>
        </p:spPr>
      </p:pic>
      <p:grpSp>
        <p:nvGrpSpPr>
          <p:cNvPr id="51" name="object 51" descr=""/>
          <p:cNvGrpSpPr/>
          <p:nvPr/>
        </p:nvGrpSpPr>
        <p:grpSpPr>
          <a:xfrm>
            <a:off x="752855" y="7808976"/>
            <a:ext cx="641985" cy="163195"/>
            <a:chOff x="752855" y="7808976"/>
            <a:chExt cx="641985" cy="163195"/>
          </a:xfrm>
        </p:grpSpPr>
        <p:pic>
          <p:nvPicPr>
            <p:cNvPr id="52" name="object 52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2855" y="7808976"/>
              <a:ext cx="385572" cy="163067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62812" y="7842503"/>
              <a:ext cx="231647" cy="82296"/>
            </a:xfrm>
            <a:prstGeom prst="rect">
              <a:avLst/>
            </a:prstGeom>
          </p:spPr>
        </p:pic>
      </p:grpSp>
      <p:pic>
        <p:nvPicPr>
          <p:cNvPr id="54" name="object 54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50569" y="8234171"/>
            <a:ext cx="1126997" cy="564642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652515" y="9142476"/>
            <a:ext cx="278891" cy="9448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990844" y="9140952"/>
            <a:ext cx="76200" cy="111251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137148" y="9140952"/>
            <a:ext cx="970787" cy="100583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647700" y="9276890"/>
            <a:ext cx="6494780" cy="4591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215"/>
              </a:spcBef>
            </a:pPr>
            <a:r>
              <a:rPr dirty="0" sz="800" spc="-50">
                <a:latin typeface="Sitka Heading"/>
                <a:cs typeface="Sitka Heading"/>
              </a:rPr>
              <a:t>-</a:t>
            </a:r>
            <a:endParaRPr sz="800">
              <a:latin typeface="Sitka Heading"/>
              <a:cs typeface="Sitka Heading"/>
            </a:endParaRPr>
          </a:p>
          <a:p>
            <a:pPr marL="152400" marR="30480" indent="-114300">
              <a:lnSpc>
                <a:spcPct val="104400"/>
              </a:lnSpc>
              <a:spcBef>
                <a:spcPts val="80"/>
              </a:spcBef>
            </a:pPr>
            <a:r>
              <a:rPr dirty="0" baseline="27777" sz="900">
                <a:latin typeface="Times New Roman"/>
                <a:cs typeface="Times New Roman"/>
              </a:rPr>
              <a:t>1</a:t>
            </a:r>
            <a:r>
              <a:rPr dirty="0" baseline="27777" sz="900" spc="157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Provisions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Grants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creations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capital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assets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also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includes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allocations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under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demand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driven/entitlement-</a:t>
            </a:r>
            <a:r>
              <a:rPr dirty="0" sz="900">
                <a:latin typeface="Times New Roman"/>
                <a:cs typeface="Times New Roman"/>
              </a:rPr>
              <a:t>based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scheme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MGNREGS, </a:t>
            </a:r>
            <a:r>
              <a:rPr dirty="0" sz="900">
                <a:latin typeface="Times New Roman"/>
                <a:cs typeface="Times New Roman"/>
              </a:rPr>
              <a:t>which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would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vary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based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on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demand.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22083" y="424682"/>
            <a:ext cx="95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256474" y="6273546"/>
            <a:ext cx="5499100" cy="2519680"/>
            <a:chOff x="1256474" y="6273546"/>
            <a:chExt cx="5499100" cy="2519680"/>
          </a:xfrm>
        </p:grpSpPr>
        <p:sp>
          <p:nvSpPr>
            <p:cNvPr id="4" name="object 4" descr=""/>
            <p:cNvSpPr/>
            <p:nvPr/>
          </p:nvSpPr>
          <p:spPr>
            <a:xfrm>
              <a:off x="1353312" y="8179308"/>
              <a:ext cx="5305425" cy="608330"/>
            </a:xfrm>
            <a:custGeom>
              <a:avLst/>
              <a:gdLst/>
              <a:ahLst/>
              <a:cxnLst/>
              <a:rect l="l" t="t" r="r" b="b"/>
              <a:pathLst>
                <a:path w="5305425" h="608329">
                  <a:moveTo>
                    <a:pt x="365760" y="198120"/>
                  </a:moveTo>
                  <a:lnTo>
                    <a:pt x="0" y="198120"/>
                  </a:lnTo>
                  <a:lnTo>
                    <a:pt x="0" y="608076"/>
                  </a:lnTo>
                  <a:lnTo>
                    <a:pt x="365760" y="608076"/>
                  </a:lnTo>
                  <a:lnTo>
                    <a:pt x="365760" y="198120"/>
                  </a:lnTo>
                  <a:close/>
                </a:path>
                <a:path w="5305425" h="608329">
                  <a:moveTo>
                    <a:pt x="914400" y="236220"/>
                  </a:moveTo>
                  <a:lnTo>
                    <a:pt x="548640" y="236220"/>
                  </a:lnTo>
                  <a:lnTo>
                    <a:pt x="548640" y="608076"/>
                  </a:lnTo>
                  <a:lnTo>
                    <a:pt x="914400" y="608076"/>
                  </a:lnTo>
                  <a:lnTo>
                    <a:pt x="914400" y="236220"/>
                  </a:lnTo>
                  <a:close/>
                </a:path>
                <a:path w="5305425" h="608329">
                  <a:moveTo>
                    <a:pt x="1463040" y="237744"/>
                  </a:moveTo>
                  <a:lnTo>
                    <a:pt x="1097280" y="237744"/>
                  </a:lnTo>
                  <a:lnTo>
                    <a:pt x="1097280" y="608076"/>
                  </a:lnTo>
                  <a:lnTo>
                    <a:pt x="1463040" y="608076"/>
                  </a:lnTo>
                  <a:lnTo>
                    <a:pt x="1463040" y="237744"/>
                  </a:lnTo>
                  <a:close/>
                </a:path>
                <a:path w="5305425" h="608329">
                  <a:moveTo>
                    <a:pt x="2011680" y="245364"/>
                  </a:moveTo>
                  <a:lnTo>
                    <a:pt x="1645920" y="245364"/>
                  </a:lnTo>
                  <a:lnTo>
                    <a:pt x="1645920" y="608076"/>
                  </a:lnTo>
                  <a:lnTo>
                    <a:pt x="2011680" y="608076"/>
                  </a:lnTo>
                  <a:lnTo>
                    <a:pt x="2011680" y="245364"/>
                  </a:lnTo>
                  <a:close/>
                </a:path>
                <a:path w="5305425" h="608329">
                  <a:moveTo>
                    <a:pt x="2561844" y="155448"/>
                  </a:moveTo>
                  <a:lnTo>
                    <a:pt x="2196084" y="155448"/>
                  </a:lnTo>
                  <a:lnTo>
                    <a:pt x="2196084" y="608076"/>
                  </a:lnTo>
                  <a:lnTo>
                    <a:pt x="2561844" y="608076"/>
                  </a:lnTo>
                  <a:lnTo>
                    <a:pt x="2561844" y="155448"/>
                  </a:lnTo>
                  <a:close/>
                </a:path>
                <a:path w="5305425" h="608329">
                  <a:moveTo>
                    <a:pt x="3110484" y="112776"/>
                  </a:moveTo>
                  <a:lnTo>
                    <a:pt x="2744724" y="112776"/>
                  </a:lnTo>
                  <a:lnTo>
                    <a:pt x="2744724" y="608076"/>
                  </a:lnTo>
                  <a:lnTo>
                    <a:pt x="3110484" y="608076"/>
                  </a:lnTo>
                  <a:lnTo>
                    <a:pt x="3110484" y="112776"/>
                  </a:lnTo>
                  <a:close/>
                </a:path>
                <a:path w="5305425" h="608329">
                  <a:moveTo>
                    <a:pt x="3659124" y="64008"/>
                  </a:moveTo>
                  <a:lnTo>
                    <a:pt x="3293364" y="64008"/>
                  </a:lnTo>
                  <a:lnTo>
                    <a:pt x="3293364" y="608076"/>
                  </a:lnTo>
                  <a:lnTo>
                    <a:pt x="3659124" y="608076"/>
                  </a:lnTo>
                  <a:lnTo>
                    <a:pt x="3659124" y="64008"/>
                  </a:lnTo>
                  <a:close/>
                </a:path>
                <a:path w="5305425" h="608329">
                  <a:moveTo>
                    <a:pt x="4207764" y="13716"/>
                  </a:moveTo>
                  <a:lnTo>
                    <a:pt x="3841991" y="13716"/>
                  </a:lnTo>
                  <a:lnTo>
                    <a:pt x="3841991" y="608076"/>
                  </a:lnTo>
                  <a:lnTo>
                    <a:pt x="4207764" y="608076"/>
                  </a:lnTo>
                  <a:lnTo>
                    <a:pt x="4207764" y="13716"/>
                  </a:lnTo>
                  <a:close/>
                </a:path>
                <a:path w="5305425" h="608329">
                  <a:moveTo>
                    <a:pt x="4756404" y="38100"/>
                  </a:moveTo>
                  <a:lnTo>
                    <a:pt x="4390644" y="38100"/>
                  </a:lnTo>
                  <a:lnTo>
                    <a:pt x="4390644" y="608076"/>
                  </a:lnTo>
                  <a:lnTo>
                    <a:pt x="4756404" y="608076"/>
                  </a:lnTo>
                  <a:lnTo>
                    <a:pt x="4756404" y="38100"/>
                  </a:lnTo>
                  <a:close/>
                </a:path>
                <a:path w="5305425" h="608329">
                  <a:moveTo>
                    <a:pt x="5305044" y="0"/>
                  </a:moveTo>
                  <a:lnTo>
                    <a:pt x="4939284" y="0"/>
                  </a:lnTo>
                  <a:lnTo>
                    <a:pt x="4939284" y="608076"/>
                  </a:lnTo>
                  <a:lnTo>
                    <a:pt x="5305044" y="608076"/>
                  </a:lnTo>
                  <a:lnTo>
                    <a:pt x="530504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53312" y="6310884"/>
              <a:ext cx="5305425" cy="2113915"/>
            </a:xfrm>
            <a:custGeom>
              <a:avLst/>
              <a:gdLst/>
              <a:ahLst/>
              <a:cxnLst/>
              <a:rect l="l" t="t" r="r" b="b"/>
              <a:pathLst>
                <a:path w="5305425" h="2113915">
                  <a:moveTo>
                    <a:pt x="365760" y="678180"/>
                  </a:moveTo>
                  <a:lnTo>
                    <a:pt x="0" y="678180"/>
                  </a:lnTo>
                  <a:lnTo>
                    <a:pt x="0" y="2066544"/>
                  </a:lnTo>
                  <a:lnTo>
                    <a:pt x="365760" y="2066544"/>
                  </a:lnTo>
                  <a:lnTo>
                    <a:pt x="365760" y="678180"/>
                  </a:lnTo>
                  <a:close/>
                </a:path>
                <a:path w="5305425" h="2113915">
                  <a:moveTo>
                    <a:pt x="914400" y="720852"/>
                  </a:moveTo>
                  <a:lnTo>
                    <a:pt x="548640" y="720852"/>
                  </a:lnTo>
                  <a:lnTo>
                    <a:pt x="548640" y="2104644"/>
                  </a:lnTo>
                  <a:lnTo>
                    <a:pt x="914400" y="2104644"/>
                  </a:lnTo>
                  <a:lnTo>
                    <a:pt x="914400" y="720852"/>
                  </a:lnTo>
                  <a:close/>
                </a:path>
                <a:path w="5305425" h="2113915">
                  <a:moveTo>
                    <a:pt x="1463040" y="760476"/>
                  </a:moveTo>
                  <a:lnTo>
                    <a:pt x="1097280" y="760476"/>
                  </a:lnTo>
                  <a:lnTo>
                    <a:pt x="1097280" y="2106168"/>
                  </a:lnTo>
                  <a:lnTo>
                    <a:pt x="1463040" y="2106168"/>
                  </a:lnTo>
                  <a:lnTo>
                    <a:pt x="1463040" y="760476"/>
                  </a:lnTo>
                  <a:close/>
                </a:path>
                <a:path w="5305425" h="2113915">
                  <a:moveTo>
                    <a:pt x="2011680" y="605028"/>
                  </a:moveTo>
                  <a:lnTo>
                    <a:pt x="1645920" y="605028"/>
                  </a:lnTo>
                  <a:lnTo>
                    <a:pt x="1645920" y="2113788"/>
                  </a:lnTo>
                  <a:lnTo>
                    <a:pt x="2011680" y="2113788"/>
                  </a:lnTo>
                  <a:lnTo>
                    <a:pt x="2011680" y="605028"/>
                  </a:lnTo>
                  <a:close/>
                </a:path>
                <a:path w="5305425" h="2113915">
                  <a:moveTo>
                    <a:pt x="2561844" y="0"/>
                  </a:moveTo>
                  <a:lnTo>
                    <a:pt x="2196084" y="0"/>
                  </a:lnTo>
                  <a:lnTo>
                    <a:pt x="2196084" y="2023872"/>
                  </a:lnTo>
                  <a:lnTo>
                    <a:pt x="2561844" y="2023872"/>
                  </a:lnTo>
                  <a:lnTo>
                    <a:pt x="2561844" y="0"/>
                  </a:lnTo>
                  <a:close/>
                </a:path>
                <a:path w="5305425" h="2113915">
                  <a:moveTo>
                    <a:pt x="3110484" y="224028"/>
                  </a:moveTo>
                  <a:lnTo>
                    <a:pt x="2744724" y="224028"/>
                  </a:lnTo>
                  <a:lnTo>
                    <a:pt x="2744724" y="1981200"/>
                  </a:lnTo>
                  <a:lnTo>
                    <a:pt x="3110484" y="1981200"/>
                  </a:lnTo>
                  <a:lnTo>
                    <a:pt x="3110484" y="224028"/>
                  </a:lnTo>
                  <a:close/>
                </a:path>
                <a:path w="5305425" h="2113915">
                  <a:moveTo>
                    <a:pt x="3659124" y="297180"/>
                  </a:moveTo>
                  <a:lnTo>
                    <a:pt x="3293364" y="297180"/>
                  </a:lnTo>
                  <a:lnTo>
                    <a:pt x="3293364" y="1932432"/>
                  </a:lnTo>
                  <a:lnTo>
                    <a:pt x="3659124" y="1932432"/>
                  </a:lnTo>
                  <a:lnTo>
                    <a:pt x="3659124" y="297180"/>
                  </a:lnTo>
                  <a:close/>
                </a:path>
                <a:path w="5305425" h="2113915">
                  <a:moveTo>
                    <a:pt x="4207764" y="368808"/>
                  </a:moveTo>
                  <a:lnTo>
                    <a:pt x="3841991" y="368808"/>
                  </a:lnTo>
                  <a:lnTo>
                    <a:pt x="3841991" y="1882140"/>
                  </a:lnTo>
                  <a:lnTo>
                    <a:pt x="4207764" y="1882140"/>
                  </a:lnTo>
                  <a:lnTo>
                    <a:pt x="4207764" y="368808"/>
                  </a:lnTo>
                  <a:close/>
                </a:path>
                <a:path w="5305425" h="2113915">
                  <a:moveTo>
                    <a:pt x="4756404" y="437388"/>
                  </a:moveTo>
                  <a:lnTo>
                    <a:pt x="4390644" y="437388"/>
                  </a:lnTo>
                  <a:lnTo>
                    <a:pt x="4390644" y="1906524"/>
                  </a:lnTo>
                  <a:lnTo>
                    <a:pt x="4756404" y="1906524"/>
                  </a:lnTo>
                  <a:lnTo>
                    <a:pt x="4756404" y="437388"/>
                  </a:lnTo>
                  <a:close/>
                </a:path>
                <a:path w="5305425" h="2113915">
                  <a:moveTo>
                    <a:pt x="5305044" y="489204"/>
                  </a:moveTo>
                  <a:lnTo>
                    <a:pt x="4939284" y="489204"/>
                  </a:lnTo>
                  <a:lnTo>
                    <a:pt x="4939284" y="1868424"/>
                  </a:lnTo>
                  <a:lnTo>
                    <a:pt x="5305044" y="1868424"/>
                  </a:lnTo>
                  <a:lnTo>
                    <a:pt x="5305044" y="489204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61871" y="8787384"/>
              <a:ext cx="5488305" cy="0"/>
            </a:xfrm>
            <a:custGeom>
              <a:avLst/>
              <a:gdLst/>
              <a:ahLst/>
              <a:cxnLst/>
              <a:rect l="l" t="t" r="r" b="b"/>
              <a:pathLst>
                <a:path w="5488305" h="0">
                  <a:moveTo>
                    <a:pt x="0" y="0"/>
                  </a:moveTo>
                  <a:lnTo>
                    <a:pt x="5487924" y="0"/>
                  </a:lnTo>
                </a:path>
              </a:pathLst>
            </a:custGeom>
            <a:ln w="1066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6191" y="6310884"/>
              <a:ext cx="4939665" cy="760730"/>
            </a:xfrm>
            <a:custGeom>
              <a:avLst/>
              <a:gdLst/>
              <a:ahLst/>
              <a:cxnLst/>
              <a:rect l="l" t="t" r="r" b="b"/>
              <a:pathLst>
                <a:path w="4939665" h="760729">
                  <a:moveTo>
                    <a:pt x="0" y="678179"/>
                  </a:moveTo>
                  <a:lnTo>
                    <a:pt x="548639" y="720851"/>
                  </a:lnTo>
                  <a:lnTo>
                    <a:pt x="1097279" y="760475"/>
                  </a:lnTo>
                  <a:lnTo>
                    <a:pt x="1645920" y="605027"/>
                  </a:lnTo>
                  <a:lnTo>
                    <a:pt x="2196083" y="0"/>
                  </a:lnTo>
                  <a:lnTo>
                    <a:pt x="2744724" y="224027"/>
                  </a:lnTo>
                  <a:lnTo>
                    <a:pt x="3293364" y="297179"/>
                  </a:lnTo>
                  <a:lnTo>
                    <a:pt x="3842003" y="368807"/>
                  </a:lnTo>
                  <a:lnTo>
                    <a:pt x="4390643" y="437387"/>
                  </a:lnTo>
                  <a:lnTo>
                    <a:pt x="4939283" y="489203"/>
                  </a:lnTo>
                </a:path>
              </a:pathLst>
            </a:custGeom>
            <a:ln w="19812">
              <a:solidFill>
                <a:srgbClr val="C4591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854" y="6951726"/>
              <a:ext cx="74676" cy="746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7494" y="6994398"/>
              <a:ext cx="74675" cy="746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133" y="7034022"/>
              <a:ext cx="74675" cy="746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4773" y="6878574"/>
              <a:ext cx="74675" cy="746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4938" y="6273546"/>
              <a:ext cx="74676" cy="746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3577" y="6497574"/>
              <a:ext cx="74676" cy="746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217" y="6570726"/>
              <a:ext cx="74676" cy="7467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0858" y="6642354"/>
              <a:ext cx="74676" cy="746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9497" y="6710933"/>
              <a:ext cx="74676" cy="746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138" y="6762750"/>
              <a:ext cx="74675" cy="7467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395475" y="8497311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2.9%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44116" y="8517123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2.7%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92756" y="8518647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2.6%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41396" y="8521695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2.6%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1559" y="8475975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3.2%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40200" y="8454639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3.5%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688840" y="8431779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3.9%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237479" y="8405871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4.2%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86120" y="8418062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4.1%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34760" y="8398250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4.3%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395475" y="7598150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9.9%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944116" y="7639298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9.9%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92756" y="7659111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9.6%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12439" y="7584434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10.8%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562603" y="7236962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14.4%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111244" y="7328403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12.5%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659884" y="7340595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11.7%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208523" y="7351262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10.8%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757164" y="7398507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imes New Roman"/>
                <a:cs typeface="Times New Roman"/>
              </a:rPr>
              <a:t>10.5%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334760" y="7404603"/>
            <a:ext cx="28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imes New Roman"/>
                <a:cs typeface="Times New Roman"/>
              </a:rPr>
              <a:t>9.8%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66519" y="6749283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12.8%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915160" y="6791955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12.5%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463800" y="6831579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12.2%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012439" y="6676131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13.4%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562603" y="6125967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17.7%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111244" y="6295131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16.1%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59884" y="6368283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15.6%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208523" y="6439911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15.0%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757164" y="6508491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14.6%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305803" y="6560307"/>
            <a:ext cx="342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D3D3D"/>
                </a:solidFill>
                <a:latin typeface="Times New Roman"/>
                <a:cs typeface="Times New Roman"/>
              </a:rPr>
              <a:t>14.2%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13891" y="8698479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Times New Roman"/>
                <a:cs typeface="Times New Roman"/>
              </a:rPr>
              <a:t>0.0%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13891" y="8418062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Times New Roman"/>
                <a:cs typeface="Times New Roman"/>
              </a:rPr>
              <a:t>2.0%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13891" y="7857231"/>
            <a:ext cx="263525" cy="44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Times New Roman"/>
                <a:cs typeface="Times New Roman"/>
              </a:rPr>
              <a:t>6.0%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95959"/>
                </a:solidFill>
                <a:latin typeface="Times New Roman"/>
                <a:cs typeface="Times New Roman"/>
              </a:rPr>
              <a:t>4.0%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913891" y="7576815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Times New Roman"/>
                <a:cs typeface="Times New Roman"/>
              </a:rPr>
              <a:t>8.0%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57504" y="7296398"/>
            <a:ext cx="320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Times New Roman"/>
                <a:cs typeface="Times New Roman"/>
              </a:rPr>
              <a:t>10.0%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57504" y="7015983"/>
            <a:ext cx="320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Times New Roman"/>
                <a:cs typeface="Times New Roman"/>
              </a:rPr>
              <a:t>12.0%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57504" y="6735567"/>
            <a:ext cx="320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Times New Roman"/>
                <a:cs typeface="Times New Roman"/>
              </a:rPr>
              <a:t>14.0%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57504" y="6455150"/>
            <a:ext cx="320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Times New Roman"/>
                <a:cs typeface="Times New Roman"/>
              </a:rPr>
              <a:t>16.0%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57504" y="6174735"/>
            <a:ext cx="320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Times New Roman"/>
                <a:cs typeface="Times New Roman"/>
              </a:rPr>
              <a:t>18.0%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666878" y="8824972"/>
            <a:ext cx="10706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RE</a:t>
            </a:r>
            <a:r>
              <a:rPr dirty="0" sz="800" spc="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2024-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25</a:t>
            </a:r>
            <a:r>
              <a:rPr dirty="0" sz="800" spc="2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BE</a:t>
            </a:r>
            <a:r>
              <a:rPr dirty="0" sz="800" spc="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2025-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26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1213104" y="9118092"/>
            <a:ext cx="245745" cy="64135"/>
          </a:xfrm>
          <a:custGeom>
            <a:avLst/>
            <a:gdLst/>
            <a:ahLst/>
            <a:cxnLst/>
            <a:rect l="l" t="t" r="r" b="b"/>
            <a:pathLst>
              <a:path w="245744" h="64134">
                <a:moveTo>
                  <a:pt x="245363" y="64007"/>
                </a:moveTo>
                <a:lnTo>
                  <a:pt x="0" y="64007"/>
                </a:lnTo>
                <a:lnTo>
                  <a:pt x="0" y="0"/>
                </a:lnTo>
                <a:lnTo>
                  <a:pt x="245363" y="0"/>
                </a:lnTo>
                <a:lnTo>
                  <a:pt x="245363" y="6400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1367663" y="8824972"/>
            <a:ext cx="1470025" cy="394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8640" algn="l"/>
                <a:tab pos="1097915" algn="l"/>
              </a:tabLst>
            </a:pP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2016-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17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2017-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18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2018-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19</a:t>
            </a:r>
            <a:endParaRPr sz="8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860"/>
              </a:spcBef>
            </a:pPr>
            <a:r>
              <a:rPr dirty="0" sz="900">
                <a:latin typeface="Calibri"/>
                <a:cs typeface="Calibri"/>
              </a:rPr>
              <a:t>Effective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Capital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Expenditure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2939796" y="9118092"/>
            <a:ext cx="245745" cy="64135"/>
          </a:xfrm>
          <a:custGeom>
            <a:avLst/>
            <a:gdLst/>
            <a:ahLst/>
            <a:cxnLst/>
            <a:rect l="l" t="t" r="r" b="b"/>
            <a:pathLst>
              <a:path w="245744" h="64134">
                <a:moveTo>
                  <a:pt x="245363" y="64007"/>
                </a:moveTo>
                <a:lnTo>
                  <a:pt x="0" y="64007"/>
                </a:lnTo>
                <a:lnTo>
                  <a:pt x="0" y="0"/>
                </a:lnTo>
                <a:lnTo>
                  <a:pt x="245363" y="0"/>
                </a:lnTo>
                <a:lnTo>
                  <a:pt x="245363" y="64007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3001760" y="8824972"/>
            <a:ext cx="2559050" cy="394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548005" algn="l"/>
                <a:tab pos="1097280" algn="l"/>
                <a:tab pos="1645920" algn="l"/>
                <a:tab pos="2193925" algn="l"/>
              </a:tabLst>
            </a:pP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2019-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20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2020-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21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2021-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22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2022-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23</a:t>
            </a:r>
            <a:r>
              <a:rPr dirty="0"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800" spc="-10">
                <a:solidFill>
                  <a:srgbClr val="595959"/>
                </a:solidFill>
                <a:latin typeface="Times New Roman"/>
                <a:cs typeface="Times New Roman"/>
              </a:rPr>
              <a:t>2023-</a:t>
            </a:r>
            <a:r>
              <a:rPr dirty="0" sz="800" spc="-25">
                <a:solidFill>
                  <a:srgbClr val="595959"/>
                </a:solidFill>
                <a:latin typeface="Times New Roman"/>
                <a:cs typeface="Times New Roman"/>
              </a:rPr>
              <a:t>24</a:t>
            </a:r>
            <a:endParaRPr sz="800">
              <a:latin typeface="Times New Roman"/>
              <a:cs typeface="Times New Roman"/>
            </a:endParaRPr>
          </a:p>
          <a:p>
            <a:pPr algn="ctr" marR="49530">
              <a:lnSpc>
                <a:spcPct val="100000"/>
              </a:lnSpc>
              <a:spcBef>
                <a:spcPts val="860"/>
              </a:spcBef>
            </a:pPr>
            <a:r>
              <a:rPr dirty="0" sz="900" spc="-10">
                <a:latin typeface="Calibri"/>
                <a:cs typeface="Calibri"/>
              </a:rPr>
              <a:t>Revenue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Expenditure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(other than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GIA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Capex)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2" name="object 6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3247" y="9112758"/>
            <a:ext cx="243839" cy="74675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5670296" y="9056619"/>
            <a:ext cx="850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Total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Expenditure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710691" y="4805045"/>
            <a:ext cx="6337300" cy="1143000"/>
            <a:chOff x="710691" y="4805045"/>
            <a:chExt cx="6337300" cy="1143000"/>
          </a:xfrm>
        </p:grpSpPr>
        <p:sp>
          <p:nvSpPr>
            <p:cNvPr id="65" name="object 65" descr=""/>
            <p:cNvSpPr/>
            <p:nvPr/>
          </p:nvSpPr>
          <p:spPr>
            <a:xfrm>
              <a:off x="713231" y="4809744"/>
              <a:ext cx="6332220" cy="1135380"/>
            </a:xfrm>
            <a:custGeom>
              <a:avLst/>
              <a:gdLst/>
              <a:ahLst/>
              <a:cxnLst/>
              <a:rect l="l" t="t" r="r" b="b"/>
              <a:pathLst>
                <a:path w="6332220" h="1135379">
                  <a:moveTo>
                    <a:pt x="0" y="1135379"/>
                  </a:moveTo>
                  <a:lnTo>
                    <a:pt x="6332219" y="1135379"/>
                  </a:lnTo>
                  <a:lnTo>
                    <a:pt x="6332219" y="0"/>
                  </a:lnTo>
                  <a:lnTo>
                    <a:pt x="0" y="0"/>
                  </a:lnTo>
                  <a:lnTo>
                    <a:pt x="0" y="1135379"/>
                  </a:lnTo>
                  <a:close/>
                </a:path>
              </a:pathLst>
            </a:custGeom>
            <a:ln w="4572">
              <a:solidFill>
                <a:srgbClr val="213F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8676" y="4861560"/>
              <a:ext cx="321563" cy="22859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8631" y="4861560"/>
              <a:ext cx="379475" cy="137160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2491739" y="4843272"/>
              <a:ext cx="50800" cy="196850"/>
            </a:xfrm>
            <a:custGeom>
              <a:avLst/>
              <a:gdLst/>
              <a:ahLst/>
              <a:cxnLst/>
              <a:rect l="l" t="t" r="r" b="b"/>
              <a:pathLst>
                <a:path w="50800" h="196850">
                  <a:moveTo>
                    <a:pt x="50292" y="196596"/>
                  </a:moveTo>
                  <a:lnTo>
                    <a:pt x="36576" y="196596"/>
                  </a:lnTo>
                  <a:lnTo>
                    <a:pt x="20574" y="173212"/>
                  </a:lnTo>
                  <a:lnTo>
                    <a:pt x="9144" y="148971"/>
                  </a:lnTo>
                  <a:lnTo>
                    <a:pt x="2286" y="124158"/>
                  </a:lnTo>
                  <a:lnTo>
                    <a:pt x="0" y="99060"/>
                  </a:lnTo>
                  <a:lnTo>
                    <a:pt x="2266" y="74152"/>
                  </a:lnTo>
                  <a:lnTo>
                    <a:pt x="2286" y="73937"/>
                  </a:lnTo>
                  <a:lnTo>
                    <a:pt x="9144" y="48958"/>
                  </a:lnTo>
                  <a:lnTo>
                    <a:pt x="20574" y="24264"/>
                  </a:lnTo>
                  <a:lnTo>
                    <a:pt x="36576" y="0"/>
                  </a:lnTo>
                  <a:lnTo>
                    <a:pt x="50292" y="0"/>
                  </a:lnTo>
                  <a:lnTo>
                    <a:pt x="37171" y="24907"/>
                  </a:lnTo>
                  <a:lnTo>
                    <a:pt x="27622" y="49530"/>
                  </a:lnTo>
                  <a:lnTo>
                    <a:pt x="21839" y="73937"/>
                  </a:lnTo>
                  <a:lnTo>
                    <a:pt x="21788" y="74152"/>
                  </a:lnTo>
                  <a:lnTo>
                    <a:pt x="19812" y="99060"/>
                  </a:lnTo>
                  <a:lnTo>
                    <a:pt x="21788" y="123301"/>
                  </a:lnTo>
                  <a:lnTo>
                    <a:pt x="27622" y="147828"/>
                  </a:lnTo>
                  <a:lnTo>
                    <a:pt x="37171" y="172354"/>
                  </a:lnTo>
                  <a:lnTo>
                    <a:pt x="50292" y="196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491739" y="4843272"/>
              <a:ext cx="50800" cy="196850"/>
            </a:xfrm>
            <a:custGeom>
              <a:avLst/>
              <a:gdLst/>
              <a:ahLst/>
              <a:cxnLst/>
              <a:rect l="l" t="t" r="r" b="b"/>
              <a:pathLst>
                <a:path w="50800" h="196850">
                  <a:moveTo>
                    <a:pt x="19812" y="99060"/>
                  </a:moveTo>
                  <a:lnTo>
                    <a:pt x="21788" y="74152"/>
                  </a:lnTo>
                  <a:lnTo>
                    <a:pt x="27622" y="49530"/>
                  </a:lnTo>
                  <a:lnTo>
                    <a:pt x="37171" y="24907"/>
                  </a:lnTo>
                  <a:lnTo>
                    <a:pt x="50292" y="0"/>
                  </a:lnTo>
                  <a:lnTo>
                    <a:pt x="36576" y="0"/>
                  </a:lnTo>
                  <a:lnTo>
                    <a:pt x="20574" y="24264"/>
                  </a:lnTo>
                  <a:lnTo>
                    <a:pt x="9144" y="48958"/>
                  </a:lnTo>
                  <a:lnTo>
                    <a:pt x="2286" y="73937"/>
                  </a:lnTo>
                  <a:lnTo>
                    <a:pt x="0" y="99060"/>
                  </a:lnTo>
                  <a:lnTo>
                    <a:pt x="2286" y="124158"/>
                  </a:lnTo>
                  <a:lnTo>
                    <a:pt x="9144" y="148971"/>
                  </a:lnTo>
                  <a:lnTo>
                    <a:pt x="20574" y="173212"/>
                  </a:lnTo>
                  <a:lnTo>
                    <a:pt x="36576" y="196596"/>
                  </a:lnTo>
                  <a:lnTo>
                    <a:pt x="50292" y="196596"/>
                  </a:lnTo>
                  <a:lnTo>
                    <a:pt x="37171" y="172354"/>
                  </a:lnTo>
                  <a:lnTo>
                    <a:pt x="27622" y="147828"/>
                  </a:lnTo>
                  <a:lnTo>
                    <a:pt x="21788" y="123301"/>
                  </a:lnTo>
                  <a:lnTo>
                    <a:pt x="19812" y="9906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549652" y="4864608"/>
              <a:ext cx="102235" cy="143510"/>
            </a:xfrm>
            <a:custGeom>
              <a:avLst/>
              <a:gdLst/>
              <a:ahLst/>
              <a:cxnLst/>
              <a:rect l="l" t="t" r="r" b="b"/>
              <a:pathLst>
                <a:path w="102235" h="143510">
                  <a:moveTo>
                    <a:pt x="102108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02108" y="0"/>
                  </a:lnTo>
                  <a:lnTo>
                    <a:pt x="102108" y="15240"/>
                  </a:lnTo>
                  <a:close/>
                </a:path>
                <a:path w="102235" h="143510">
                  <a:moveTo>
                    <a:pt x="57912" y="70104"/>
                  </a:moveTo>
                  <a:lnTo>
                    <a:pt x="39624" y="70104"/>
                  </a:lnTo>
                  <a:lnTo>
                    <a:pt x="44196" y="64008"/>
                  </a:lnTo>
                  <a:lnTo>
                    <a:pt x="44196" y="15240"/>
                  </a:lnTo>
                  <a:lnTo>
                    <a:pt x="60960" y="15240"/>
                  </a:lnTo>
                  <a:lnTo>
                    <a:pt x="60960" y="65532"/>
                  </a:lnTo>
                  <a:lnTo>
                    <a:pt x="57912" y="70104"/>
                  </a:lnTo>
                  <a:close/>
                </a:path>
                <a:path w="102235" h="143510">
                  <a:moveTo>
                    <a:pt x="68580" y="143256"/>
                  </a:moveTo>
                  <a:lnTo>
                    <a:pt x="4572" y="68580"/>
                  </a:lnTo>
                  <a:lnTo>
                    <a:pt x="18288" y="56388"/>
                  </a:lnTo>
                  <a:lnTo>
                    <a:pt x="28956" y="70104"/>
                  </a:lnTo>
                  <a:lnTo>
                    <a:pt x="57912" y="70104"/>
                  </a:lnTo>
                  <a:lnTo>
                    <a:pt x="56388" y="79248"/>
                  </a:lnTo>
                  <a:lnTo>
                    <a:pt x="50292" y="83820"/>
                  </a:lnTo>
                  <a:lnTo>
                    <a:pt x="41148" y="83820"/>
                  </a:lnTo>
                  <a:lnTo>
                    <a:pt x="80772" y="131064"/>
                  </a:lnTo>
                  <a:lnTo>
                    <a:pt x="68580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549652" y="4864608"/>
              <a:ext cx="102235" cy="143510"/>
            </a:xfrm>
            <a:custGeom>
              <a:avLst/>
              <a:gdLst/>
              <a:ahLst/>
              <a:cxnLst/>
              <a:rect l="l" t="t" r="r" b="b"/>
              <a:pathLst>
                <a:path w="102235" h="143510">
                  <a:moveTo>
                    <a:pt x="10210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4195" y="15240"/>
                  </a:lnTo>
                  <a:lnTo>
                    <a:pt x="44195" y="50292"/>
                  </a:lnTo>
                  <a:lnTo>
                    <a:pt x="44195" y="64008"/>
                  </a:lnTo>
                  <a:lnTo>
                    <a:pt x="39623" y="70104"/>
                  </a:lnTo>
                  <a:lnTo>
                    <a:pt x="32003" y="70104"/>
                  </a:lnTo>
                  <a:lnTo>
                    <a:pt x="30479" y="70104"/>
                  </a:lnTo>
                  <a:lnTo>
                    <a:pt x="28955" y="70104"/>
                  </a:lnTo>
                  <a:lnTo>
                    <a:pt x="18287" y="56387"/>
                  </a:lnTo>
                  <a:lnTo>
                    <a:pt x="4571" y="68580"/>
                  </a:lnTo>
                  <a:lnTo>
                    <a:pt x="68579" y="143256"/>
                  </a:lnTo>
                  <a:lnTo>
                    <a:pt x="80771" y="131064"/>
                  </a:lnTo>
                  <a:lnTo>
                    <a:pt x="41147" y="83820"/>
                  </a:lnTo>
                  <a:lnTo>
                    <a:pt x="50291" y="83820"/>
                  </a:lnTo>
                  <a:lnTo>
                    <a:pt x="56387" y="79248"/>
                  </a:lnTo>
                  <a:lnTo>
                    <a:pt x="57911" y="70104"/>
                  </a:lnTo>
                  <a:lnTo>
                    <a:pt x="60959" y="65532"/>
                  </a:lnTo>
                  <a:lnTo>
                    <a:pt x="60959" y="56387"/>
                  </a:lnTo>
                  <a:lnTo>
                    <a:pt x="60959" y="45719"/>
                  </a:lnTo>
                  <a:lnTo>
                    <a:pt x="60959" y="15240"/>
                  </a:lnTo>
                  <a:lnTo>
                    <a:pt x="102107" y="15240"/>
                  </a:lnTo>
                  <a:lnTo>
                    <a:pt x="102107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644140" y="4864608"/>
              <a:ext cx="60960" cy="130810"/>
            </a:xfrm>
            <a:custGeom>
              <a:avLst/>
              <a:gdLst/>
              <a:ahLst/>
              <a:cxnLst/>
              <a:rect l="l" t="t" r="r" b="b"/>
              <a:pathLst>
                <a:path w="60960" h="130810">
                  <a:moveTo>
                    <a:pt x="6096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192" y="15240"/>
                  </a:lnTo>
                  <a:lnTo>
                    <a:pt x="12192" y="130810"/>
                  </a:lnTo>
                  <a:lnTo>
                    <a:pt x="28956" y="130810"/>
                  </a:lnTo>
                  <a:lnTo>
                    <a:pt x="28956" y="15240"/>
                  </a:lnTo>
                  <a:lnTo>
                    <a:pt x="60960" y="1524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644140" y="4864608"/>
              <a:ext cx="60960" cy="131445"/>
            </a:xfrm>
            <a:custGeom>
              <a:avLst/>
              <a:gdLst/>
              <a:ahLst/>
              <a:cxnLst/>
              <a:rect l="l" t="t" r="r" b="b"/>
              <a:pathLst>
                <a:path w="60960" h="131445">
                  <a:moveTo>
                    <a:pt x="6096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192" y="15240"/>
                  </a:lnTo>
                  <a:lnTo>
                    <a:pt x="12192" y="131064"/>
                  </a:lnTo>
                  <a:lnTo>
                    <a:pt x="28956" y="131064"/>
                  </a:lnTo>
                  <a:lnTo>
                    <a:pt x="28956" y="15240"/>
                  </a:lnTo>
                  <a:lnTo>
                    <a:pt x="60960" y="15240"/>
                  </a:lnTo>
                  <a:lnTo>
                    <a:pt x="6096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697480" y="4864608"/>
              <a:ext cx="166370" cy="131445"/>
            </a:xfrm>
            <a:custGeom>
              <a:avLst/>
              <a:gdLst/>
              <a:ahLst/>
              <a:cxnLst/>
              <a:rect l="l" t="t" r="r" b="b"/>
              <a:pathLst>
                <a:path w="166369" h="131445">
                  <a:moveTo>
                    <a:pt x="134112" y="131064"/>
                  </a:moveTo>
                  <a:lnTo>
                    <a:pt x="117348" y="131064"/>
                  </a:lnTo>
                  <a:lnTo>
                    <a:pt x="117348" y="64008"/>
                  </a:lnTo>
                  <a:lnTo>
                    <a:pt x="88392" y="64008"/>
                  </a:lnTo>
                  <a:lnTo>
                    <a:pt x="92964" y="71628"/>
                  </a:lnTo>
                  <a:lnTo>
                    <a:pt x="94488" y="79248"/>
                  </a:lnTo>
                  <a:lnTo>
                    <a:pt x="94488" y="88391"/>
                  </a:lnTo>
                  <a:lnTo>
                    <a:pt x="71056" y="121158"/>
                  </a:lnTo>
                  <a:lnTo>
                    <a:pt x="54864" y="123444"/>
                  </a:lnTo>
                  <a:lnTo>
                    <a:pt x="39743" y="120300"/>
                  </a:lnTo>
                  <a:lnTo>
                    <a:pt x="26479" y="110871"/>
                  </a:lnTo>
                  <a:lnTo>
                    <a:pt x="15216" y="95154"/>
                  </a:lnTo>
                  <a:lnTo>
                    <a:pt x="6096" y="73152"/>
                  </a:lnTo>
                  <a:lnTo>
                    <a:pt x="21336" y="67056"/>
                  </a:lnTo>
                  <a:lnTo>
                    <a:pt x="23883" y="74771"/>
                  </a:lnTo>
                  <a:lnTo>
                    <a:pt x="26860" y="81914"/>
                  </a:lnTo>
                  <a:lnTo>
                    <a:pt x="56388" y="108204"/>
                  </a:lnTo>
                  <a:lnTo>
                    <a:pt x="64008" y="108204"/>
                  </a:lnTo>
                  <a:lnTo>
                    <a:pt x="68580" y="106679"/>
                  </a:lnTo>
                  <a:lnTo>
                    <a:pt x="73152" y="103632"/>
                  </a:lnTo>
                  <a:lnTo>
                    <a:pt x="77724" y="99060"/>
                  </a:lnTo>
                  <a:lnTo>
                    <a:pt x="79248" y="94488"/>
                  </a:lnTo>
                  <a:lnTo>
                    <a:pt x="79248" y="83820"/>
                  </a:lnTo>
                  <a:lnTo>
                    <a:pt x="76200" y="74676"/>
                  </a:lnTo>
                  <a:lnTo>
                    <a:pt x="73152" y="70104"/>
                  </a:lnTo>
                  <a:lnTo>
                    <a:pt x="67056" y="64008"/>
                  </a:lnTo>
                  <a:lnTo>
                    <a:pt x="47244" y="64008"/>
                  </a:lnTo>
                  <a:lnTo>
                    <a:pt x="47244" y="48768"/>
                  </a:lnTo>
                  <a:lnTo>
                    <a:pt x="117348" y="48768"/>
                  </a:lnTo>
                  <a:lnTo>
                    <a:pt x="117348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66116" y="0"/>
                  </a:lnTo>
                  <a:lnTo>
                    <a:pt x="166116" y="15240"/>
                  </a:lnTo>
                  <a:lnTo>
                    <a:pt x="134112" y="15240"/>
                  </a:lnTo>
                  <a:lnTo>
                    <a:pt x="134112" y="131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697480" y="4864608"/>
              <a:ext cx="166370" cy="131445"/>
            </a:xfrm>
            <a:custGeom>
              <a:avLst/>
              <a:gdLst/>
              <a:ahLst/>
              <a:cxnLst/>
              <a:rect l="l" t="t" r="r" b="b"/>
              <a:pathLst>
                <a:path w="166369" h="131445">
                  <a:moveTo>
                    <a:pt x="16611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7348" y="15240"/>
                  </a:lnTo>
                  <a:lnTo>
                    <a:pt x="117348" y="48768"/>
                  </a:lnTo>
                  <a:lnTo>
                    <a:pt x="47244" y="48768"/>
                  </a:lnTo>
                  <a:lnTo>
                    <a:pt x="47244" y="64008"/>
                  </a:lnTo>
                  <a:lnTo>
                    <a:pt x="67056" y="64008"/>
                  </a:lnTo>
                  <a:lnTo>
                    <a:pt x="70104" y="67056"/>
                  </a:lnTo>
                  <a:lnTo>
                    <a:pt x="73152" y="70104"/>
                  </a:lnTo>
                  <a:lnTo>
                    <a:pt x="76200" y="74676"/>
                  </a:lnTo>
                  <a:lnTo>
                    <a:pt x="77724" y="79248"/>
                  </a:lnTo>
                  <a:lnTo>
                    <a:pt x="79248" y="83820"/>
                  </a:lnTo>
                  <a:lnTo>
                    <a:pt x="79248" y="88391"/>
                  </a:lnTo>
                  <a:lnTo>
                    <a:pt x="79248" y="94488"/>
                  </a:lnTo>
                  <a:lnTo>
                    <a:pt x="77724" y="99060"/>
                  </a:lnTo>
                  <a:lnTo>
                    <a:pt x="73152" y="103632"/>
                  </a:lnTo>
                  <a:lnTo>
                    <a:pt x="68580" y="106679"/>
                  </a:lnTo>
                  <a:lnTo>
                    <a:pt x="64008" y="108204"/>
                  </a:lnTo>
                  <a:lnTo>
                    <a:pt x="56388" y="108204"/>
                  </a:lnTo>
                  <a:lnTo>
                    <a:pt x="26860" y="81914"/>
                  </a:lnTo>
                  <a:lnTo>
                    <a:pt x="21336" y="67056"/>
                  </a:lnTo>
                  <a:lnTo>
                    <a:pt x="6096" y="73152"/>
                  </a:lnTo>
                  <a:lnTo>
                    <a:pt x="15216" y="95154"/>
                  </a:lnTo>
                  <a:lnTo>
                    <a:pt x="26479" y="110871"/>
                  </a:lnTo>
                  <a:lnTo>
                    <a:pt x="39743" y="120300"/>
                  </a:lnTo>
                  <a:lnTo>
                    <a:pt x="54864" y="123444"/>
                  </a:lnTo>
                  <a:lnTo>
                    <a:pt x="63460" y="122872"/>
                  </a:lnTo>
                  <a:lnTo>
                    <a:pt x="93892" y="96726"/>
                  </a:lnTo>
                  <a:lnTo>
                    <a:pt x="94488" y="88391"/>
                  </a:lnTo>
                  <a:lnTo>
                    <a:pt x="94488" y="79248"/>
                  </a:lnTo>
                  <a:lnTo>
                    <a:pt x="92964" y="71628"/>
                  </a:lnTo>
                  <a:lnTo>
                    <a:pt x="88392" y="64008"/>
                  </a:lnTo>
                  <a:lnTo>
                    <a:pt x="117348" y="64008"/>
                  </a:lnTo>
                  <a:lnTo>
                    <a:pt x="117348" y="131064"/>
                  </a:lnTo>
                  <a:lnTo>
                    <a:pt x="134112" y="131064"/>
                  </a:lnTo>
                  <a:lnTo>
                    <a:pt x="134112" y="15240"/>
                  </a:lnTo>
                  <a:lnTo>
                    <a:pt x="166116" y="15240"/>
                  </a:lnTo>
                  <a:lnTo>
                    <a:pt x="166116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857500" y="4864608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123444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3444" y="0"/>
                  </a:lnTo>
                  <a:lnTo>
                    <a:pt x="123444" y="15240"/>
                  </a:lnTo>
                  <a:close/>
                </a:path>
                <a:path w="123825" h="143510">
                  <a:moveTo>
                    <a:pt x="118872" y="74676"/>
                  </a:moveTo>
                  <a:lnTo>
                    <a:pt x="30480" y="74676"/>
                  </a:lnTo>
                  <a:lnTo>
                    <a:pt x="36480" y="72913"/>
                  </a:lnTo>
                  <a:lnTo>
                    <a:pt x="40767" y="67437"/>
                  </a:lnTo>
                  <a:lnTo>
                    <a:pt x="43338" y="57959"/>
                  </a:lnTo>
                  <a:lnTo>
                    <a:pt x="44196" y="44196"/>
                  </a:lnTo>
                  <a:lnTo>
                    <a:pt x="44196" y="15240"/>
                  </a:lnTo>
                  <a:lnTo>
                    <a:pt x="60960" y="15240"/>
                  </a:lnTo>
                  <a:lnTo>
                    <a:pt x="60960" y="60960"/>
                  </a:lnTo>
                  <a:lnTo>
                    <a:pt x="118872" y="60960"/>
                  </a:lnTo>
                  <a:lnTo>
                    <a:pt x="118872" y="74676"/>
                  </a:lnTo>
                  <a:close/>
                </a:path>
                <a:path w="123825" h="143510">
                  <a:moveTo>
                    <a:pt x="60960" y="143256"/>
                  </a:moveTo>
                  <a:lnTo>
                    <a:pt x="4572" y="73152"/>
                  </a:lnTo>
                  <a:lnTo>
                    <a:pt x="18288" y="60960"/>
                  </a:lnTo>
                  <a:lnTo>
                    <a:pt x="28956" y="74676"/>
                  </a:lnTo>
                  <a:lnTo>
                    <a:pt x="118872" y="74676"/>
                  </a:lnTo>
                  <a:lnTo>
                    <a:pt x="118872" y="76200"/>
                  </a:lnTo>
                  <a:lnTo>
                    <a:pt x="54864" y="76200"/>
                  </a:lnTo>
                  <a:lnTo>
                    <a:pt x="53340" y="83820"/>
                  </a:lnTo>
                  <a:lnTo>
                    <a:pt x="48768" y="88392"/>
                  </a:lnTo>
                  <a:lnTo>
                    <a:pt x="41148" y="89916"/>
                  </a:lnTo>
                  <a:lnTo>
                    <a:pt x="74676" y="131064"/>
                  </a:lnTo>
                  <a:lnTo>
                    <a:pt x="60960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857500" y="4864608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118871" y="60960"/>
                  </a:moveTo>
                  <a:lnTo>
                    <a:pt x="60959" y="60960"/>
                  </a:lnTo>
                  <a:lnTo>
                    <a:pt x="60959" y="57912"/>
                  </a:lnTo>
                  <a:lnTo>
                    <a:pt x="60959" y="51816"/>
                  </a:lnTo>
                  <a:lnTo>
                    <a:pt x="60959" y="44196"/>
                  </a:lnTo>
                  <a:lnTo>
                    <a:pt x="60959" y="15240"/>
                  </a:lnTo>
                  <a:lnTo>
                    <a:pt x="123443" y="15240"/>
                  </a:lnTo>
                  <a:lnTo>
                    <a:pt x="123443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44195" y="15240"/>
                  </a:lnTo>
                  <a:lnTo>
                    <a:pt x="44195" y="44196"/>
                  </a:lnTo>
                  <a:lnTo>
                    <a:pt x="43338" y="57959"/>
                  </a:lnTo>
                  <a:lnTo>
                    <a:pt x="40766" y="67437"/>
                  </a:lnTo>
                  <a:lnTo>
                    <a:pt x="36480" y="72913"/>
                  </a:lnTo>
                  <a:lnTo>
                    <a:pt x="30479" y="74676"/>
                  </a:lnTo>
                  <a:lnTo>
                    <a:pt x="28955" y="74676"/>
                  </a:lnTo>
                  <a:lnTo>
                    <a:pt x="18287" y="60960"/>
                  </a:lnTo>
                  <a:lnTo>
                    <a:pt x="4571" y="73152"/>
                  </a:lnTo>
                  <a:lnTo>
                    <a:pt x="60959" y="143256"/>
                  </a:lnTo>
                  <a:lnTo>
                    <a:pt x="74675" y="131064"/>
                  </a:lnTo>
                  <a:lnTo>
                    <a:pt x="41147" y="89916"/>
                  </a:lnTo>
                  <a:lnTo>
                    <a:pt x="48767" y="88392"/>
                  </a:lnTo>
                  <a:lnTo>
                    <a:pt x="53339" y="83820"/>
                  </a:lnTo>
                  <a:lnTo>
                    <a:pt x="54863" y="76200"/>
                  </a:lnTo>
                  <a:lnTo>
                    <a:pt x="118871" y="76200"/>
                  </a:lnTo>
                  <a:lnTo>
                    <a:pt x="118871" y="6096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973324" y="4864608"/>
              <a:ext cx="129539" cy="131445"/>
            </a:xfrm>
            <a:custGeom>
              <a:avLst/>
              <a:gdLst/>
              <a:ahLst/>
              <a:cxnLst/>
              <a:rect l="l" t="t" r="r" b="b"/>
              <a:pathLst>
                <a:path w="129539" h="131445">
                  <a:moveTo>
                    <a:pt x="129540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29540" y="0"/>
                  </a:lnTo>
                  <a:lnTo>
                    <a:pt x="129540" y="15240"/>
                  </a:lnTo>
                  <a:close/>
                </a:path>
                <a:path w="129539" h="131445">
                  <a:moveTo>
                    <a:pt x="99060" y="42672"/>
                  </a:moveTo>
                  <a:lnTo>
                    <a:pt x="82296" y="42672"/>
                  </a:lnTo>
                  <a:lnTo>
                    <a:pt x="82296" y="15240"/>
                  </a:lnTo>
                  <a:lnTo>
                    <a:pt x="99060" y="15240"/>
                  </a:lnTo>
                  <a:lnTo>
                    <a:pt x="99060" y="42672"/>
                  </a:lnTo>
                  <a:close/>
                </a:path>
                <a:path w="129539" h="131445">
                  <a:moveTo>
                    <a:pt x="62484" y="112776"/>
                  </a:moveTo>
                  <a:lnTo>
                    <a:pt x="38100" y="112776"/>
                  </a:lnTo>
                  <a:lnTo>
                    <a:pt x="33528" y="109728"/>
                  </a:lnTo>
                  <a:lnTo>
                    <a:pt x="27432" y="108204"/>
                  </a:lnTo>
                  <a:lnTo>
                    <a:pt x="13716" y="94488"/>
                  </a:lnTo>
                  <a:lnTo>
                    <a:pt x="12192" y="89916"/>
                  </a:lnTo>
                  <a:lnTo>
                    <a:pt x="10668" y="83820"/>
                  </a:lnTo>
                  <a:lnTo>
                    <a:pt x="9144" y="79248"/>
                  </a:lnTo>
                  <a:lnTo>
                    <a:pt x="9144" y="68580"/>
                  </a:lnTo>
                  <a:lnTo>
                    <a:pt x="10668" y="62484"/>
                  </a:lnTo>
                  <a:lnTo>
                    <a:pt x="12192" y="57912"/>
                  </a:lnTo>
                  <a:lnTo>
                    <a:pt x="15240" y="53340"/>
                  </a:lnTo>
                  <a:lnTo>
                    <a:pt x="18288" y="50292"/>
                  </a:lnTo>
                  <a:lnTo>
                    <a:pt x="21336" y="45720"/>
                  </a:lnTo>
                  <a:lnTo>
                    <a:pt x="30480" y="39624"/>
                  </a:lnTo>
                  <a:lnTo>
                    <a:pt x="35052" y="38100"/>
                  </a:lnTo>
                  <a:lnTo>
                    <a:pt x="47244" y="35052"/>
                  </a:lnTo>
                  <a:lnTo>
                    <a:pt x="56388" y="35052"/>
                  </a:lnTo>
                  <a:lnTo>
                    <a:pt x="59436" y="36576"/>
                  </a:lnTo>
                  <a:lnTo>
                    <a:pt x="65532" y="36576"/>
                  </a:lnTo>
                  <a:lnTo>
                    <a:pt x="68580" y="38100"/>
                  </a:lnTo>
                  <a:lnTo>
                    <a:pt x="70104" y="38100"/>
                  </a:lnTo>
                  <a:lnTo>
                    <a:pt x="73152" y="39624"/>
                  </a:lnTo>
                  <a:lnTo>
                    <a:pt x="74676" y="39624"/>
                  </a:lnTo>
                  <a:lnTo>
                    <a:pt x="77724" y="41148"/>
                  </a:lnTo>
                  <a:lnTo>
                    <a:pt x="79248" y="41148"/>
                  </a:lnTo>
                  <a:lnTo>
                    <a:pt x="80772" y="42672"/>
                  </a:lnTo>
                  <a:lnTo>
                    <a:pt x="99060" y="42672"/>
                  </a:lnTo>
                  <a:lnTo>
                    <a:pt x="99060" y="50292"/>
                  </a:lnTo>
                  <a:lnTo>
                    <a:pt x="47244" y="50292"/>
                  </a:lnTo>
                  <a:lnTo>
                    <a:pt x="27432" y="65532"/>
                  </a:lnTo>
                  <a:lnTo>
                    <a:pt x="27432" y="68580"/>
                  </a:lnTo>
                  <a:lnTo>
                    <a:pt x="25908" y="70104"/>
                  </a:lnTo>
                  <a:lnTo>
                    <a:pt x="25908" y="77724"/>
                  </a:lnTo>
                  <a:lnTo>
                    <a:pt x="27432" y="80772"/>
                  </a:lnTo>
                  <a:lnTo>
                    <a:pt x="27432" y="83820"/>
                  </a:lnTo>
                  <a:lnTo>
                    <a:pt x="30480" y="89916"/>
                  </a:lnTo>
                  <a:lnTo>
                    <a:pt x="33528" y="91440"/>
                  </a:lnTo>
                  <a:lnTo>
                    <a:pt x="35052" y="92964"/>
                  </a:lnTo>
                  <a:lnTo>
                    <a:pt x="44196" y="97536"/>
                  </a:lnTo>
                  <a:lnTo>
                    <a:pt x="99060" y="97536"/>
                  </a:lnTo>
                  <a:lnTo>
                    <a:pt x="99060" y="102108"/>
                  </a:lnTo>
                  <a:lnTo>
                    <a:pt x="82296" y="102108"/>
                  </a:lnTo>
                  <a:lnTo>
                    <a:pt x="79248" y="105156"/>
                  </a:lnTo>
                  <a:lnTo>
                    <a:pt x="76200" y="106680"/>
                  </a:lnTo>
                  <a:lnTo>
                    <a:pt x="74676" y="108204"/>
                  </a:lnTo>
                  <a:lnTo>
                    <a:pt x="71628" y="109728"/>
                  </a:lnTo>
                  <a:lnTo>
                    <a:pt x="68580" y="109728"/>
                  </a:lnTo>
                  <a:lnTo>
                    <a:pt x="62484" y="112776"/>
                  </a:lnTo>
                  <a:close/>
                </a:path>
                <a:path w="129539" h="131445">
                  <a:moveTo>
                    <a:pt x="99060" y="97536"/>
                  </a:moveTo>
                  <a:lnTo>
                    <a:pt x="59436" y="97536"/>
                  </a:lnTo>
                  <a:lnTo>
                    <a:pt x="77724" y="88392"/>
                  </a:lnTo>
                  <a:lnTo>
                    <a:pt x="82296" y="83820"/>
                  </a:lnTo>
                  <a:lnTo>
                    <a:pt x="82296" y="59436"/>
                  </a:lnTo>
                  <a:lnTo>
                    <a:pt x="80772" y="57912"/>
                  </a:lnTo>
                  <a:lnTo>
                    <a:pt x="79248" y="57912"/>
                  </a:lnTo>
                  <a:lnTo>
                    <a:pt x="76200" y="56388"/>
                  </a:lnTo>
                  <a:lnTo>
                    <a:pt x="74676" y="54864"/>
                  </a:lnTo>
                  <a:lnTo>
                    <a:pt x="71628" y="54864"/>
                  </a:lnTo>
                  <a:lnTo>
                    <a:pt x="68580" y="53340"/>
                  </a:lnTo>
                  <a:lnTo>
                    <a:pt x="67056" y="53340"/>
                  </a:lnTo>
                  <a:lnTo>
                    <a:pt x="64008" y="51816"/>
                  </a:lnTo>
                  <a:lnTo>
                    <a:pt x="59436" y="51816"/>
                  </a:lnTo>
                  <a:lnTo>
                    <a:pt x="56388" y="50292"/>
                  </a:lnTo>
                  <a:lnTo>
                    <a:pt x="99060" y="50292"/>
                  </a:lnTo>
                  <a:lnTo>
                    <a:pt x="99060" y="97536"/>
                  </a:lnTo>
                  <a:close/>
                </a:path>
                <a:path w="129539" h="131445">
                  <a:moveTo>
                    <a:pt x="99060" y="131064"/>
                  </a:moveTo>
                  <a:lnTo>
                    <a:pt x="82296" y="131064"/>
                  </a:lnTo>
                  <a:lnTo>
                    <a:pt x="82296" y="102108"/>
                  </a:lnTo>
                  <a:lnTo>
                    <a:pt x="99060" y="102108"/>
                  </a:lnTo>
                  <a:lnTo>
                    <a:pt x="99060" y="131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973324" y="4864608"/>
              <a:ext cx="129539" cy="131445"/>
            </a:xfrm>
            <a:custGeom>
              <a:avLst/>
              <a:gdLst/>
              <a:ahLst/>
              <a:cxnLst/>
              <a:rect l="l" t="t" r="r" b="b"/>
              <a:pathLst>
                <a:path w="129539" h="131445">
                  <a:moveTo>
                    <a:pt x="1295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82295" y="15240"/>
                  </a:lnTo>
                  <a:lnTo>
                    <a:pt x="82295" y="42672"/>
                  </a:lnTo>
                  <a:lnTo>
                    <a:pt x="80771" y="42672"/>
                  </a:lnTo>
                  <a:lnTo>
                    <a:pt x="79247" y="41148"/>
                  </a:lnTo>
                  <a:lnTo>
                    <a:pt x="77723" y="41148"/>
                  </a:lnTo>
                  <a:lnTo>
                    <a:pt x="74675" y="39624"/>
                  </a:lnTo>
                  <a:lnTo>
                    <a:pt x="73151" y="39624"/>
                  </a:lnTo>
                  <a:lnTo>
                    <a:pt x="70103" y="38100"/>
                  </a:lnTo>
                  <a:lnTo>
                    <a:pt x="68579" y="38100"/>
                  </a:lnTo>
                  <a:lnTo>
                    <a:pt x="65531" y="36576"/>
                  </a:lnTo>
                  <a:lnTo>
                    <a:pt x="62483" y="36576"/>
                  </a:lnTo>
                  <a:lnTo>
                    <a:pt x="59435" y="36576"/>
                  </a:lnTo>
                  <a:lnTo>
                    <a:pt x="56387" y="35052"/>
                  </a:lnTo>
                  <a:lnTo>
                    <a:pt x="53339" y="35052"/>
                  </a:lnTo>
                  <a:lnTo>
                    <a:pt x="47243" y="35052"/>
                  </a:lnTo>
                  <a:lnTo>
                    <a:pt x="41147" y="36576"/>
                  </a:lnTo>
                  <a:lnTo>
                    <a:pt x="35051" y="38100"/>
                  </a:lnTo>
                  <a:lnTo>
                    <a:pt x="30479" y="39624"/>
                  </a:lnTo>
                  <a:lnTo>
                    <a:pt x="25907" y="42672"/>
                  </a:lnTo>
                  <a:lnTo>
                    <a:pt x="21335" y="45719"/>
                  </a:lnTo>
                  <a:lnTo>
                    <a:pt x="18287" y="50292"/>
                  </a:lnTo>
                  <a:lnTo>
                    <a:pt x="15239" y="53339"/>
                  </a:lnTo>
                  <a:lnTo>
                    <a:pt x="12191" y="57912"/>
                  </a:lnTo>
                  <a:lnTo>
                    <a:pt x="10667" y="62484"/>
                  </a:lnTo>
                  <a:lnTo>
                    <a:pt x="9143" y="68580"/>
                  </a:lnTo>
                  <a:lnTo>
                    <a:pt x="9143" y="73152"/>
                  </a:lnTo>
                  <a:lnTo>
                    <a:pt x="9143" y="79248"/>
                  </a:lnTo>
                  <a:lnTo>
                    <a:pt x="10667" y="83820"/>
                  </a:lnTo>
                  <a:lnTo>
                    <a:pt x="12191" y="89916"/>
                  </a:lnTo>
                  <a:lnTo>
                    <a:pt x="13715" y="94488"/>
                  </a:lnTo>
                  <a:lnTo>
                    <a:pt x="16763" y="97536"/>
                  </a:lnTo>
                  <a:lnTo>
                    <a:pt x="21335" y="102108"/>
                  </a:lnTo>
                  <a:lnTo>
                    <a:pt x="24383" y="105155"/>
                  </a:lnTo>
                  <a:lnTo>
                    <a:pt x="27431" y="108204"/>
                  </a:lnTo>
                  <a:lnTo>
                    <a:pt x="33527" y="109728"/>
                  </a:lnTo>
                  <a:lnTo>
                    <a:pt x="38099" y="112775"/>
                  </a:lnTo>
                  <a:lnTo>
                    <a:pt x="62483" y="112775"/>
                  </a:lnTo>
                  <a:lnTo>
                    <a:pt x="65531" y="111252"/>
                  </a:lnTo>
                  <a:lnTo>
                    <a:pt x="68579" y="109728"/>
                  </a:lnTo>
                  <a:lnTo>
                    <a:pt x="71627" y="109728"/>
                  </a:lnTo>
                  <a:lnTo>
                    <a:pt x="74675" y="108204"/>
                  </a:lnTo>
                  <a:lnTo>
                    <a:pt x="76199" y="106679"/>
                  </a:lnTo>
                  <a:lnTo>
                    <a:pt x="79247" y="105155"/>
                  </a:lnTo>
                  <a:lnTo>
                    <a:pt x="82295" y="102108"/>
                  </a:lnTo>
                  <a:lnTo>
                    <a:pt x="82295" y="131064"/>
                  </a:lnTo>
                  <a:lnTo>
                    <a:pt x="99059" y="131064"/>
                  </a:lnTo>
                  <a:lnTo>
                    <a:pt x="99059" y="15240"/>
                  </a:lnTo>
                  <a:lnTo>
                    <a:pt x="129539" y="15240"/>
                  </a:lnTo>
                  <a:lnTo>
                    <a:pt x="129539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999231" y="4914900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4" h="47625">
                  <a:moveTo>
                    <a:pt x="56387" y="33527"/>
                  </a:moveTo>
                  <a:lnTo>
                    <a:pt x="54863" y="35051"/>
                  </a:lnTo>
                  <a:lnTo>
                    <a:pt x="53339" y="36575"/>
                  </a:lnTo>
                  <a:lnTo>
                    <a:pt x="51815" y="38099"/>
                  </a:lnTo>
                  <a:lnTo>
                    <a:pt x="48767" y="39623"/>
                  </a:lnTo>
                  <a:lnTo>
                    <a:pt x="45719" y="41147"/>
                  </a:lnTo>
                  <a:lnTo>
                    <a:pt x="42671" y="42671"/>
                  </a:lnTo>
                  <a:lnTo>
                    <a:pt x="39623" y="44195"/>
                  </a:lnTo>
                  <a:lnTo>
                    <a:pt x="36575" y="45719"/>
                  </a:lnTo>
                  <a:lnTo>
                    <a:pt x="33527" y="47243"/>
                  </a:lnTo>
                  <a:lnTo>
                    <a:pt x="28955" y="47243"/>
                  </a:lnTo>
                  <a:lnTo>
                    <a:pt x="24383" y="47243"/>
                  </a:lnTo>
                  <a:lnTo>
                    <a:pt x="21335" y="47243"/>
                  </a:lnTo>
                  <a:lnTo>
                    <a:pt x="18287" y="47243"/>
                  </a:lnTo>
                  <a:lnTo>
                    <a:pt x="15239" y="45719"/>
                  </a:lnTo>
                  <a:lnTo>
                    <a:pt x="12191" y="44195"/>
                  </a:lnTo>
                  <a:lnTo>
                    <a:pt x="9143" y="42671"/>
                  </a:lnTo>
                  <a:lnTo>
                    <a:pt x="7619" y="41147"/>
                  </a:lnTo>
                  <a:lnTo>
                    <a:pt x="4571" y="39623"/>
                  </a:lnTo>
                  <a:lnTo>
                    <a:pt x="3047" y="36575"/>
                  </a:lnTo>
                  <a:lnTo>
                    <a:pt x="1523" y="33527"/>
                  </a:lnTo>
                  <a:lnTo>
                    <a:pt x="1523" y="30479"/>
                  </a:lnTo>
                  <a:lnTo>
                    <a:pt x="0" y="27431"/>
                  </a:lnTo>
                  <a:lnTo>
                    <a:pt x="0" y="24383"/>
                  </a:lnTo>
                  <a:lnTo>
                    <a:pt x="0" y="22859"/>
                  </a:lnTo>
                  <a:lnTo>
                    <a:pt x="0" y="19811"/>
                  </a:lnTo>
                  <a:lnTo>
                    <a:pt x="1523" y="18287"/>
                  </a:lnTo>
                  <a:lnTo>
                    <a:pt x="1523" y="15239"/>
                  </a:lnTo>
                  <a:lnTo>
                    <a:pt x="3047" y="12191"/>
                  </a:lnTo>
                  <a:lnTo>
                    <a:pt x="4571" y="9143"/>
                  </a:lnTo>
                  <a:lnTo>
                    <a:pt x="6095" y="7619"/>
                  </a:lnTo>
                  <a:lnTo>
                    <a:pt x="9143" y="4571"/>
                  </a:lnTo>
                  <a:lnTo>
                    <a:pt x="12191" y="3047"/>
                  </a:lnTo>
                  <a:lnTo>
                    <a:pt x="16763" y="1523"/>
                  </a:lnTo>
                  <a:lnTo>
                    <a:pt x="21335" y="0"/>
                  </a:lnTo>
                  <a:lnTo>
                    <a:pt x="27431" y="0"/>
                  </a:lnTo>
                  <a:lnTo>
                    <a:pt x="30479" y="0"/>
                  </a:lnTo>
                  <a:lnTo>
                    <a:pt x="33527" y="1523"/>
                  </a:lnTo>
                  <a:lnTo>
                    <a:pt x="35051" y="1523"/>
                  </a:lnTo>
                  <a:lnTo>
                    <a:pt x="38099" y="1523"/>
                  </a:lnTo>
                  <a:lnTo>
                    <a:pt x="41147" y="3047"/>
                  </a:lnTo>
                  <a:lnTo>
                    <a:pt x="42671" y="3047"/>
                  </a:lnTo>
                  <a:lnTo>
                    <a:pt x="45719" y="4571"/>
                  </a:lnTo>
                  <a:lnTo>
                    <a:pt x="48767" y="4571"/>
                  </a:lnTo>
                  <a:lnTo>
                    <a:pt x="50291" y="6095"/>
                  </a:lnTo>
                  <a:lnTo>
                    <a:pt x="53339" y="7619"/>
                  </a:lnTo>
                  <a:lnTo>
                    <a:pt x="54863" y="7619"/>
                  </a:lnTo>
                  <a:lnTo>
                    <a:pt x="56387" y="9143"/>
                  </a:lnTo>
                  <a:lnTo>
                    <a:pt x="56387" y="3352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4303" y="4861560"/>
              <a:ext cx="425196" cy="147828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7892" y="4861560"/>
              <a:ext cx="257555" cy="141732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3909059" y="4808220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13716" y="27432"/>
                  </a:moveTo>
                  <a:lnTo>
                    <a:pt x="0" y="13716"/>
                  </a:lnTo>
                  <a:lnTo>
                    <a:pt x="13716" y="0"/>
                  </a:lnTo>
                  <a:lnTo>
                    <a:pt x="27432" y="13716"/>
                  </a:lnTo>
                  <a:lnTo>
                    <a:pt x="13716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909059" y="4808220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13716" y="0"/>
                  </a:moveTo>
                  <a:lnTo>
                    <a:pt x="0" y="13716"/>
                  </a:lnTo>
                  <a:lnTo>
                    <a:pt x="13716" y="27432"/>
                  </a:lnTo>
                  <a:lnTo>
                    <a:pt x="27432" y="13716"/>
                  </a:lnTo>
                  <a:lnTo>
                    <a:pt x="13716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3839" y="4814316"/>
              <a:ext cx="512064" cy="184404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2771" y="4805172"/>
              <a:ext cx="624840" cy="271272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6003" y="4840224"/>
              <a:ext cx="429768" cy="202691"/>
            </a:xfrm>
            <a:prstGeom prst="rect">
              <a:avLst/>
            </a:prstGeom>
          </p:spPr>
        </p:pic>
      </p:grpSp>
      <p:grpSp>
        <p:nvGrpSpPr>
          <p:cNvPr id="88" name="object 88" descr=""/>
          <p:cNvGrpSpPr/>
          <p:nvPr/>
        </p:nvGrpSpPr>
        <p:grpSpPr>
          <a:xfrm>
            <a:off x="712216" y="636016"/>
            <a:ext cx="6337300" cy="3854450"/>
            <a:chOff x="712216" y="636016"/>
            <a:chExt cx="6337300" cy="3854450"/>
          </a:xfrm>
        </p:grpSpPr>
        <p:sp>
          <p:nvSpPr>
            <p:cNvPr id="89" name="object 89" descr=""/>
            <p:cNvSpPr/>
            <p:nvPr/>
          </p:nvSpPr>
          <p:spPr>
            <a:xfrm>
              <a:off x="714756" y="638556"/>
              <a:ext cx="6332220" cy="1167765"/>
            </a:xfrm>
            <a:custGeom>
              <a:avLst/>
              <a:gdLst/>
              <a:ahLst/>
              <a:cxnLst/>
              <a:rect l="l" t="t" r="r" b="b"/>
              <a:pathLst>
                <a:path w="6332220" h="1167764">
                  <a:moveTo>
                    <a:pt x="0" y="1167384"/>
                  </a:moveTo>
                  <a:lnTo>
                    <a:pt x="6332220" y="1167384"/>
                  </a:lnTo>
                  <a:lnTo>
                    <a:pt x="6332220" y="0"/>
                  </a:lnTo>
                  <a:lnTo>
                    <a:pt x="0" y="0"/>
                  </a:lnTo>
                  <a:lnTo>
                    <a:pt x="0" y="1167384"/>
                  </a:lnTo>
                  <a:close/>
                </a:path>
              </a:pathLst>
            </a:custGeom>
            <a:ln w="4571">
              <a:solidFill>
                <a:srgbClr val="21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382255" y="4040124"/>
              <a:ext cx="5305425" cy="416559"/>
            </a:xfrm>
            <a:custGeom>
              <a:avLst/>
              <a:gdLst/>
              <a:ahLst/>
              <a:cxnLst/>
              <a:rect l="l" t="t" r="r" b="b"/>
              <a:pathLst>
                <a:path w="5305425" h="416560">
                  <a:moveTo>
                    <a:pt x="365760" y="213360"/>
                  </a:moveTo>
                  <a:lnTo>
                    <a:pt x="0" y="213360"/>
                  </a:lnTo>
                  <a:lnTo>
                    <a:pt x="0" y="416052"/>
                  </a:lnTo>
                  <a:lnTo>
                    <a:pt x="365760" y="416052"/>
                  </a:lnTo>
                  <a:lnTo>
                    <a:pt x="365760" y="213360"/>
                  </a:lnTo>
                  <a:close/>
                </a:path>
                <a:path w="5305425" h="416560">
                  <a:moveTo>
                    <a:pt x="914400" y="188976"/>
                  </a:moveTo>
                  <a:lnTo>
                    <a:pt x="548640" y="188976"/>
                  </a:lnTo>
                  <a:lnTo>
                    <a:pt x="548640" y="416052"/>
                  </a:lnTo>
                  <a:lnTo>
                    <a:pt x="914400" y="416052"/>
                  </a:lnTo>
                  <a:lnTo>
                    <a:pt x="914400" y="188976"/>
                  </a:lnTo>
                  <a:close/>
                </a:path>
                <a:path w="5305425" h="416560">
                  <a:moveTo>
                    <a:pt x="1463052" y="166116"/>
                  </a:moveTo>
                  <a:lnTo>
                    <a:pt x="1097280" y="166116"/>
                  </a:lnTo>
                  <a:lnTo>
                    <a:pt x="1097280" y="416052"/>
                  </a:lnTo>
                  <a:lnTo>
                    <a:pt x="1463052" y="416052"/>
                  </a:lnTo>
                  <a:lnTo>
                    <a:pt x="1463052" y="166116"/>
                  </a:lnTo>
                  <a:close/>
                </a:path>
                <a:path w="5305425" h="416560">
                  <a:moveTo>
                    <a:pt x="2011680" y="143256"/>
                  </a:moveTo>
                  <a:lnTo>
                    <a:pt x="1645932" y="143256"/>
                  </a:lnTo>
                  <a:lnTo>
                    <a:pt x="1645932" y="416052"/>
                  </a:lnTo>
                  <a:lnTo>
                    <a:pt x="2011680" y="416052"/>
                  </a:lnTo>
                  <a:lnTo>
                    <a:pt x="2011680" y="143256"/>
                  </a:lnTo>
                  <a:close/>
                </a:path>
                <a:path w="5305425" h="416560">
                  <a:moveTo>
                    <a:pt x="2560320" y="131064"/>
                  </a:moveTo>
                  <a:lnTo>
                    <a:pt x="2194560" y="131064"/>
                  </a:lnTo>
                  <a:lnTo>
                    <a:pt x="2194560" y="416052"/>
                  </a:lnTo>
                  <a:lnTo>
                    <a:pt x="2560320" y="416052"/>
                  </a:lnTo>
                  <a:lnTo>
                    <a:pt x="2560320" y="131064"/>
                  </a:lnTo>
                  <a:close/>
                </a:path>
                <a:path w="5305425" h="416560">
                  <a:moveTo>
                    <a:pt x="3108960" y="83820"/>
                  </a:moveTo>
                  <a:lnTo>
                    <a:pt x="2743212" y="83820"/>
                  </a:lnTo>
                  <a:lnTo>
                    <a:pt x="2743212" y="416052"/>
                  </a:lnTo>
                  <a:lnTo>
                    <a:pt x="3108960" y="416052"/>
                  </a:lnTo>
                  <a:lnTo>
                    <a:pt x="3108960" y="83820"/>
                  </a:lnTo>
                  <a:close/>
                </a:path>
                <a:path w="5305425" h="416560">
                  <a:moveTo>
                    <a:pt x="3657612" y="73152"/>
                  </a:moveTo>
                  <a:lnTo>
                    <a:pt x="3291852" y="73152"/>
                  </a:lnTo>
                  <a:lnTo>
                    <a:pt x="3291852" y="416052"/>
                  </a:lnTo>
                  <a:lnTo>
                    <a:pt x="3657612" y="416052"/>
                  </a:lnTo>
                  <a:lnTo>
                    <a:pt x="3657612" y="73152"/>
                  </a:lnTo>
                  <a:close/>
                </a:path>
                <a:path w="5305425" h="416560">
                  <a:moveTo>
                    <a:pt x="4206252" y="47244"/>
                  </a:moveTo>
                  <a:lnTo>
                    <a:pt x="3840492" y="47244"/>
                  </a:lnTo>
                  <a:lnTo>
                    <a:pt x="3840492" y="416052"/>
                  </a:lnTo>
                  <a:lnTo>
                    <a:pt x="4206252" y="416052"/>
                  </a:lnTo>
                  <a:lnTo>
                    <a:pt x="4206252" y="47244"/>
                  </a:lnTo>
                  <a:close/>
                </a:path>
                <a:path w="5305425" h="416560">
                  <a:moveTo>
                    <a:pt x="4756404" y="12192"/>
                  </a:moveTo>
                  <a:lnTo>
                    <a:pt x="4390644" y="12192"/>
                  </a:lnTo>
                  <a:lnTo>
                    <a:pt x="4390644" y="416052"/>
                  </a:lnTo>
                  <a:lnTo>
                    <a:pt x="4756404" y="416052"/>
                  </a:lnTo>
                  <a:lnTo>
                    <a:pt x="4756404" y="12192"/>
                  </a:lnTo>
                  <a:close/>
                </a:path>
                <a:path w="5305425" h="416560">
                  <a:moveTo>
                    <a:pt x="5305056" y="0"/>
                  </a:moveTo>
                  <a:lnTo>
                    <a:pt x="4939296" y="0"/>
                  </a:lnTo>
                  <a:lnTo>
                    <a:pt x="4939296" y="416052"/>
                  </a:lnTo>
                  <a:lnTo>
                    <a:pt x="5305056" y="416052"/>
                  </a:lnTo>
                  <a:lnTo>
                    <a:pt x="5305056" y="0"/>
                  </a:lnTo>
                  <a:close/>
                </a:path>
              </a:pathLst>
            </a:custGeom>
            <a:solidFill>
              <a:srgbClr val="1F4D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382255" y="3262884"/>
              <a:ext cx="5305425" cy="990600"/>
            </a:xfrm>
            <a:custGeom>
              <a:avLst/>
              <a:gdLst/>
              <a:ahLst/>
              <a:cxnLst/>
              <a:rect l="l" t="t" r="r" b="b"/>
              <a:pathLst>
                <a:path w="5305425" h="990600">
                  <a:moveTo>
                    <a:pt x="365760" y="708660"/>
                  </a:moveTo>
                  <a:lnTo>
                    <a:pt x="0" y="708660"/>
                  </a:lnTo>
                  <a:lnTo>
                    <a:pt x="0" y="990600"/>
                  </a:lnTo>
                  <a:lnTo>
                    <a:pt x="365760" y="990600"/>
                  </a:lnTo>
                  <a:lnTo>
                    <a:pt x="365760" y="708660"/>
                  </a:lnTo>
                  <a:close/>
                </a:path>
                <a:path w="5305425" h="990600">
                  <a:moveTo>
                    <a:pt x="914400" y="685800"/>
                  </a:moveTo>
                  <a:lnTo>
                    <a:pt x="548640" y="685800"/>
                  </a:lnTo>
                  <a:lnTo>
                    <a:pt x="548640" y="966216"/>
                  </a:lnTo>
                  <a:lnTo>
                    <a:pt x="914400" y="966216"/>
                  </a:lnTo>
                  <a:lnTo>
                    <a:pt x="914400" y="685800"/>
                  </a:lnTo>
                  <a:close/>
                </a:path>
                <a:path w="5305425" h="990600">
                  <a:moveTo>
                    <a:pt x="1463052" y="637032"/>
                  </a:moveTo>
                  <a:lnTo>
                    <a:pt x="1097280" y="637032"/>
                  </a:lnTo>
                  <a:lnTo>
                    <a:pt x="1097280" y="943356"/>
                  </a:lnTo>
                  <a:lnTo>
                    <a:pt x="1463052" y="943356"/>
                  </a:lnTo>
                  <a:lnTo>
                    <a:pt x="1463052" y="637032"/>
                  </a:lnTo>
                  <a:close/>
                </a:path>
                <a:path w="5305425" h="990600">
                  <a:moveTo>
                    <a:pt x="2011680" y="557784"/>
                  </a:moveTo>
                  <a:lnTo>
                    <a:pt x="1645932" y="557784"/>
                  </a:lnTo>
                  <a:lnTo>
                    <a:pt x="1645932" y="920496"/>
                  </a:lnTo>
                  <a:lnTo>
                    <a:pt x="2011680" y="920496"/>
                  </a:lnTo>
                  <a:lnTo>
                    <a:pt x="2011680" y="557784"/>
                  </a:lnTo>
                  <a:close/>
                </a:path>
                <a:path w="5305425" h="990600">
                  <a:moveTo>
                    <a:pt x="2560320" y="259080"/>
                  </a:moveTo>
                  <a:lnTo>
                    <a:pt x="2194560" y="259080"/>
                  </a:lnTo>
                  <a:lnTo>
                    <a:pt x="2194560" y="908304"/>
                  </a:lnTo>
                  <a:lnTo>
                    <a:pt x="2560320" y="908304"/>
                  </a:lnTo>
                  <a:lnTo>
                    <a:pt x="2560320" y="259080"/>
                  </a:lnTo>
                  <a:close/>
                </a:path>
                <a:path w="5305425" h="990600">
                  <a:moveTo>
                    <a:pt x="3108960" y="281940"/>
                  </a:moveTo>
                  <a:lnTo>
                    <a:pt x="2743212" y="281940"/>
                  </a:lnTo>
                  <a:lnTo>
                    <a:pt x="2743212" y="861060"/>
                  </a:lnTo>
                  <a:lnTo>
                    <a:pt x="3108960" y="861060"/>
                  </a:lnTo>
                  <a:lnTo>
                    <a:pt x="3108960" y="281940"/>
                  </a:lnTo>
                  <a:close/>
                </a:path>
                <a:path w="5305425" h="990600">
                  <a:moveTo>
                    <a:pt x="3657612" y="158496"/>
                  </a:moveTo>
                  <a:lnTo>
                    <a:pt x="3291852" y="158496"/>
                  </a:lnTo>
                  <a:lnTo>
                    <a:pt x="3291852" y="850392"/>
                  </a:lnTo>
                  <a:lnTo>
                    <a:pt x="3657612" y="850392"/>
                  </a:lnTo>
                  <a:lnTo>
                    <a:pt x="3657612" y="158496"/>
                  </a:lnTo>
                  <a:close/>
                </a:path>
                <a:path w="5305425" h="990600">
                  <a:moveTo>
                    <a:pt x="4206252" y="143256"/>
                  </a:moveTo>
                  <a:lnTo>
                    <a:pt x="3840492" y="143256"/>
                  </a:lnTo>
                  <a:lnTo>
                    <a:pt x="3840492" y="824484"/>
                  </a:lnTo>
                  <a:lnTo>
                    <a:pt x="4206252" y="824484"/>
                  </a:lnTo>
                  <a:lnTo>
                    <a:pt x="4206252" y="143256"/>
                  </a:lnTo>
                  <a:close/>
                </a:path>
                <a:path w="5305425" h="990600">
                  <a:moveTo>
                    <a:pt x="4756404" y="65532"/>
                  </a:moveTo>
                  <a:lnTo>
                    <a:pt x="4390644" y="65532"/>
                  </a:lnTo>
                  <a:lnTo>
                    <a:pt x="4390644" y="789432"/>
                  </a:lnTo>
                  <a:lnTo>
                    <a:pt x="4756404" y="789432"/>
                  </a:lnTo>
                  <a:lnTo>
                    <a:pt x="4756404" y="65532"/>
                  </a:lnTo>
                  <a:close/>
                </a:path>
                <a:path w="5305425" h="990600">
                  <a:moveTo>
                    <a:pt x="5305056" y="0"/>
                  </a:moveTo>
                  <a:lnTo>
                    <a:pt x="4939296" y="0"/>
                  </a:lnTo>
                  <a:lnTo>
                    <a:pt x="4939296" y="777240"/>
                  </a:lnTo>
                  <a:lnTo>
                    <a:pt x="5305056" y="777240"/>
                  </a:lnTo>
                  <a:lnTo>
                    <a:pt x="5305056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382255" y="2531364"/>
              <a:ext cx="5305425" cy="1440180"/>
            </a:xfrm>
            <a:custGeom>
              <a:avLst/>
              <a:gdLst/>
              <a:ahLst/>
              <a:cxnLst/>
              <a:rect l="l" t="t" r="r" b="b"/>
              <a:pathLst>
                <a:path w="5305425" h="1440179">
                  <a:moveTo>
                    <a:pt x="365760" y="1165860"/>
                  </a:moveTo>
                  <a:lnTo>
                    <a:pt x="0" y="1165860"/>
                  </a:lnTo>
                  <a:lnTo>
                    <a:pt x="0" y="1440180"/>
                  </a:lnTo>
                  <a:lnTo>
                    <a:pt x="365760" y="1440180"/>
                  </a:lnTo>
                  <a:lnTo>
                    <a:pt x="365760" y="1165860"/>
                  </a:lnTo>
                  <a:close/>
                </a:path>
                <a:path w="5305425" h="1440179">
                  <a:moveTo>
                    <a:pt x="914400" y="1118616"/>
                  </a:moveTo>
                  <a:lnTo>
                    <a:pt x="548640" y="1118616"/>
                  </a:lnTo>
                  <a:lnTo>
                    <a:pt x="548640" y="1417320"/>
                  </a:lnTo>
                  <a:lnTo>
                    <a:pt x="914400" y="1417320"/>
                  </a:lnTo>
                  <a:lnTo>
                    <a:pt x="914400" y="1118616"/>
                  </a:lnTo>
                  <a:close/>
                </a:path>
                <a:path w="5305425" h="1440179">
                  <a:moveTo>
                    <a:pt x="1463052" y="1043940"/>
                  </a:moveTo>
                  <a:lnTo>
                    <a:pt x="1097280" y="1043940"/>
                  </a:lnTo>
                  <a:lnTo>
                    <a:pt x="1097280" y="1368552"/>
                  </a:lnTo>
                  <a:lnTo>
                    <a:pt x="1463052" y="1368552"/>
                  </a:lnTo>
                  <a:lnTo>
                    <a:pt x="1463052" y="1043940"/>
                  </a:lnTo>
                  <a:close/>
                </a:path>
                <a:path w="5305425" h="1440179">
                  <a:moveTo>
                    <a:pt x="2011680" y="940308"/>
                  </a:moveTo>
                  <a:lnTo>
                    <a:pt x="1645932" y="940308"/>
                  </a:lnTo>
                  <a:lnTo>
                    <a:pt x="1645932" y="1289304"/>
                  </a:lnTo>
                  <a:lnTo>
                    <a:pt x="2011680" y="1289304"/>
                  </a:lnTo>
                  <a:lnTo>
                    <a:pt x="2011680" y="940308"/>
                  </a:lnTo>
                  <a:close/>
                </a:path>
                <a:path w="5305425" h="1440179">
                  <a:moveTo>
                    <a:pt x="2560320" y="606552"/>
                  </a:moveTo>
                  <a:lnTo>
                    <a:pt x="2194560" y="606552"/>
                  </a:lnTo>
                  <a:lnTo>
                    <a:pt x="2194560" y="990600"/>
                  </a:lnTo>
                  <a:lnTo>
                    <a:pt x="2560320" y="990600"/>
                  </a:lnTo>
                  <a:lnTo>
                    <a:pt x="2560320" y="606552"/>
                  </a:lnTo>
                  <a:close/>
                </a:path>
                <a:path w="5305425" h="1440179">
                  <a:moveTo>
                    <a:pt x="3108960" y="528828"/>
                  </a:moveTo>
                  <a:lnTo>
                    <a:pt x="2743212" y="528828"/>
                  </a:lnTo>
                  <a:lnTo>
                    <a:pt x="2743212" y="1013460"/>
                  </a:lnTo>
                  <a:lnTo>
                    <a:pt x="3108960" y="1013460"/>
                  </a:lnTo>
                  <a:lnTo>
                    <a:pt x="3108960" y="528828"/>
                  </a:lnTo>
                  <a:close/>
                </a:path>
                <a:path w="5305425" h="1440179">
                  <a:moveTo>
                    <a:pt x="3657612" y="359664"/>
                  </a:moveTo>
                  <a:lnTo>
                    <a:pt x="3291852" y="359664"/>
                  </a:lnTo>
                  <a:lnTo>
                    <a:pt x="3291852" y="890016"/>
                  </a:lnTo>
                  <a:lnTo>
                    <a:pt x="3657612" y="890016"/>
                  </a:lnTo>
                  <a:lnTo>
                    <a:pt x="3657612" y="359664"/>
                  </a:lnTo>
                  <a:close/>
                </a:path>
                <a:path w="5305425" h="1440179">
                  <a:moveTo>
                    <a:pt x="4206252" y="240792"/>
                  </a:moveTo>
                  <a:lnTo>
                    <a:pt x="3840492" y="240792"/>
                  </a:lnTo>
                  <a:lnTo>
                    <a:pt x="3840492" y="874776"/>
                  </a:lnTo>
                  <a:lnTo>
                    <a:pt x="4206252" y="874776"/>
                  </a:lnTo>
                  <a:lnTo>
                    <a:pt x="4206252" y="240792"/>
                  </a:lnTo>
                  <a:close/>
                </a:path>
                <a:path w="5305425" h="1440179">
                  <a:moveTo>
                    <a:pt x="4756404" y="103632"/>
                  </a:moveTo>
                  <a:lnTo>
                    <a:pt x="4390644" y="103632"/>
                  </a:lnTo>
                  <a:lnTo>
                    <a:pt x="4390644" y="797052"/>
                  </a:lnTo>
                  <a:lnTo>
                    <a:pt x="4756404" y="797052"/>
                  </a:lnTo>
                  <a:lnTo>
                    <a:pt x="4756404" y="103632"/>
                  </a:lnTo>
                  <a:close/>
                </a:path>
                <a:path w="5305425" h="1440179">
                  <a:moveTo>
                    <a:pt x="5305056" y="0"/>
                  </a:moveTo>
                  <a:lnTo>
                    <a:pt x="4939296" y="0"/>
                  </a:lnTo>
                  <a:lnTo>
                    <a:pt x="4939296" y="731520"/>
                  </a:lnTo>
                  <a:lnTo>
                    <a:pt x="5305056" y="731520"/>
                  </a:lnTo>
                  <a:lnTo>
                    <a:pt x="5305056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382255" y="2272284"/>
              <a:ext cx="5305425" cy="1424940"/>
            </a:xfrm>
            <a:custGeom>
              <a:avLst/>
              <a:gdLst/>
              <a:ahLst/>
              <a:cxnLst/>
              <a:rect l="l" t="t" r="r" b="b"/>
              <a:pathLst>
                <a:path w="5305425" h="1424939">
                  <a:moveTo>
                    <a:pt x="365760" y="1309116"/>
                  </a:moveTo>
                  <a:lnTo>
                    <a:pt x="0" y="1309116"/>
                  </a:lnTo>
                  <a:lnTo>
                    <a:pt x="0" y="1424940"/>
                  </a:lnTo>
                  <a:lnTo>
                    <a:pt x="365760" y="1424940"/>
                  </a:lnTo>
                  <a:lnTo>
                    <a:pt x="365760" y="1309116"/>
                  </a:lnTo>
                  <a:close/>
                </a:path>
                <a:path w="5305425" h="1424939">
                  <a:moveTo>
                    <a:pt x="914400" y="1240536"/>
                  </a:moveTo>
                  <a:lnTo>
                    <a:pt x="548640" y="1240536"/>
                  </a:lnTo>
                  <a:lnTo>
                    <a:pt x="548640" y="1377696"/>
                  </a:lnTo>
                  <a:lnTo>
                    <a:pt x="914400" y="1377696"/>
                  </a:lnTo>
                  <a:lnTo>
                    <a:pt x="914400" y="1240536"/>
                  </a:lnTo>
                  <a:close/>
                </a:path>
                <a:path w="5305425" h="1424939">
                  <a:moveTo>
                    <a:pt x="1463052" y="1161288"/>
                  </a:moveTo>
                  <a:lnTo>
                    <a:pt x="1097280" y="1161288"/>
                  </a:lnTo>
                  <a:lnTo>
                    <a:pt x="1097280" y="1303020"/>
                  </a:lnTo>
                  <a:lnTo>
                    <a:pt x="1463052" y="1303020"/>
                  </a:lnTo>
                  <a:lnTo>
                    <a:pt x="1463052" y="1161288"/>
                  </a:lnTo>
                  <a:close/>
                </a:path>
                <a:path w="5305425" h="1424939">
                  <a:moveTo>
                    <a:pt x="2011680" y="1051560"/>
                  </a:moveTo>
                  <a:lnTo>
                    <a:pt x="1645932" y="1051560"/>
                  </a:lnTo>
                  <a:lnTo>
                    <a:pt x="1645932" y="1199388"/>
                  </a:lnTo>
                  <a:lnTo>
                    <a:pt x="2011680" y="1199388"/>
                  </a:lnTo>
                  <a:lnTo>
                    <a:pt x="2011680" y="1051560"/>
                  </a:lnTo>
                  <a:close/>
                </a:path>
                <a:path w="5305425" h="1424939">
                  <a:moveTo>
                    <a:pt x="2560320" y="682752"/>
                  </a:moveTo>
                  <a:lnTo>
                    <a:pt x="2194560" y="682752"/>
                  </a:lnTo>
                  <a:lnTo>
                    <a:pt x="2194560" y="865632"/>
                  </a:lnTo>
                  <a:lnTo>
                    <a:pt x="2560320" y="865632"/>
                  </a:lnTo>
                  <a:lnTo>
                    <a:pt x="2560320" y="682752"/>
                  </a:lnTo>
                  <a:close/>
                </a:path>
                <a:path w="5305425" h="1424939">
                  <a:moveTo>
                    <a:pt x="3108960" y="569976"/>
                  </a:moveTo>
                  <a:lnTo>
                    <a:pt x="2743212" y="569976"/>
                  </a:lnTo>
                  <a:lnTo>
                    <a:pt x="2743212" y="787908"/>
                  </a:lnTo>
                  <a:lnTo>
                    <a:pt x="3108960" y="787908"/>
                  </a:lnTo>
                  <a:lnTo>
                    <a:pt x="3108960" y="569976"/>
                  </a:lnTo>
                  <a:close/>
                </a:path>
                <a:path w="5305425" h="1424939">
                  <a:moveTo>
                    <a:pt x="3657612" y="409956"/>
                  </a:moveTo>
                  <a:lnTo>
                    <a:pt x="3291852" y="409956"/>
                  </a:lnTo>
                  <a:lnTo>
                    <a:pt x="3291852" y="618744"/>
                  </a:lnTo>
                  <a:lnTo>
                    <a:pt x="3657612" y="618744"/>
                  </a:lnTo>
                  <a:lnTo>
                    <a:pt x="3657612" y="409956"/>
                  </a:lnTo>
                  <a:close/>
                </a:path>
                <a:path w="5305425" h="1424939">
                  <a:moveTo>
                    <a:pt x="4206252" y="286512"/>
                  </a:moveTo>
                  <a:lnTo>
                    <a:pt x="3840492" y="286512"/>
                  </a:lnTo>
                  <a:lnTo>
                    <a:pt x="3840492" y="499872"/>
                  </a:lnTo>
                  <a:lnTo>
                    <a:pt x="4206252" y="499872"/>
                  </a:lnTo>
                  <a:lnTo>
                    <a:pt x="4206252" y="286512"/>
                  </a:lnTo>
                  <a:close/>
                </a:path>
                <a:path w="5305425" h="1424939">
                  <a:moveTo>
                    <a:pt x="4756404" y="164592"/>
                  </a:moveTo>
                  <a:lnTo>
                    <a:pt x="4390644" y="164592"/>
                  </a:lnTo>
                  <a:lnTo>
                    <a:pt x="4390644" y="362712"/>
                  </a:lnTo>
                  <a:lnTo>
                    <a:pt x="4756404" y="362712"/>
                  </a:lnTo>
                  <a:lnTo>
                    <a:pt x="4756404" y="164592"/>
                  </a:lnTo>
                  <a:close/>
                </a:path>
                <a:path w="5305425" h="1424939">
                  <a:moveTo>
                    <a:pt x="5305056" y="0"/>
                  </a:moveTo>
                  <a:lnTo>
                    <a:pt x="4939296" y="0"/>
                  </a:lnTo>
                  <a:lnTo>
                    <a:pt x="4939296" y="259080"/>
                  </a:lnTo>
                  <a:lnTo>
                    <a:pt x="5305056" y="259080"/>
                  </a:lnTo>
                  <a:lnTo>
                    <a:pt x="5305056" y="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382255" y="2208276"/>
              <a:ext cx="5305425" cy="1373505"/>
            </a:xfrm>
            <a:custGeom>
              <a:avLst/>
              <a:gdLst/>
              <a:ahLst/>
              <a:cxnLst/>
              <a:rect l="l" t="t" r="r" b="b"/>
              <a:pathLst>
                <a:path w="5305425" h="1373504">
                  <a:moveTo>
                    <a:pt x="365760" y="1327404"/>
                  </a:moveTo>
                  <a:lnTo>
                    <a:pt x="0" y="1327404"/>
                  </a:lnTo>
                  <a:lnTo>
                    <a:pt x="0" y="1373124"/>
                  </a:lnTo>
                  <a:lnTo>
                    <a:pt x="365760" y="1373124"/>
                  </a:lnTo>
                  <a:lnTo>
                    <a:pt x="365760" y="1327404"/>
                  </a:lnTo>
                  <a:close/>
                </a:path>
                <a:path w="5305425" h="1373504">
                  <a:moveTo>
                    <a:pt x="914400" y="1260348"/>
                  </a:moveTo>
                  <a:lnTo>
                    <a:pt x="548640" y="1260348"/>
                  </a:lnTo>
                  <a:lnTo>
                    <a:pt x="548640" y="1304544"/>
                  </a:lnTo>
                  <a:lnTo>
                    <a:pt x="914400" y="1304544"/>
                  </a:lnTo>
                  <a:lnTo>
                    <a:pt x="914400" y="1260348"/>
                  </a:lnTo>
                  <a:close/>
                </a:path>
                <a:path w="5305425" h="1373504">
                  <a:moveTo>
                    <a:pt x="1463052" y="1181100"/>
                  </a:moveTo>
                  <a:lnTo>
                    <a:pt x="1097280" y="1181100"/>
                  </a:lnTo>
                  <a:lnTo>
                    <a:pt x="1097280" y="1225296"/>
                  </a:lnTo>
                  <a:lnTo>
                    <a:pt x="1463052" y="1225296"/>
                  </a:lnTo>
                  <a:lnTo>
                    <a:pt x="1463052" y="1181100"/>
                  </a:lnTo>
                  <a:close/>
                </a:path>
                <a:path w="5305425" h="1373504">
                  <a:moveTo>
                    <a:pt x="2011680" y="1056132"/>
                  </a:moveTo>
                  <a:lnTo>
                    <a:pt x="1645932" y="1056132"/>
                  </a:lnTo>
                  <a:lnTo>
                    <a:pt x="1645932" y="1115568"/>
                  </a:lnTo>
                  <a:lnTo>
                    <a:pt x="2011680" y="1115568"/>
                  </a:lnTo>
                  <a:lnTo>
                    <a:pt x="2011680" y="1056132"/>
                  </a:lnTo>
                  <a:close/>
                </a:path>
                <a:path w="5305425" h="1373504">
                  <a:moveTo>
                    <a:pt x="2560320" y="658368"/>
                  </a:moveTo>
                  <a:lnTo>
                    <a:pt x="2194560" y="658368"/>
                  </a:lnTo>
                  <a:lnTo>
                    <a:pt x="2194560" y="746760"/>
                  </a:lnTo>
                  <a:lnTo>
                    <a:pt x="2560320" y="746760"/>
                  </a:lnTo>
                  <a:lnTo>
                    <a:pt x="2560320" y="658368"/>
                  </a:lnTo>
                  <a:close/>
                </a:path>
                <a:path w="5305425" h="1373504">
                  <a:moveTo>
                    <a:pt x="3108960" y="534924"/>
                  </a:moveTo>
                  <a:lnTo>
                    <a:pt x="2743212" y="534924"/>
                  </a:lnTo>
                  <a:lnTo>
                    <a:pt x="2743212" y="633984"/>
                  </a:lnTo>
                  <a:lnTo>
                    <a:pt x="3108960" y="633984"/>
                  </a:lnTo>
                  <a:lnTo>
                    <a:pt x="3108960" y="534924"/>
                  </a:lnTo>
                  <a:close/>
                </a:path>
                <a:path w="5305425" h="1373504">
                  <a:moveTo>
                    <a:pt x="3657612" y="390144"/>
                  </a:moveTo>
                  <a:lnTo>
                    <a:pt x="3291852" y="390144"/>
                  </a:lnTo>
                  <a:lnTo>
                    <a:pt x="3291852" y="473964"/>
                  </a:lnTo>
                  <a:lnTo>
                    <a:pt x="3657612" y="473964"/>
                  </a:lnTo>
                  <a:lnTo>
                    <a:pt x="3657612" y="390144"/>
                  </a:lnTo>
                  <a:close/>
                </a:path>
                <a:path w="5305425" h="1373504">
                  <a:moveTo>
                    <a:pt x="4206252" y="278892"/>
                  </a:moveTo>
                  <a:lnTo>
                    <a:pt x="3840492" y="278892"/>
                  </a:lnTo>
                  <a:lnTo>
                    <a:pt x="3840492" y="350520"/>
                  </a:lnTo>
                  <a:lnTo>
                    <a:pt x="4206252" y="350520"/>
                  </a:lnTo>
                  <a:lnTo>
                    <a:pt x="4206252" y="278892"/>
                  </a:lnTo>
                  <a:close/>
                </a:path>
                <a:path w="5305425" h="1373504">
                  <a:moveTo>
                    <a:pt x="4756404" y="167640"/>
                  </a:moveTo>
                  <a:lnTo>
                    <a:pt x="4390644" y="167640"/>
                  </a:lnTo>
                  <a:lnTo>
                    <a:pt x="4390644" y="228600"/>
                  </a:lnTo>
                  <a:lnTo>
                    <a:pt x="4756404" y="228600"/>
                  </a:lnTo>
                  <a:lnTo>
                    <a:pt x="4756404" y="167640"/>
                  </a:lnTo>
                  <a:close/>
                </a:path>
                <a:path w="5305425" h="1373504">
                  <a:moveTo>
                    <a:pt x="5305056" y="0"/>
                  </a:moveTo>
                  <a:lnTo>
                    <a:pt x="4939296" y="0"/>
                  </a:lnTo>
                  <a:lnTo>
                    <a:pt x="4939296" y="64008"/>
                  </a:lnTo>
                  <a:lnTo>
                    <a:pt x="5305056" y="64008"/>
                  </a:lnTo>
                  <a:lnTo>
                    <a:pt x="530505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382255" y="2028444"/>
              <a:ext cx="5305425" cy="1507490"/>
            </a:xfrm>
            <a:custGeom>
              <a:avLst/>
              <a:gdLst/>
              <a:ahLst/>
              <a:cxnLst/>
              <a:rect l="l" t="t" r="r" b="b"/>
              <a:pathLst>
                <a:path w="5305425" h="1507489">
                  <a:moveTo>
                    <a:pt x="365760" y="1481328"/>
                  </a:moveTo>
                  <a:lnTo>
                    <a:pt x="0" y="1481328"/>
                  </a:lnTo>
                  <a:lnTo>
                    <a:pt x="0" y="1507236"/>
                  </a:lnTo>
                  <a:lnTo>
                    <a:pt x="365760" y="1507236"/>
                  </a:lnTo>
                  <a:lnTo>
                    <a:pt x="365760" y="1481328"/>
                  </a:lnTo>
                  <a:close/>
                </a:path>
                <a:path w="5305425" h="1507489">
                  <a:moveTo>
                    <a:pt x="914400" y="1402080"/>
                  </a:moveTo>
                  <a:lnTo>
                    <a:pt x="548640" y="1402080"/>
                  </a:lnTo>
                  <a:lnTo>
                    <a:pt x="548640" y="1440180"/>
                  </a:lnTo>
                  <a:lnTo>
                    <a:pt x="914400" y="1440180"/>
                  </a:lnTo>
                  <a:lnTo>
                    <a:pt x="914400" y="1402080"/>
                  </a:lnTo>
                  <a:close/>
                </a:path>
                <a:path w="5305425" h="1507489">
                  <a:moveTo>
                    <a:pt x="1463052" y="1318260"/>
                  </a:moveTo>
                  <a:lnTo>
                    <a:pt x="1097280" y="1318260"/>
                  </a:lnTo>
                  <a:lnTo>
                    <a:pt x="1097280" y="1360932"/>
                  </a:lnTo>
                  <a:lnTo>
                    <a:pt x="1463052" y="1360932"/>
                  </a:lnTo>
                  <a:lnTo>
                    <a:pt x="1463052" y="1318260"/>
                  </a:lnTo>
                  <a:close/>
                </a:path>
                <a:path w="5305425" h="1507489">
                  <a:moveTo>
                    <a:pt x="2011680" y="1139952"/>
                  </a:moveTo>
                  <a:lnTo>
                    <a:pt x="1645932" y="1139952"/>
                  </a:lnTo>
                  <a:lnTo>
                    <a:pt x="1645932" y="1235964"/>
                  </a:lnTo>
                  <a:lnTo>
                    <a:pt x="2011680" y="1235964"/>
                  </a:lnTo>
                  <a:lnTo>
                    <a:pt x="2011680" y="1139952"/>
                  </a:lnTo>
                  <a:close/>
                </a:path>
                <a:path w="5305425" h="1507489">
                  <a:moveTo>
                    <a:pt x="2560320" y="745236"/>
                  </a:moveTo>
                  <a:lnTo>
                    <a:pt x="2194560" y="745236"/>
                  </a:lnTo>
                  <a:lnTo>
                    <a:pt x="2194560" y="838200"/>
                  </a:lnTo>
                  <a:lnTo>
                    <a:pt x="2560320" y="838200"/>
                  </a:lnTo>
                  <a:lnTo>
                    <a:pt x="2560320" y="745236"/>
                  </a:lnTo>
                  <a:close/>
                </a:path>
                <a:path w="5305425" h="1507489">
                  <a:moveTo>
                    <a:pt x="3108960" y="609600"/>
                  </a:moveTo>
                  <a:lnTo>
                    <a:pt x="2743212" y="609600"/>
                  </a:lnTo>
                  <a:lnTo>
                    <a:pt x="2743212" y="714756"/>
                  </a:lnTo>
                  <a:lnTo>
                    <a:pt x="3108960" y="714756"/>
                  </a:lnTo>
                  <a:lnTo>
                    <a:pt x="3108960" y="609600"/>
                  </a:lnTo>
                  <a:close/>
                </a:path>
                <a:path w="5305425" h="1507489">
                  <a:moveTo>
                    <a:pt x="3657612" y="417576"/>
                  </a:moveTo>
                  <a:lnTo>
                    <a:pt x="3291852" y="417576"/>
                  </a:lnTo>
                  <a:lnTo>
                    <a:pt x="3291852" y="569976"/>
                  </a:lnTo>
                  <a:lnTo>
                    <a:pt x="3657612" y="569976"/>
                  </a:lnTo>
                  <a:lnTo>
                    <a:pt x="3657612" y="417576"/>
                  </a:lnTo>
                  <a:close/>
                </a:path>
                <a:path w="5305425" h="1507489">
                  <a:moveTo>
                    <a:pt x="4206252" y="298704"/>
                  </a:moveTo>
                  <a:lnTo>
                    <a:pt x="3840492" y="298704"/>
                  </a:lnTo>
                  <a:lnTo>
                    <a:pt x="3840492" y="458724"/>
                  </a:lnTo>
                  <a:lnTo>
                    <a:pt x="4206252" y="458724"/>
                  </a:lnTo>
                  <a:lnTo>
                    <a:pt x="4206252" y="298704"/>
                  </a:lnTo>
                  <a:close/>
                </a:path>
                <a:path w="5305425" h="1507489">
                  <a:moveTo>
                    <a:pt x="4756404" y="167640"/>
                  </a:moveTo>
                  <a:lnTo>
                    <a:pt x="4390644" y="167640"/>
                  </a:lnTo>
                  <a:lnTo>
                    <a:pt x="4390644" y="347472"/>
                  </a:lnTo>
                  <a:lnTo>
                    <a:pt x="4756404" y="347472"/>
                  </a:lnTo>
                  <a:lnTo>
                    <a:pt x="4756404" y="167640"/>
                  </a:lnTo>
                  <a:close/>
                </a:path>
                <a:path w="5305425" h="1507489">
                  <a:moveTo>
                    <a:pt x="5305056" y="0"/>
                  </a:moveTo>
                  <a:lnTo>
                    <a:pt x="4939296" y="0"/>
                  </a:lnTo>
                  <a:lnTo>
                    <a:pt x="4939296" y="179832"/>
                  </a:lnTo>
                  <a:lnTo>
                    <a:pt x="5305056" y="179832"/>
                  </a:lnTo>
                  <a:lnTo>
                    <a:pt x="5305056" y="0"/>
                  </a:lnTo>
                  <a:close/>
                </a:path>
              </a:pathLst>
            </a:custGeom>
            <a:solidFill>
              <a:srgbClr val="8EAA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252728" y="1964436"/>
              <a:ext cx="5526405" cy="2522220"/>
            </a:xfrm>
            <a:custGeom>
              <a:avLst/>
              <a:gdLst/>
              <a:ahLst/>
              <a:cxnLst/>
              <a:rect l="l" t="t" r="r" b="b"/>
              <a:pathLst>
                <a:path w="5526405" h="2522220">
                  <a:moveTo>
                    <a:pt x="38100" y="2491739"/>
                  </a:moveTo>
                  <a:lnTo>
                    <a:pt x="38100" y="0"/>
                  </a:lnTo>
                </a:path>
                <a:path w="5526405" h="2522220">
                  <a:moveTo>
                    <a:pt x="0" y="2491739"/>
                  </a:moveTo>
                  <a:lnTo>
                    <a:pt x="38100" y="2491739"/>
                  </a:lnTo>
                </a:path>
                <a:path w="5526405" h="2522220">
                  <a:moveTo>
                    <a:pt x="0" y="2013204"/>
                  </a:moveTo>
                  <a:lnTo>
                    <a:pt x="38100" y="2013204"/>
                  </a:lnTo>
                </a:path>
                <a:path w="5526405" h="2522220">
                  <a:moveTo>
                    <a:pt x="0" y="1533144"/>
                  </a:moveTo>
                  <a:lnTo>
                    <a:pt x="38100" y="1533144"/>
                  </a:lnTo>
                </a:path>
                <a:path w="5526405" h="2522220">
                  <a:moveTo>
                    <a:pt x="0" y="1054607"/>
                  </a:moveTo>
                  <a:lnTo>
                    <a:pt x="38100" y="1054607"/>
                  </a:lnTo>
                </a:path>
                <a:path w="5526405" h="2522220">
                  <a:moveTo>
                    <a:pt x="0" y="574547"/>
                  </a:moveTo>
                  <a:lnTo>
                    <a:pt x="38100" y="574547"/>
                  </a:lnTo>
                </a:path>
                <a:path w="5526405" h="2522220">
                  <a:moveTo>
                    <a:pt x="0" y="96012"/>
                  </a:moveTo>
                  <a:lnTo>
                    <a:pt x="38100" y="96012"/>
                  </a:lnTo>
                </a:path>
                <a:path w="5526405" h="2522220">
                  <a:moveTo>
                    <a:pt x="38100" y="2491739"/>
                  </a:moveTo>
                  <a:lnTo>
                    <a:pt x="5526023" y="2491739"/>
                  </a:lnTo>
                </a:path>
                <a:path w="5526405" h="2522220">
                  <a:moveTo>
                    <a:pt x="38100" y="2491739"/>
                  </a:moveTo>
                  <a:lnTo>
                    <a:pt x="38100" y="2522220"/>
                  </a:lnTo>
                </a:path>
                <a:path w="5526405" h="2522220">
                  <a:moveTo>
                    <a:pt x="586739" y="2491739"/>
                  </a:moveTo>
                  <a:lnTo>
                    <a:pt x="586739" y="2522220"/>
                  </a:lnTo>
                </a:path>
                <a:path w="5526405" h="2522220">
                  <a:moveTo>
                    <a:pt x="1135379" y="2491739"/>
                  </a:moveTo>
                  <a:lnTo>
                    <a:pt x="1135379" y="2522220"/>
                  </a:lnTo>
                </a:path>
                <a:path w="5526405" h="2522220">
                  <a:moveTo>
                    <a:pt x="1684020" y="2491739"/>
                  </a:moveTo>
                  <a:lnTo>
                    <a:pt x="1684020" y="2522220"/>
                  </a:lnTo>
                </a:path>
                <a:path w="5526405" h="2522220">
                  <a:moveTo>
                    <a:pt x="2232660" y="2491739"/>
                  </a:moveTo>
                  <a:lnTo>
                    <a:pt x="2232660" y="2522220"/>
                  </a:lnTo>
                </a:path>
                <a:path w="5526405" h="2522220">
                  <a:moveTo>
                    <a:pt x="2781299" y="2491739"/>
                  </a:moveTo>
                  <a:lnTo>
                    <a:pt x="2781299" y="2522220"/>
                  </a:lnTo>
                </a:path>
                <a:path w="5526405" h="2522220">
                  <a:moveTo>
                    <a:pt x="3329939" y="2491739"/>
                  </a:moveTo>
                  <a:lnTo>
                    <a:pt x="3329939" y="2522220"/>
                  </a:lnTo>
                </a:path>
                <a:path w="5526405" h="2522220">
                  <a:moveTo>
                    <a:pt x="3878579" y="2491739"/>
                  </a:moveTo>
                  <a:lnTo>
                    <a:pt x="3878579" y="2522220"/>
                  </a:lnTo>
                </a:path>
                <a:path w="5526405" h="2522220">
                  <a:moveTo>
                    <a:pt x="4427220" y="2491739"/>
                  </a:moveTo>
                  <a:lnTo>
                    <a:pt x="4427220" y="2522220"/>
                  </a:lnTo>
                </a:path>
                <a:path w="5526405" h="2522220">
                  <a:moveTo>
                    <a:pt x="4977384" y="2491739"/>
                  </a:moveTo>
                  <a:lnTo>
                    <a:pt x="4977384" y="2522220"/>
                  </a:lnTo>
                </a:path>
                <a:path w="5526405" h="2522220">
                  <a:moveTo>
                    <a:pt x="5526023" y="2491739"/>
                  </a:moveTo>
                  <a:lnTo>
                    <a:pt x="5526023" y="2522220"/>
                  </a:lnTo>
                </a:path>
              </a:pathLst>
            </a:custGeom>
            <a:ln w="7620">
              <a:solidFill>
                <a:srgbClr val="8989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565148" y="2028444"/>
              <a:ext cx="4939665" cy="1481455"/>
            </a:xfrm>
            <a:custGeom>
              <a:avLst/>
              <a:gdLst/>
              <a:ahLst/>
              <a:cxnLst/>
              <a:rect l="l" t="t" r="r" b="b"/>
              <a:pathLst>
                <a:path w="4939665" h="1481454">
                  <a:moveTo>
                    <a:pt x="0" y="1481328"/>
                  </a:moveTo>
                  <a:lnTo>
                    <a:pt x="548639" y="1402080"/>
                  </a:lnTo>
                  <a:lnTo>
                    <a:pt x="1097279" y="1318260"/>
                  </a:lnTo>
                  <a:lnTo>
                    <a:pt x="1645920" y="1139952"/>
                  </a:lnTo>
                  <a:lnTo>
                    <a:pt x="2194559" y="745236"/>
                  </a:lnTo>
                  <a:lnTo>
                    <a:pt x="2743200" y="609600"/>
                  </a:lnTo>
                  <a:lnTo>
                    <a:pt x="3291840" y="417576"/>
                  </a:lnTo>
                  <a:lnTo>
                    <a:pt x="3840480" y="298703"/>
                  </a:lnTo>
                  <a:lnTo>
                    <a:pt x="4390643" y="167640"/>
                  </a:lnTo>
                  <a:lnTo>
                    <a:pt x="4939283" y="0"/>
                  </a:lnTo>
                </a:path>
              </a:pathLst>
            </a:custGeom>
            <a:ln w="19812">
              <a:solidFill>
                <a:srgbClr val="702F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527048" y="1990344"/>
              <a:ext cx="5015865" cy="1557655"/>
            </a:xfrm>
            <a:custGeom>
              <a:avLst/>
              <a:gdLst/>
              <a:ahLst/>
              <a:cxnLst/>
              <a:rect l="l" t="t" r="r" b="b"/>
              <a:pathLst>
                <a:path w="5015865" h="1557654">
                  <a:moveTo>
                    <a:pt x="38100" y="1481328"/>
                  </a:moveTo>
                  <a:lnTo>
                    <a:pt x="38100" y="1557528"/>
                  </a:lnTo>
                </a:path>
                <a:path w="5015865" h="1557654">
                  <a:moveTo>
                    <a:pt x="0" y="1519428"/>
                  </a:moveTo>
                  <a:lnTo>
                    <a:pt x="76200" y="1519428"/>
                  </a:lnTo>
                </a:path>
                <a:path w="5015865" h="1557654">
                  <a:moveTo>
                    <a:pt x="586739" y="1402079"/>
                  </a:moveTo>
                  <a:lnTo>
                    <a:pt x="586739" y="1478279"/>
                  </a:lnTo>
                </a:path>
                <a:path w="5015865" h="1557654">
                  <a:moveTo>
                    <a:pt x="548639" y="1440179"/>
                  </a:moveTo>
                  <a:lnTo>
                    <a:pt x="624839" y="1440179"/>
                  </a:lnTo>
                </a:path>
                <a:path w="5015865" h="1557654">
                  <a:moveTo>
                    <a:pt x="1135379" y="1318259"/>
                  </a:moveTo>
                  <a:lnTo>
                    <a:pt x="1135379" y="1394459"/>
                  </a:lnTo>
                </a:path>
                <a:path w="5015865" h="1557654">
                  <a:moveTo>
                    <a:pt x="1097279" y="1356359"/>
                  </a:moveTo>
                  <a:lnTo>
                    <a:pt x="1173479" y="1356359"/>
                  </a:lnTo>
                </a:path>
                <a:path w="5015865" h="1557654">
                  <a:moveTo>
                    <a:pt x="1684019" y="1139952"/>
                  </a:moveTo>
                  <a:lnTo>
                    <a:pt x="1684019" y="1216152"/>
                  </a:lnTo>
                </a:path>
                <a:path w="5015865" h="1557654">
                  <a:moveTo>
                    <a:pt x="1645919" y="1178052"/>
                  </a:moveTo>
                  <a:lnTo>
                    <a:pt x="1722119" y="1178052"/>
                  </a:lnTo>
                </a:path>
                <a:path w="5015865" h="1557654">
                  <a:moveTo>
                    <a:pt x="2232659" y="745236"/>
                  </a:moveTo>
                  <a:lnTo>
                    <a:pt x="2232659" y="821436"/>
                  </a:lnTo>
                </a:path>
                <a:path w="5015865" h="1557654">
                  <a:moveTo>
                    <a:pt x="2194559" y="783336"/>
                  </a:moveTo>
                  <a:lnTo>
                    <a:pt x="2270759" y="783336"/>
                  </a:lnTo>
                </a:path>
                <a:path w="5015865" h="1557654">
                  <a:moveTo>
                    <a:pt x="2781299" y="609599"/>
                  </a:moveTo>
                  <a:lnTo>
                    <a:pt x="2781299" y="685799"/>
                  </a:lnTo>
                </a:path>
                <a:path w="5015865" h="1557654">
                  <a:moveTo>
                    <a:pt x="2743199" y="647699"/>
                  </a:moveTo>
                  <a:lnTo>
                    <a:pt x="2819399" y="647699"/>
                  </a:lnTo>
                </a:path>
                <a:path w="5015865" h="1557654">
                  <a:moveTo>
                    <a:pt x="3329940" y="417575"/>
                  </a:moveTo>
                  <a:lnTo>
                    <a:pt x="3329940" y="493775"/>
                  </a:lnTo>
                </a:path>
                <a:path w="5015865" h="1557654">
                  <a:moveTo>
                    <a:pt x="3291840" y="455675"/>
                  </a:moveTo>
                  <a:lnTo>
                    <a:pt x="3368039" y="455675"/>
                  </a:lnTo>
                </a:path>
                <a:path w="5015865" h="1557654">
                  <a:moveTo>
                    <a:pt x="3878580" y="298704"/>
                  </a:moveTo>
                  <a:lnTo>
                    <a:pt x="3878580" y="374904"/>
                  </a:lnTo>
                </a:path>
                <a:path w="5015865" h="1557654">
                  <a:moveTo>
                    <a:pt x="3840480" y="336804"/>
                  </a:moveTo>
                  <a:lnTo>
                    <a:pt x="3916680" y="336804"/>
                  </a:lnTo>
                </a:path>
                <a:path w="5015865" h="1557654">
                  <a:moveTo>
                    <a:pt x="4428744" y="167639"/>
                  </a:moveTo>
                  <a:lnTo>
                    <a:pt x="4428744" y="243839"/>
                  </a:lnTo>
                </a:path>
                <a:path w="5015865" h="1557654">
                  <a:moveTo>
                    <a:pt x="4390644" y="205739"/>
                  </a:moveTo>
                  <a:lnTo>
                    <a:pt x="4466844" y="205739"/>
                  </a:lnTo>
                </a:path>
                <a:path w="5015865" h="1557654">
                  <a:moveTo>
                    <a:pt x="4977383" y="0"/>
                  </a:moveTo>
                  <a:lnTo>
                    <a:pt x="4977383" y="76200"/>
                  </a:lnTo>
                </a:path>
                <a:path w="5015865" h="1557654">
                  <a:moveTo>
                    <a:pt x="4939283" y="38100"/>
                  </a:moveTo>
                  <a:lnTo>
                    <a:pt x="5015483" y="38100"/>
                  </a:lnTo>
                </a:path>
              </a:pathLst>
            </a:custGeom>
            <a:ln w="7620">
              <a:solidFill>
                <a:srgbClr val="702F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1485391" y="4294120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4.24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2034032" y="4281928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4.73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2582672" y="4271260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5.21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3132835" y="4259069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5.70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3681476" y="4252972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5.94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4230115" y="4230112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6.93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4778755" y="4224016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7.15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5327396" y="4211824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7.69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5876035" y="4193537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8.42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6426200" y="4187440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FFFFFF"/>
                </a:solidFill>
                <a:latin typeface="Times New Roman"/>
                <a:cs typeface="Times New Roman"/>
              </a:rPr>
              <a:t>8.68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1485391" y="4051804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5.89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2034032" y="4028944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5.88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2582672" y="3992368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6.38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3132835" y="394055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7.57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3661664" y="3785104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Times New Roman"/>
                <a:cs typeface="Times New Roman"/>
              </a:rPr>
              <a:t>13.57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4210303" y="3772913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Times New Roman"/>
                <a:cs typeface="Times New Roman"/>
              </a:rPr>
              <a:t>12.10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4758944" y="3707380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Times New Roman"/>
                <a:cs typeface="Times New Roman"/>
              </a:rPr>
              <a:t>14.46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5307584" y="3686044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Times New Roman"/>
                <a:cs typeface="Times New Roman"/>
              </a:rPr>
              <a:t>14.23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5856223" y="3629656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Times New Roman"/>
                <a:cs typeface="Times New Roman"/>
              </a:rPr>
              <a:t>15.13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6406388" y="3591556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Times New Roman"/>
                <a:cs typeface="Times New Roman"/>
              </a:rPr>
              <a:t>16.22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1485391" y="377291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5.70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2034032" y="3737860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6.23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2582672" y="3678425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6.77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3132835" y="3585460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7.27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3681476" y="326999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7.98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4210303" y="3241037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solidFill>
                  <a:srgbClr val="FFFFFF"/>
                </a:solidFill>
                <a:latin typeface="Times New Roman"/>
                <a:cs typeface="Times New Roman"/>
              </a:rPr>
              <a:t>10.11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4758944" y="3094733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solidFill>
                  <a:srgbClr val="FFFFFF"/>
                </a:solidFill>
                <a:latin typeface="Times New Roman"/>
                <a:cs typeface="Times New Roman"/>
              </a:rPr>
              <a:t>11.05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5307584" y="3027677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solidFill>
                  <a:srgbClr val="FFFFFF"/>
                </a:solidFill>
                <a:latin typeface="Times New Roman"/>
                <a:cs typeface="Times New Roman"/>
              </a:rPr>
              <a:t>13.22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5856223" y="2920997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solidFill>
                  <a:srgbClr val="FFFFFF"/>
                </a:solidFill>
                <a:latin typeface="Times New Roman"/>
                <a:cs typeface="Times New Roman"/>
              </a:rPr>
              <a:t>14.45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6406388" y="2837177"/>
            <a:ext cx="198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solidFill>
                  <a:srgbClr val="FFFFFF"/>
                </a:solidFill>
                <a:latin typeface="Times New Roman"/>
                <a:cs typeface="Times New Roman"/>
              </a:rPr>
              <a:t>15.26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1485391" y="3579364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2.41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2034032" y="3519929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2.85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2582672" y="3443729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2.96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132835" y="3337049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3.10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3681476" y="2986529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3.84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4230115" y="2890516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4.54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4778755" y="2725925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4.38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5327396" y="2604004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4.45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5876035" y="2474464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4.15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6426200" y="2340352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5.42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1485391" y="349859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0.96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2034032" y="343001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0.92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2479547" y="3350764"/>
            <a:ext cx="3657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0.94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3132835" y="3233416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1.24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3681476" y="2849368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1.84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4230115" y="2732021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2.07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4778755" y="2579621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1.73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5327396" y="246227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1.49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5876035" y="2344925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1.27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1485391" y="3385816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0.55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3028188" y="3168396"/>
            <a:ext cx="365760" cy="96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839">
              <a:lnSpc>
                <a:spcPct val="100000"/>
              </a:lnSpc>
            </a:pPr>
            <a:r>
              <a:rPr dirty="0" sz="600" spc="-20" b="1">
                <a:latin typeface="Times New Roman"/>
                <a:cs typeface="Times New Roman"/>
              </a:rPr>
              <a:t>1.99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3681476" y="275945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1.92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4230115" y="2629913"/>
            <a:ext cx="1600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 b="1">
                <a:latin typeface="Times New Roman"/>
                <a:cs typeface="Times New Roman"/>
              </a:rPr>
              <a:t>2.18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4674108" y="2446020"/>
            <a:ext cx="365760" cy="1524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225"/>
              </a:spcBef>
            </a:pPr>
            <a:r>
              <a:rPr dirty="0" sz="600" spc="-20" b="1">
                <a:latin typeface="Times New Roman"/>
                <a:cs typeface="Times New Roman"/>
              </a:rPr>
              <a:t>3.18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5222748" y="2327148"/>
            <a:ext cx="365760" cy="1600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250"/>
              </a:spcBef>
            </a:pPr>
            <a:r>
              <a:rPr dirty="0" sz="600" spc="-20" b="1">
                <a:latin typeface="Times New Roman"/>
                <a:cs typeface="Times New Roman"/>
              </a:rPr>
              <a:t>3.36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5772911" y="2196084"/>
            <a:ext cx="365760" cy="180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325"/>
              </a:spcBef>
            </a:pPr>
            <a:r>
              <a:rPr dirty="0" sz="600" spc="-20" b="1">
                <a:latin typeface="Times New Roman"/>
                <a:cs typeface="Times New Roman"/>
              </a:rPr>
              <a:t>3.75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6426200" y="2026413"/>
            <a:ext cx="160020" cy="2692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600" spc="-20" b="1">
                <a:latin typeface="Times New Roman"/>
                <a:cs typeface="Times New Roman"/>
              </a:rPr>
              <a:t>3.75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20" b="1">
                <a:solidFill>
                  <a:srgbClr val="FFFFFF"/>
                </a:solidFill>
                <a:latin typeface="Times New Roman"/>
                <a:cs typeface="Times New Roman"/>
              </a:rPr>
              <a:t>1.33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1435100" y="3277611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19.75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1843532" y="3198364"/>
            <a:ext cx="398780" cy="2178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0">
              <a:lnSpc>
                <a:spcPts val="875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21.42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635"/>
              </a:lnSpc>
            </a:pPr>
            <a:r>
              <a:rPr dirty="0" sz="600" spc="-20" b="1">
                <a:latin typeface="Times New Roman"/>
                <a:cs typeface="Times New Roman"/>
              </a:rPr>
              <a:t>0.81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2430272" y="3114544"/>
            <a:ext cx="360680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0">
              <a:lnSpc>
                <a:spcPts val="935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23.15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695"/>
              </a:lnSpc>
            </a:pPr>
            <a:r>
              <a:rPr dirty="0" sz="600" spc="-20" b="1">
                <a:latin typeface="Times New Roman"/>
                <a:cs typeface="Times New Roman"/>
              </a:rPr>
              <a:t>0.88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3082543" y="2936236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26.86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3631184" y="2541520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35.10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4179823" y="2405884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37.94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4728464" y="2213860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41.93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5277103" y="2094988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44.43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5825744" y="1963924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47.16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6375907" y="1867912"/>
            <a:ext cx="258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Times New Roman"/>
                <a:cs typeface="Times New Roman"/>
              </a:rPr>
              <a:t>50.65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947419" y="4356603"/>
            <a:ext cx="247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imes New Roman"/>
                <a:cs typeface="Times New Roman"/>
              </a:rPr>
              <a:t>0.00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883412" y="3878067"/>
            <a:ext cx="311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10.00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883412" y="3398006"/>
            <a:ext cx="311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20.00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883412" y="2919470"/>
            <a:ext cx="311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30.00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883412" y="2439410"/>
            <a:ext cx="311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40.00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883412" y="1959351"/>
            <a:ext cx="311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50.00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1383283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2016-</a:t>
            </a:r>
            <a:r>
              <a:rPr dirty="0" sz="800" spc="-25">
                <a:latin typeface="Times New Roman"/>
                <a:cs typeface="Times New Roman"/>
              </a:rPr>
              <a:t>17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3" name="object 173" descr=""/>
          <p:cNvSpPr txBox="1"/>
          <p:nvPr/>
        </p:nvSpPr>
        <p:spPr>
          <a:xfrm>
            <a:off x="1931624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2017-</a:t>
            </a:r>
            <a:r>
              <a:rPr dirty="0" sz="800" spc="-25">
                <a:latin typeface="Times New Roman"/>
                <a:cs typeface="Times New Roman"/>
              </a:rPr>
              <a:t>18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4" name="object 174" descr=""/>
          <p:cNvSpPr txBox="1"/>
          <p:nvPr/>
        </p:nvSpPr>
        <p:spPr>
          <a:xfrm>
            <a:off x="2494260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2018-</a:t>
            </a:r>
            <a:r>
              <a:rPr dirty="0" sz="800" spc="-25">
                <a:latin typeface="Times New Roman"/>
                <a:cs typeface="Times New Roman"/>
              </a:rPr>
              <a:t>19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5" name="object 175" descr=""/>
          <p:cNvSpPr txBox="1"/>
          <p:nvPr/>
        </p:nvSpPr>
        <p:spPr>
          <a:xfrm>
            <a:off x="3029326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2019-</a:t>
            </a:r>
            <a:r>
              <a:rPr dirty="0" sz="800" spc="-25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3579709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2020-</a:t>
            </a:r>
            <a:r>
              <a:rPr dirty="0" sz="800" spc="-25">
                <a:latin typeface="Times New Roman"/>
                <a:cs typeface="Times New Roman"/>
              </a:rPr>
              <a:t>21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7" name="object 177" descr=""/>
          <p:cNvSpPr txBox="1"/>
          <p:nvPr/>
        </p:nvSpPr>
        <p:spPr>
          <a:xfrm>
            <a:off x="4114774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2021-</a:t>
            </a:r>
            <a:r>
              <a:rPr dirty="0" sz="800" spc="-25">
                <a:latin typeface="Times New Roman"/>
                <a:cs typeface="Times New Roman"/>
              </a:rPr>
              <a:t>22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8" name="object 178" descr=""/>
          <p:cNvSpPr txBox="1"/>
          <p:nvPr/>
        </p:nvSpPr>
        <p:spPr>
          <a:xfrm>
            <a:off x="4676390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2022-</a:t>
            </a:r>
            <a:r>
              <a:rPr dirty="0" sz="800" spc="-25">
                <a:latin typeface="Times New Roman"/>
                <a:cs typeface="Times New Roman"/>
              </a:rPr>
              <a:t>23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9" name="object 179" descr=""/>
          <p:cNvSpPr txBox="1"/>
          <p:nvPr/>
        </p:nvSpPr>
        <p:spPr>
          <a:xfrm>
            <a:off x="5225751" y="4492240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2023-</a:t>
            </a:r>
            <a:r>
              <a:rPr dirty="0" sz="800" spc="-25">
                <a:latin typeface="Times New Roman"/>
                <a:cs typeface="Times New Roman"/>
              </a:rPr>
              <a:t>24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0" name="object 180" descr=""/>
          <p:cNvSpPr txBox="1"/>
          <p:nvPr/>
        </p:nvSpPr>
        <p:spPr>
          <a:xfrm>
            <a:off x="5696486" y="4492240"/>
            <a:ext cx="10687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Times New Roman"/>
                <a:cs typeface="Times New Roman"/>
              </a:rPr>
              <a:t>RE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Times New Roman"/>
                <a:cs typeface="Times New Roman"/>
              </a:rPr>
              <a:t>2024-</a:t>
            </a:r>
            <a:r>
              <a:rPr dirty="0" sz="800">
                <a:latin typeface="Times New Roman"/>
                <a:cs typeface="Times New Roman"/>
              </a:rPr>
              <a:t>25</a:t>
            </a:r>
            <a:r>
              <a:rPr dirty="0" sz="800" spc="23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BE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Times New Roman"/>
                <a:cs typeface="Times New Roman"/>
              </a:rPr>
              <a:t>2025-</a:t>
            </a:r>
            <a:r>
              <a:rPr dirty="0" sz="800" spc="-25">
                <a:latin typeface="Times New Roman"/>
                <a:cs typeface="Times New Roman"/>
              </a:rPr>
              <a:t>26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1" name="object 181" descr=""/>
          <p:cNvSpPr/>
          <p:nvPr/>
        </p:nvSpPr>
        <p:spPr>
          <a:xfrm>
            <a:off x="1880616" y="1955292"/>
            <a:ext cx="245745" cy="45720"/>
          </a:xfrm>
          <a:custGeom>
            <a:avLst/>
            <a:gdLst/>
            <a:ahLst/>
            <a:cxnLst/>
            <a:rect l="l" t="t" r="r" b="b"/>
            <a:pathLst>
              <a:path w="245744" h="45719">
                <a:moveTo>
                  <a:pt x="245363" y="45720"/>
                </a:moveTo>
                <a:lnTo>
                  <a:pt x="0" y="45720"/>
                </a:lnTo>
                <a:lnTo>
                  <a:pt x="0" y="0"/>
                </a:lnTo>
                <a:lnTo>
                  <a:pt x="245363" y="0"/>
                </a:lnTo>
                <a:lnTo>
                  <a:pt x="245363" y="45720"/>
                </a:lnTo>
                <a:close/>
              </a:path>
            </a:pathLst>
          </a:custGeom>
          <a:solidFill>
            <a:srgbClr val="8E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 txBox="1"/>
          <p:nvPr/>
        </p:nvSpPr>
        <p:spPr>
          <a:xfrm>
            <a:off x="2139188" y="1904488"/>
            <a:ext cx="7289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Times New Roman"/>
                <a:cs typeface="Times New Roman"/>
              </a:rPr>
              <a:t>Other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Grants/Loans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3" name="object 183" descr=""/>
          <p:cNvSpPr/>
          <p:nvPr/>
        </p:nvSpPr>
        <p:spPr>
          <a:xfrm>
            <a:off x="1880616" y="2086355"/>
            <a:ext cx="245745" cy="45720"/>
          </a:xfrm>
          <a:custGeom>
            <a:avLst/>
            <a:gdLst/>
            <a:ahLst/>
            <a:cxnLst/>
            <a:rect l="l" t="t" r="r" b="b"/>
            <a:pathLst>
              <a:path w="245744" h="45719">
                <a:moveTo>
                  <a:pt x="245363" y="45720"/>
                </a:moveTo>
                <a:lnTo>
                  <a:pt x="0" y="45720"/>
                </a:lnTo>
                <a:lnTo>
                  <a:pt x="0" y="0"/>
                </a:lnTo>
                <a:lnTo>
                  <a:pt x="245363" y="0"/>
                </a:lnTo>
                <a:lnTo>
                  <a:pt x="245363" y="457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 txBox="1"/>
          <p:nvPr/>
        </p:nvSpPr>
        <p:spPr>
          <a:xfrm>
            <a:off x="2139188" y="2037076"/>
            <a:ext cx="10369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Times New Roman"/>
                <a:cs typeface="Times New Roman"/>
              </a:rPr>
              <a:t>Finance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Commission Grants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5" name="object 185" descr=""/>
          <p:cNvSpPr/>
          <p:nvPr/>
        </p:nvSpPr>
        <p:spPr>
          <a:xfrm>
            <a:off x="1880616" y="2218944"/>
            <a:ext cx="245745" cy="45720"/>
          </a:xfrm>
          <a:custGeom>
            <a:avLst/>
            <a:gdLst/>
            <a:ahLst/>
            <a:cxnLst/>
            <a:rect l="l" t="t" r="r" b="b"/>
            <a:pathLst>
              <a:path w="245744" h="45719">
                <a:moveTo>
                  <a:pt x="245363" y="45719"/>
                </a:moveTo>
                <a:lnTo>
                  <a:pt x="0" y="45719"/>
                </a:lnTo>
                <a:lnTo>
                  <a:pt x="0" y="0"/>
                </a:lnTo>
                <a:lnTo>
                  <a:pt x="245363" y="0"/>
                </a:lnTo>
                <a:lnTo>
                  <a:pt x="245363" y="45719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 txBox="1"/>
          <p:nvPr/>
        </p:nvSpPr>
        <p:spPr>
          <a:xfrm>
            <a:off x="2139188" y="2169664"/>
            <a:ext cx="10287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Times New Roman"/>
                <a:cs typeface="Times New Roman"/>
              </a:rPr>
              <a:t>Centrally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sponsored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scheme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7" name="object 187" descr=""/>
          <p:cNvSpPr/>
          <p:nvPr/>
        </p:nvSpPr>
        <p:spPr>
          <a:xfrm>
            <a:off x="1880616" y="2351532"/>
            <a:ext cx="245745" cy="45720"/>
          </a:xfrm>
          <a:custGeom>
            <a:avLst/>
            <a:gdLst/>
            <a:ahLst/>
            <a:cxnLst/>
            <a:rect l="l" t="t" r="r" b="b"/>
            <a:pathLst>
              <a:path w="245744" h="45719">
                <a:moveTo>
                  <a:pt x="245363" y="45719"/>
                </a:moveTo>
                <a:lnTo>
                  <a:pt x="0" y="45719"/>
                </a:lnTo>
                <a:lnTo>
                  <a:pt x="0" y="0"/>
                </a:lnTo>
                <a:lnTo>
                  <a:pt x="245363" y="0"/>
                </a:lnTo>
                <a:lnTo>
                  <a:pt x="245363" y="4571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 txBox="1"/>
          <p:nvPr/>
        </p:nvSpPr>
        <p:spPr>
          <a:xfrm>
            <a:off x="2139188" y="2302252"/>
            <a:ext cx="1215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Times New Roman"/>
                <a:cs typeface="Times New Roman"/>
              </a:rPr>
              <a:t>Other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Central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Sector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Expenditure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9" name="object 189" descr=""/>
          <p:cNvSpPr/>
          <p:nvPr/>
        </p:nvSpPr>
        <p:spPr>
          <a:xfrm>
            <a:off x="1880616" y="2484119"/>
            <a:ext cx="245745" cy="45720"/>
          </a:xfrm>
          <a:custGeom>
            <a:avLst/>
            <a:gdLst/>
            <a:ahLst/>
            <a:cxnLst/>
            <a:rect l="l" t="t" r="r" b="b"/>
            <a:pathLst>
              <a:path w="245744" h="45719">
                <a:moveTo>
                  <a:pt x="245363" y="45720"/>
                </a:moveTo>
                <a:lnTo>
                  <a:pt x="0" y="45720"/>
                </a:lnTo>
                <a:lnTo>
                  <a:pt x="0" y="0"/>
                </a:lnTo>
                <a:lnTo>
                  <a:pt x="245363" y="0"/>
                </a:lnTo>
                <a:lnTo>
                  <a:pt x="245363" y="4572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 txBox="1"/>
          <p:nvPr/>
        </p:nvSpPr>
        <p:spPr>
          <a:xfrm>
            <a:off x="2139188" y="2434840"/>
            <a:ext cx="8724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Times New Roman"/>
                <a:cs typeface="Times New Roman"/>
              </a:rPr>
              <a:t>Central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Sector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Schemes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1" name="object 191" descr=""/>
          <p:cNvSpPr/>
          <p:nvPr/>
        </p:nvSpPr>
        <p:spPr>
          <a:xfrm>
            <a:off x="1880616" y="2616707"/>
            <a:ext cx="245745" cy="45720"/>
          </a:xfrm>
          <a:custGeom>
            <a:avLst/>
            <a:gdLst/>
            <a:ahLst/>
            <a:cxnLst/>
            <a:rect l="l" t="t" r="r" b="b"/>
            <a:pathLst>
              <a:path w="245744" h="45719">
                <a:moveTo>
                  <a:pt x="245363" y="45719"/>
                </a:moveTo>
                <a:lnTo>
                  <a:pt x="0" y="45719"/>
                </a:lnTo>
                <a:lnTo>
                  <a:pt x="0" y="0"/>
                </a:lnTo>
                <a:lnTo>
                  <a:pt x="245363" y="0"/>
                </a:lnTo>
                <a:lnTo>
                  <a:pt x="245363" y="45719"/>
                </a:lnTo>
                <a:close/>
              </a:path>
            </a:pathLst>
          </a:custGeom>
          <a:solidFill>
            <a:srgbClr val="1F4D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 txBox="1"/>
          <p:nvPr/>
        </p:nvSpPr>
        <p:spPr>
          <a:xfrm>
            <a:off x="2139188" y="2567428"/>
            <a:ext cx="13392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imes New Roman"/>
                <a:cs typeface="Times New Roman"/>
              </a:rPr>
              <a:t>Establishment</a:t>
            </a:r>
            <a:r>
              <a:rPr dirty="0" sz="700" spc="40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Expenditure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of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Times New Roman"/>
                <a:cs typeface="Times New Roman"/>
              </a:rPr>
              <a:t>Centre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93" name="object 193" descr=""/>
          <p:cNvGrpSpPr/>
          <p:nvPr/>
        </p:nvGrpSpPr>
        <p:grpSpPr>
          <a:xfrm>
            <a:off x="1871980" y="2743962"/>
            <a:ext cx="264160" cy="56515"/>
            <a:chOff x="1871980" y="2743962"/>
            <a:chExt cx="264160" cy="56515"/>
          </a:xfrm>
        </p:grpSpPr>
        <p:sp>
          <p:nvSpPr>
            <p:cNvPr id="194" name="object 194" descr=""/>
            <p:cNvSpPr/>
            <p:nvPr/>
          </p:nvSpPr>
          <p:spPr>
            <a:xfrm>
              <a:off x="1882140" y="277215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19812">
              <a:solidFill>
                <a:srgbClr val="702F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1979676" y="2747772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4" h="48894">
                  <a:moveTo>
                    <a:pt x="24383" y="0"/>
                  </a:moveTo>
                  <a:lnTo>
                    <a:pt x="24383" y="48767"/>
                  </a:lnTo>
                </a:path>
                <a:path w="48894" h="48894">
                  <a:moveTo>
                    <a:pt x="0" y="24383"/>
                  </a:moveTo>
                  <a:lnTo>
                    <a:pt x="48768" y="24383"/>
                  </a:lnTo>
                </a:path>
              </a:pathLst>
            </a:custGeom>
            <a:ln w="7620">
              <a:solidFill>
                <a:srgbClr val="702F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6" name="object 196" descr=""/>
          <p:cNvSpPr txBox="1"/>
          <p:nvPr/>
        </p:nvSpPr>
        <p:spPr>
          <a:xfrm>
            <a:off x="2139188" y="2698492"/>
            <a:ext cx="213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Times New Roman"/>
                <a:cs typeface="Times New Roman"/>
              </a:rPr>
              <a:t>Total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97" name="object 197" descr=""/>
          <p:cNvGrpSpPr/>
          <p:nvPr/>
        </p:nvGrpSpPr>
        <p:grpSpPr>
          <a:xfrm>
            <a:off x="3074670" y="832865"/>
            <a:ext cx="3804920" cy="918210"/>
            <a:chOff x="3074670" y="832865"/>
            <a:chExt cx="3804920" cy="918210"/>
          </a:xfrm>
        </p:grpSpPr>
        <p:pic>
          <p:nvPicPr>
            <p:cNvPr id="198" name="object 19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74670" y="832865"/>
              <a:ext cx="1420367" cy="230124"/>
            </a:xfrm>
            <a:prstGeom prst="rect">
              <a:avLst/>
            </a:prstGeom>
          </p:spPr>
        </p:pic>
        <p:pic>
          <p:nvPicPr>
            <p:cNvPr id="199" name="object 19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7608" y="1444751"/>
              <a:ext cx="871727" cy="306324"/>
            </a:xfrm>
            <a:prstGeom prst="rect">
              <a:avLst/>
            </a:prstGeom>
          </p:spPr>
        </p:pic>
      </p:grpSp>
      <p:sp>
        <p:nvSpPr>
          <p:cNvPr id="200" name="object 200" descr=""/>
          <p:cNvSpPr txBox="1"/>
          <p:nvPr/>
        </p:nvSpPr>
        <p:spPr>
          <a:xfrm>
            <a:off x="1671320" y="1118098"/>
            <a:ext cx="4219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COMPOSITION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EXPENDITURE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1" name="object 201" descr=""/>
          <p:cNvSpPr txBox="1"/>
          <p:nvPr/>
        </p:nvSpPr>
        <p:spPr>
          <a:xfrm>
            <a:off x="5964428" y="1438143"/>
            <a:ext cx="1067435" cy="356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05410">
              <a:lnSpc>
                <a:spcPts val="1185"/>
              </a:lnSpc>
              <a:spcBef>
                <a:spcPts val="95"/>
              </a:spcBef>
            </a:pPr>
            <a:r>
              <a:rPr dirty="0" sz="1000" spc="-50" b="1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25"/>
              </a:lnSpc>
            </a:pP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spc="140" b="1">
                <a:latin typeface="Times New Roman"/>
                <a:cs typeface="Times New Roman"/>
              </a:rPr>
              <a:t> 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lakh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crore)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2" name="object 202" descr=""/>
          <p:cNvSpPr txBox="1"/>
          <p:nvPr/>
        </p:nvSpPr>
        <p:spPr>
          <a:xfrm>
            <a:off x="5858638" y="4780272"/>
            <a:ext cx="101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3" name="object 203" descr=""/>
          <p:cNvSpPr txBox="1"/>
          <p:nvPr/>
        </p:nvSpPr>
        <p:spPr>
          <a:xfrm>
            <a:off x="1162812" y="5155175"/>
            <a:ext cx="5234940" cy="561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569595" indent="-570230">
              <a:lnSpc>
                <a:spcPts val="2060"/>
              </a:lnSpc>
              <a:spcBef>
                <a:spcPts val="250"/>
              </a:spcBef>
            </a:pPr>
            <a:r>
              <a:rPr dirty="0" sz="1800" b="1">
                <a:latin typeface="Times New Roman"/>
                <a:cs typeface="Times New Roman"/>
              </a:rPr>
              <a:t>TOTAL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EXPENDITURE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(REVENUE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ACCOUNT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&amp; </a:t>
            </a:r>
            <a:r>
              <a:rPr dirty="0" sz="1800" b="1">
                <a:latin typeface="Times New Roman"/>
                <a:cs typeface="Times New Roman"/>
              </a:rPr>
              <a:t>EFFECTIVE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CAPITAL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EXPENDITURE)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04" name="object 20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59245" y="5545073"/>
            <a:ext cx="586740" cy="143255"/>
          </a:xfrm>
          <a:prstGeom prst="rect">
            <a:avLst/>
          </a:prstGeom>
        </p:spPr>
      </p:pic>
      <p:sp>
        <p:nvSpPr>
          <p:cNvPr id="205" name="object 205" descr=""/>
          <p:cNvSpPr txBox="1"/>
          <p:nvPr/>
        </p:nvSpPr>
        <p:spPr>
          <a:xfrm>
            <a:off x="6804659" y="5519415"/>
            <a:ext cx="139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latin typeface="Times New Roman"/>
                <a:cs typeface="Times New Roman"/>
              </a:rPr>
              <a:t>%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06" name="object 206" descr=""/>
          <p:cNvGrpSpPr/>
          <p:nvPr/>
        </p:nvGrpSpPr>
        <p:grpSpPr>
          <a:xfrm>
            <a:off x="6933183" y="5560059"/>
            <a:ext cx="35560" cy="128905"/>
            <a:chOff x="6933183" y="5560059"/>
            <a:chExt cx="35560" cy="128905"/>
          </a:xfrm>
        </p:grpSpPr>
        <p:sp>
          <p:nvSpPr>
            <p:cNvPr id="207" name="object 207" descr=""/>
            <p:cNvSpPr/>
            <p:nvPr/>
          </p:nvSpPr>
          <p:spPr>
            <a:xfrm>
              <a:off x="6935723" y="5562599"/>
              <a:ext cx="30480" cy="123825"/>
            </a:xfrm>
            <a:custGeom>
              <a:avLst/>
              <a:gdLst/>
              <a:ahLst/>
              <a:cxnLst/>
              <a:rect l="l" t="t" r="r" b="b"/>
              <a:pathLst>
                <a:path w="30479" h="123825">
                  <a:moveTo>
                    <a:pt x="7620" y="123444"/>
                  </a:moveTo>
                  <a:lnTo>
                    <a:pt x="0" y="123444"/>
                  </a:lnTo>
                  <a:lnTo>
                    <a:pt x="8000" y="108346"/>
                  </a:lnTo>
                  <a:lnTo>
                    <a:pt x="13715" y="92964"/>
                  </a:lnTo>
                  <a:lnTo>
                    <a:pt x="17145" y="77581"/>
                  </a:lnTo>
                  <a:lnTo>
                    <a:pt x="18288" y="62484"/>
                  </a:lnTo>
                  <a:lnTo>
                    <a:pt x="17145" y="46720"/>
                  </a:lnTo>
                  <a:lnTo>
                    <a:pt x="13716" y="31242"/>
                  </a:lnTo>
                  <a:lnTo>
                    <a:pt x="8001" y="15763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17621" y="15120"/>
                  </a:lnTo>
                  <a:lnTo>
                    <a:pt x="24765" y="30670"/>
                  </a:lnTo>
                  <a:lnTo>
                    <a:pt x="29051" y="46505"/>
                  </a:lnTo>
                  <a:lnTo>
                    <a:pt x="30480" y="62484"/>
                  </a:lnTo>
                  <a:lnTo>
                    <a:pt x="29051" y="78224"/>
                  </a:lnTo>
                  <a:lnTo>
                    <a:pt x="24765" y="93535"/>
                  </a:lnTo>
                  <a:lnTo>
                    <a:pt x="17621" y="108561"/>
                  </a:lnTo>
                  <a:lnTo>
                    <a:pt x="7620" y="1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6935723" y="5562599"/>
              <a:ext cx="30480" cy="123825"/>
            </a:xfrm>
            <a:custGeom>
              <a:avLst/>
              <a:gdLst/>
              <a:ahLst/>
              <a:cxnLst/>
              <a:rect l="l" t="t" r="r" b="b"/>
              <a:pathLst>
                <a:path w="30479" h="123825">
                  <a:moveTo>
                    <a:pt x="0" y="0"/>
                  </a:moveTo>
                  <a:lnTo>
                    <a:pt x="8001" y="15763"/>
                  </a:lnTo>
                  <a:lnTo>
                    <a:pt x="13716" y="31242"/>
                  </a:lnTo>
                  <a:lnTo>
                    <a:pt x="17145" y="46720"/>
                  </a:lnTo>
                  <a:lnTo>
                    <a:pt x="18288" y="62484"/>
                  </a:lnTo>
                  <a:lnTo>
                    <a:pt x="17145" y="77581"/>
                  </a:lnTo>
                  <a:lnTo>
                    <a:pt x="13715" y="92964"/>
                  </a:lnTo>
                  <a:lnTo>
                    <a:pt x="8000" y="108346"/>
                  </a:lnTo>
                  <a:lnTo>
                    <a:pt x="0" y="123444"/>
                  </a:lnTo>
                  <a:lnTo>
                    <a:pt x="7620" y="123444"/>
                  </a:lnTo>
                  <a:lnTo>
                    <a:pt x="17621" y="108561"/>
                  </a:lnTo>
                  <a:lnTo>
                    <a:pt x="24765" y="93535"/>
                  </a:lnTo>
                  <a:lnTo>
                    <a:pt x="29051" y="78224"/>
                  </a:lnTo>
                  <a:lnTo>
                    <a:pt x="30480" y="62484"/>
                  </a:lnTo>
                  <a:lnTo>
                    <a:pt x="29051" y="46505"/>
                  </a:lnTo>
                  <a:lnTo>
                    <a:pt x="24765" y="30670"/>
                  </a:lnTo>
                  <a:lnTo>
                    <a:pt x="17621" y="15120"/>
                  </a:lnTo>
                  <a:lnTo>
                    <a:pt x="7620" y="0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9" name="object 209" descr=""/>
          <p:cNvSpPr txBox="1"/>
          <p:nvPr/>
        </p:nvSpPr>
        <p:spPr>
          <a:xfrm>
            <a:off x="6195060" y="5691626"/>
            <a:ext cx="7912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(%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GDP)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0" name="object 210" descr=""/>
          <p:cNvSpPr txBox="1"/>
          <p:nvPr/>
        </p:nvSpPr>
        <p:spPr>
          <a:xfrm>
            <a:off x="846836" y="9466575"/>
            <a:ext cx="793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5">
                <a:latin typeface="Arial MT"/>
                <a:cs typeface="Arial MT"/>
              </a:rPr>
              <a:t>*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1" name="object 211" descr=""/>
          <p:cNvSpPr/>
          <p:nvPr/>
        </p:nvSpPr>
        <p:spPr>
          <a:xfrm>
            <a:off x="865632" y="953261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624" y="16763"/>
                </a:moveTo>
                <a:lnTo>
                  <a:pt x="25908" y="16763"/>
                </a:lnTo>
                <a:lnTo>
                  <a:pt x="36576" y="6095"/>
                </a:lnTo>
                <a:lnTo>
                  <a:pt x="33528" y="3047"/>
                </a:lnTo>
                <a:lnTo>
                  <a:pt x="22860" y="13715"/>
                </a:lnTo>
                <a:lnTo>
                  <a:pt x="22860" y="0"/>
                </a:lnTo>
                <a:lnTo>
                  <a:pt x="16764" y="0"/>
                </a:lnTo>
                <a:lnTo>
                  <a:pt x="16764" y="13715"/>
                </a:lnTo>
                <a:lnTo>
                  <a:pt x="6096" y="3047"/>
                </a:lnTo>
                <a:lnTo>
                  <a:pt x="4572" y="6095"/>
                </a:lnTo>
                <a:lnTo>
                  <a:pt x="15240" y="16763"/>
                </a:lnTo>
                <a:lnTo>
                  <a:pt x="0" y="16763"/>
                </a:lnTo>
                <a:lnTo>
                  <a:pt x="0" y="22859"/>
                </a:lnTo>
                <a:lnTo>
                  <a:pt x="15240" y="22859"/>
                </a:lnTo>
                <a:lnTo>
                  <a:pt x="4572" y="33527"/>
                </a:lnTo>
                <a:lnTo>
                  <a:pt x="6096" y="35051"/>
                </a:lnTo>
                <a:lnTo>
                  <a:pt x="16764" y="24383"/>
                </a:lnTo>
                <a:lnTo>
                  <a:pt x="16764" y="39623"/>
                </a:lnTo>
                <a:lnTo>
                  <a:pt x="22860" y="39623"/>
                </a:lnTo>
                <a:lnTo>
                  <a:pt x="22860" y="24383"/>
                </a:lnTo>
                <a:lnTo>
                  <a:pt x="33528" y="35051"/>
                </a:lnTo>
                <a:lnTo>
                  <a:pt x="36576" y="33527"/>
                </a:lnTo>
                <a:lnTo>
                  <a:pt x="25908" y="22859"/>
                </a:lnTo>
                <a:lnTo>
                  <a:pt x="39624" y="22859"/>
                </a:lnTo>
                <a:lnTo>
                  <a:pt x="39624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2" name="object 212" descr=""/>
          <p:cNvGrpSpPr/>
          <p:nvPr/>
        </p:nvGrpSpPr>
        <p:grpSpPr>
          <a:xfrm>
            <a:off x="1143000" y="9483852"/>
            <a:ext cx="5966460" cy="311150"/>
            <a:chOff x="1143000" y="9483852"/>
            <a:chExt cx="5966460" cy="311150"/>
          </a:xfrm>
        </p:grpSpPr>
        <p:pic>
          <p:nvPicPr>
            <p:cNvPr id="213" name="object 21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3000" y="9488424"/>
              <a:ext cx="409955" cy="99060"/>
            </a:xfrm>
            <a:prstGeom prst="rect">
              <a:avLst/>
            </a:prstGeom>
          </p:spPr>
        </p:pic>
        <p:pic>
          <p:nvPicPr>
            <p:cNvPr id="214" name="object 21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3248" y="9515856"/>
              <a:ext cx="131063" cy="67056"/>
            </a:xfrm>
            <a:prstGeom prst="rect">
              <a:avLst/>
            </a:prstGeom>
          </p:spPr>
        </p:pic>
        <p:sp>
          <p:nvSpPr>
            <p:cNvPr id="215" name="object 215" descr=""/>
            <p:cNvSpPr/>
            <p:nvPr/>
          </p:nvSpPr>
          <p:spPr>
            <a:xfrm>
              <a:off x="1786115" y="9486900"/>
              <a:ext cx="78105" cy="100965"/>
            </a:xfrm>
            <a:custGeom>
              <a:avLst/>
              <a:gdLst/>
              <a:ahLst/>
              <a:cxnLst/>
              <a:rect l="l" t="t" r="r" b="b"/>
              <a:pathLst>
                <a:path w="78105" h="100965">
                  <a:moveTo>
                    <a:pt x="77724" y="28956"/>
                  </a:moveTo>
                  <a:lnTo>
                    <a:pt x="64236" y="28956"/>
                  </a:lnTo>
                  <a:lnTo>
                    <a:pt x="39624" y="0"/>
                  </a:lnTo>
                  <a:lnTo>
                    <a:pt x="33528" y="6096"/>
                  </a:lnTo>
                  <a:lnTo>
                    <a:pt x="53975" y="28956"/>
                  </a:lnTo>
                  <a:lnTo>
                    <a:pt x="53340" y="28956"/>
                  </a:lnTo>
                  <a:lnTo>
                    <a:pt x="53340" y="36576"/>
                  </a:lnTo>
                  <a:lnTo>
                    <a:pt x="53340" y="59436"/>
                  </a:lnTo>
                  <a:lnTo>
                    <a:pt x="30480" y="59436"/>
                  </a:lnTo>
                  <a:lnTo>
                    <a:pt x="30480" y="36576"/>
                  </a:lnTo>
                  <a:lnTo>
                    <a:pt x="53340" y="36576"/>
                  </a:lnTo>
                  <a:lnTo>
                    <a:pt x="53340" y="28956"/>
                  </a:lnTo>
                  <a:lnTo>
                    <a:pt x="0" y="28956"/>
                  </a:lnTo>
                  <a:lnTo>
                    <a:pt x="0" y="36576"/>
                  </a:lnTo>
                  <a:lnTo>
                    <a:pt x="21336" y="36576"/>
                  </a:lnTo>
                  <a:lnTo>
                    <a:pt x="21336" y="60960"/>
                  </a:lnTo>
                  <a:lnTo>
                    <a:pt x="19812" y="67056"/>
                  </a:lnTo>
                  <a:lnTo>
                    <a:pt x="13716" y="67056"/>
                  </a:lnTo>
                  <a:lnTo>
                    <a:pt x="13716" y="65532"/>
                  </a:lnTo>
                  <a:lnTo>
                    <a:pt x="7620" y="59436"/>
                  </a:lnTo>
                  <a:lnTo>
                    <a:pt x="1524" y="65532"/>
                  </a:lnTo>
                  <a:lnTo>
                    <a:pt x="32004" y="100584"/>
                  </a:lnTo>
                  <a:lnTo>
                    <a:pt x="38100" y="94488"/>
                  </a:lnTo>
                  <a:lnTo>
                    <a:pt x="19812" y="73152"/>
                  </a:lnTo>
                  <a:lnTo>
                    <a:pt x="24384" y="71628"/>
                  </a:lnTo>
                  <a:lnTo>
                    <a:pt x="25908" y="70104"/>
                  </a:lnTo>
                  <a:lnTo>
                    <a:pt x="27432" y="67056"/>
                  </a:lnTo>
                  <a:lnTo>
                    <a:pt x="53340" y="67056"/>
                  </a:lnTo>
                  <a:lnTo>
                    <a:pt x="53340" y="94488"/>
                  </a:lnTo>
                  <a:lnTo>
                    <a:pt x="62484" y="94488"/>
                  </a:lnTo>
                  <a:lnTo>
                    <a:pt x="62484" y="59436"/>
                  </a:lnTo>
                  <a:lnTo>
                    <a:pt x="62484" y="36576"/>
                  </a:lnTo>
                  <a:lnTo>
                    <a:pt x="77724" y="36576"/>
                  </a:lnTo>
                  <a:lnTo>
                    <a:pt x="7772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6" name="object 21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3000" y="9483852"/>
              <a:ext cx="5966460" cy="310895"/>
            </a:xfrm>
            <a:prstGeom prst="rect">
              <a:avLst/>
            </a:prstGeom>
          </p:spPr>
        </p:pic>
      </p:grpSp>
      <p:sp>
        <p:nvSpPr>
          <p:cNvPr id="217" name="object 217" descr=""/>
          <p:cNvSpPr txBox="1"/>
          <p:nvPr/>
        </p:nvSpPr>
        <p:spPr>
          <a:xfrm>
            <a:off x="846836" y="9466575"/>
            <a:ext cx="6264910" cy="60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215">
              <a:lnSpc>
                <a:spcPct val="100000"/>
              </a:lnSpc>
              <a:spcBef>
                <a:spcPts val="105"/>
              </a:spcBef>
              <a:tabLst>
                <a:tab pos="5260975" algn="l"/>
              </a:tabLst>
            </a:pPr>
            <a:r>
              <a:rPr dirty="0" sz="800" spc="-50">
                <a:latin typeface="Arial MT"/>
                <a:cs typeface="Arial MT"/>
              </a:rPr>
              <a:t>%</a:t>
            </a:r>
            <a:r>
              <a:rPr dirty="0" sz="800">
                <a:latin typeface="Arial MT"/>
                <a:cs typeface="Arial MT"/>
              </a:rPr>
              <a:t>	</a:t>
            </a:r>
            <a:r>
              <a:rPr dirty="0" sz="800" spc="-50">
                <a:latin typeface="Arial MT"/>
                <a:cs typeface="Arial MT"/>
              </a:rPr>
              <a:t>%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800">
              <a:latin typeface="Arial MT"/>
              <a:cs typeface="Arial MT"/>
            </a:endParaRPr>
          </a:p>
          <a:p>
            <a:pPr marL="295910" marR="5080" indent="-283845">
              <a:lnSpc>
                <a:spcPts val="1030"/>
              </a:lnSpc>
              <a:tabLst>
                <a:tab pos="295910" algn="l"/>
              </a:tabLst>
            </a:pPr>
            <a:r>
              <a:rPr dirty="0" sz="900" spc="-50">
                <a:latin typeface="Times New Roman"/>
                <a:cs typeface="Times New Roman"/>
              </a:rPr>
              <a:t>*</a:t>
            </a:r>
            <a:r>
              <a:rPr dirty="0" sz="900">
                <a:latin typeface="Times New Roman"/>
                <a:cs typeface="Times New Roman"/>
              </a:rPr>
              <a:t>	Progressively,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effective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capex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(as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%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GDP)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has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increased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over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the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years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while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expenditure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on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revenue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account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(as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%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Times New Roman"/>
                <a:cs typeface="Times New Roman"/>
              </a:rPr>
              <a:t>GDP) </a:t>
            </a:r>
            <a:r>
              <a:rPr dirty="0" sz="900">
                <a:latin typeface="Times New Roman"/>
                <a:cs typeface="Times New Roman"/>
              </a:rPr>
              <a:t>has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come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down,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indicating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improved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quality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expenditure.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8" name="object 218" descr=""/>
          <p:cNvSpPr/>
          <p:nvPr/>
        </p:nvSpPr>
        <p:spPr>
          <a:xfrm>
            <a:off x="708660" y="5946647"/>
            <a:ext cx="6332220" cy="3430904"/>
          </a:xfrm>
          <a:custGeom>
            <a:avLst/>
            <a:gdLst/>
            <a:ahLst/>
            <a:cxnLst/>
            <a:rect l="l" t="t" r="r" b="b"/>
            <a:pathLst>
              <a:path w="6332220" h="3430904">
                <a:moveTo>
                  <a:pt x="0" y="3430523"/>
                </a:moveTo>
                <a:lnTo>
                  <a:pt x="6332220" y="3430523"/>
                </a:lnTo>
                <a:lnTo>
                  <a:pt x="6332220" y="0"/>
                </a:lnTo>
                <a:lnTo>
                  <a:pt x="0" y="0"/>
                </a:lnTo>
                <a:lnTo>
                  <a:pt x="0" y="3430523"/>
                </a:lnTo>
                <a:close/>
              </a:path>
            </a:pathLst>
          </a:custGeom>
          <a:ln w="4572">
            <a:solidFill>
              <a:srgbClr val="213F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714756" y="1807463"/>
            <a:ext cx="6332220" cy="2859405"/>
          </a:xfrm>
          <a:custGeom>
            <a:avLst/>
            <a:gdLst/>
            <a:ahLst/>
            <a:cxnLst/>
            <a:rect l="l" t="t" r="r" b="b"/>
            <a:pathLst>
              <a:path w="6332220" h="2859404">
                <a:moveTo>
                  <a:pt x="0" y="2859024"/>
                </a:moveTo>
                <a:lnTo>
                  <a:pt x="6332220" y="2859024"/>
                </a:lnTo>
                <a:lnTo>
                  <a:pt x="6332220" y="0"/>
                </a:lnTo>
                <a:lnTo>
                  <a:pt x="0" y="0"/>
                </a:lnTo>
                <a:lnTo>
                  <a:pt x="0" y="2859024"/>
                </a:lnTo>
                <a:close/>
              </a:path>
            </a:pathLst>
          </a:custGeom>
          <a:ln w="4571">
            <a:solidFill>
              <a:srgbClr val="213F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500" y="424682"/>
            <a:ext cx="1657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9543" y="5768847"/>
            <a:ext cx="6337300" cy="4455160"/>
            <a:chOff x="669543" y="5768847"/>
            <a:chExt cx="6337300" cy="4455160"/>
          </a:xfrm>
        </p:grpSpPr>
        <p:sp>
          <p:nvSpPr>
            <p:cNvPr id="4" name="object 4" descr=""/>
            <p:cNvSpPr/>
            <p:nvPr/>
          </p:nvSpPr>
          <p:spPr>
            <a:xfrm>
              <a:off x="672083" y="5771387"/>
              <a:ext cx="6332220" cy="1108075"/>
            </a:xfrm>
            <a:custGeom>
              <a:avLst/>
              <a:gdLst/>
              <a:ahLst/>
              <a:cxnLst/>
              <a:rect l="l" t="t" r="r" b="b"/>
              <a:pathLst>
                <a:path w="6332220" h="1108075">
                  <a:moveTo>
                    <a:pt x="0" y="1107948"/>
                  </a:moveTo>
                  <a:lnTo>
                    <a:pt x="6332219" y="1107948"/>
                  </a:lnTo>
                  <a:lnTo>
                    <a:pt x="6332219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4572">
              <a:solidFill>
                <a:srgbClr val="21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56104" y="8168640"/>
              <a:ext cx="4438015" cy="2049780"/>
            </a:xfrm>
            <a:custGeom>
              <a:avLst/>
              <a:gdLst/>
              <a:ahLst/>
              <a:cxnLst/>
              <a:rect l="l" t="t" r="r" b="b"/>
              <a:pathLst>
                <a:path w="4438015" h="2049779">
                  <a:moveTo>
                    <a:pt x="387096" y="1010412"/>
                  </a:moveTo>
                  <a:lnTo>
                    <a:pt x="0" y="1010412"/>
                  </a:lnTo>
                  <a:lnTo>
                    <a:pt x="0" y="2049780"/>
                  </a:lnTo>
                  <a:lnTo>
                    <a:pt x="387096" y="2049780"/>
                  </a:lnTo>
                  <a:lnTo>
                    <a:pt x="387096" y="1010412"/>
                  </a:lnTo>
                  <a:close/>
                </a:path>
                <a:path w="4438015" h="2049779">
                  <a:moveTo>
                    <a:pt x="964692" y="984504"/>
                  </a:moveTo>
                  <a:lnTo>
                    <a:pt x="579120" y="984504"/>
                  </a:lnTo>
                  <a:lnTo>
                    <a:pt x="579120" y="2049780"/>
                  </a:lnTo>
                  <a:lnTo>
                    <a:pt x="964692" y="2049780"/>
                  </a:lnTo>
                  <a:lnTo>
                    <a:pt x="964692" y="984504"/>
                  </a:lnTo>
                  <a:close/>
                </a:path>
                <a:path w="4438015" h="2049779">
                  <a:moveTo>
                    <a:pt x="2702052" y="298704"/>
                  </a:moveTo>
                  <a:lnTo>
                    <a:pt x="2316480" y="298704"/>
                  </a:lnTo>
                  <a:lnTo>
                    <a:pt x="2316480" y="2049780"/>
                  </a:lnTo>
                  <a:lnTo>
                    <a:pt x="2702052" y="2049780"/>
                  </a:lnTo>
                  <a:lnTo>
                    <a:pt x="2702052" y="298704"/>
                  </a:lnTo>
                  <a:close/>
                </a:path>
                <a:path w="4438015" h="2049779">
                  <a:moveTo>
                    <a:pt x="3279648" y="0"/>
                  </a:moveTo>
                  <a:lnTo>
                    <a:pt x="2894076" y="0"/>
                  </a:lnTo>
                  <a:lnTo>
                    <a:pt x="2894076" y="2049780"/>
                  </a:lnTo>
                  <a:lnTo>
                    <a:pt x="3279648" y="2049780"/>
                  </a:lnTo>
                  <a:lnTo>
                    <a:pt x="3279648" y="0"/>
                  </a:lnTo>
                  <a:close/>
                </a:path>
                <a:path w="4438015" h="2049779">
                  <a:moveTo>
                    <a:pt x="3858768" y="45720"/>
                  </a:moveTo>
                  <a:lnTo>
                    <a:pt x="3473183" y="45720"/>
                  </a:lnTo>
                  <a:lnTo>
                    <a:pt x="3473183" y="2049780"/>
                  </a:lnTo>
                  <a:lnTo>
                    <a:pt x="3858768" y="2049780"/>
                  </a:lnTo>
                  <a:lnTo>
                    <a:pt x="3858768" y="45720"/>
                  </a:lnTo>
                  <a:close/>
                </a:path>
                <a:path w="4438015" h="2049779">
                  <a:moveTo>
                    <a:pt x="4437888" y="45720"/>
                  </a:moveTo>
                  <a:lnTo>
                    <a:pt x="4052316" y="45720"/>
                  </a:lnTo>
                  <a:lnTo>
                    <a:pt x="4052316" y="2049780"/>
                  </a:lnTo>
                  <a:lnTo>
                    <a:pt x="4437888" y="2049780"/>
                  </a:lnTo>
                  <a:lnTo>
                    <a:pt x="4437888" y="4572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99375" y="7446264"/>
              <a:ext cx="5594985" cy="1706880"/>
            </a:xfrm>
            <a:custGeom>
              <a:avLst/>
              <a:gdLst/>
              <a:ahLst/>
              <a:cxnLst/>
              <a:rect l="l" t="t" r="r" b="b"/>
              <a:pathLst>
                <a:path w="5594984" h="1706879">
                  <a:moveTo>
                    <a:pt x="385572" y="905256"/>
                  </a:moveTo>
                  <a:lnTo>
                    <a:pt x="0" y="905256"/>
                  </a:lnTo>
                  <a:lnTo>
                    <a:pt x="0" y="1592580"/>
                  </a:lnTo>
                  <a:lnTo>
                    <a:pt x="385572" y="1592580"/>
                  </a:lnTo>
                  <a:lnTo>
                    <a:pt x="385572" y="905256"/>
                  </a:lnTo>
                  <a:close/>
                </a:path>
                <a:path w="5594984" h="1706879">
                  <a:moveTo>
                    <a:pt x="2121420" y="1117092"/>
                  </a:moveTo>
                  <a:lnTo>
                    <a:pt x="1735848" y="1117092"/>
                  </a:lnTo>
                  <a:lnTo>
                    <a:pt x="1735848" y="1706880"/>
                  </a:lnTo>
                  <a:lnTo>
                    <a:pt x="2121420" y="1706880"/>
                  </a:lnTo>
                  <a:lnTo>
                    <a:pt x="2121420" y="1117092"/>
                  </a:lnTo>
                  <a:close/>
                </a:path>
                <a:path w="5594984" h="1706879">
                  <a:moveTo>
                    <a:pt x="2700528" y="707136"/>
                  </a:moveTo>
                  <a:lnTo>
                    <a:pt x="2314956" y="707136"/>
                  </a:lnTo>
                  <a:lnTo>
                    <a:pt x="2314956" y="1447800"/>
                  </a:lnTo>
                  <a:lnTo>
                    <a:pt x="2700528" y="1447800"/>
                  </a:lnTo>
                  <a:lnTo>
                    <a:pt x="2700528" y="707136"/>
                  </a:lnTo>
                  <a:close/>
                </a:path>
                <a:path w="5594984" h="1706879">
                  <a:moveTo>
                    <a:pt x="3279660" y="513588"/>
                  </a:moveTo>
                  <a:lnTo>
                    <a:pt x="2894088" y="513588"/>
                  </a:lnTo>
                  <a:lnTo>
                    <a:pt x="2894088" y="1168908"/>
                  </a:lnTo>
                  <a:lnTo>
                    <a:pt x="3279660" y="1168908"/>
                  </a:lnTo>
                  <a:lnTo>
                    <a:pt x="3279660" y="513588"/>
                  </a:lnTo>
                  <a:close/>
                </a:path>
                <a:path w="5594984" h="1706879">
                  <a:moveTo>
                    <a:pt x="3858780" y="295656"/>
                  </a:moveTo>
                  <a:lnTo>
                    <a:pt x="3473208" y="295656"/>
                  </a:lnTo>
                  <a:lnTo>
                    <a:pt x="3473208" y="1021080"/>
                  </a:lnTo>
                  <a:lnTo>
                    <a:pt x="3858780" y="1021080"/>
                  </a:lnTo>
                  <a:lnTo>
                    <a:pt x="3858780" y="295656"/>
                  </a:lnTo>
                  <a:close/>
                </a:path>
                <a:path w="5594984" h="1706879">
                  <a:moveTo>
                    <a:pt x="4436376" y="65532"/>
                  </a:moveTo>
                  <a:lnTo>
                    <a:pt x="4050804" y="65532"/>
                  </a:lnTo>
                  <a:lnTo>
                    <a:pt x="4050804" y="722376"/>
                  </a:lnTo>
                  <a:lnTo>
                    <a:pt x="4436376" y="722376"/>
                  </a:lnTo>
                  <a:lnTo>
                    <a:pt x="4436376" y="65532"/>
                  </a:lnTo>
                  <a:close/>
                </a:path>
                <a:path w="5594984" h="1706879">
                  <a:moveTo>
                    <a:pt x="5015496" y="178308"/>
                  </a:moveTo>
                  <a:lnTo>
                    <a:pt x="4629912" y="178308"/>
                  </a:lnTo>
                  <a:lnTo>
                    <a:pt x="4629912" y="768096"/>
                  </a:lnTo>
                  <a:lnTo>
                    <a:pt x="5015496" y="768096"/>
                  </a:lnTo>
                  <a:lnTo>
                    <a:pt x="5015496" y="178308"/>
                  </a:lnTo>
                  <a:close/>
                </a:path>
                <a:path w="5594984" h="1706879">
                  <a:moveTo>
                    <a:pt x="5594616" y="0"/>
                  </a:moveTo>
                  <a:lnTo>
                    <a:pt x="5209044" y="0"/>
                  </a:lnTo>
                  <a:lnTo>
                    <a:pt x="5209044" y="768096"/>
                  </a:lnTo>
                  <a:lnTo>
                    <a:pt x="5594616" y="768096"/>
                  </a:lnTo>
                  <a:lnTo>
                    <a:pt x="5594616" y="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03375" y="10218420"/>
              <a:ext cx="5786755" cy="0"/>
            </a:xfrm>
            <a:custGeom>
              <a:avLst/>
              <a:gdLst/>
              <a:ahLst/>
              <a:cxnLst/>
              <a:rect l="l" t="t" r="r" b="b"/>
              <a:pathLst>
                <a:path w="5786755" h="0">
                  <a:moveTo>
                    <a:pt x="0" y="0"/>
                  </a:moveTo>
                  <a:lnTo>
                    <a:pt x="5786627" y="0"/>
                  </a:lnTo>
                </a:path>
              </a:pathLst>
            </a:custGeom>
            <a:ln w="1066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91412" y="7446263"/>
              <a:ext cx="5209540" cy="1117600"/>
            </a:xfrm>
            <a:custGeom>
              <a:avLst/>
              <a:gdLst/>
              <a:ahLst/>
              <a:cxnLst/>
              <a:rect l="l" t="t" r="r" b="b"/>
              <a:pathLst>
                <a:path w="5209540" h="1117600">
                  <a:moveTo>
                    <a:pt x="0" y="905256"/>
                  </a:moveTo>
                  <a:lnTo>
                    <a:pt x="579119" y="1077468"/>
                  </a:lnTo>
                  <a:lnTo>
                    <a:pt x="1158239" y="1086612"/>
                  </a:lnTo>
                  <a:lnTo>
                    <a:pt x="1737359" y="1117092"/>
                  </a:lnTo>
                  <a:lnTo>
                    <a:pt x="2316479" y="707136"/>
                  </a:lnTo>
                  <a:lnTo>
                    <a:pt x="2894075" y="513588"/>
                  </a:lnTo>
                  <a:lnTo>
                    <a:pt x="3473196" y="295656"/>
                  </a:lnTo>
                  <a:lnTo>
                    <a:pt x="4052316" y="65531"/>
                  </a:lnTo>
                  <a:lnTo>
                    <a:pt x="4631435" y="178308"/>
                  </a:lnTo>
                  <a:lnTo>
                    <a:pt x="5209032" y="0"/>
                  </a:lnTo>
                </a:path>
              </a:pathLst>
            </a:custGeom>
            <a:ln w="22859">
              <a:solidFill>
                <a:srgbClr val="3856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4073" y="8314181"/>
              <a:ext cx="74676" cy="746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194" y="8486394"/>
              <a:ext cx="74675" cy="746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2314" y="8495538"/>
              <a:ext cx="74675" cy="746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433" y="8526017"/>
              <a:ext cx="74675" cy="746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0554" y="8116061"/>
              <a:ext cx="74676" cy="746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49" y="7922513"/>
              <a:ext cx="74676" cy="7467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7270" y="7704581"/>
              <a:ext cx="74676" cy="746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6390" y="7474458"/>
              <a:ext cx="74676" cy="746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5509" y="7587233"/>
              <a:ext cx="74676" cy="746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105" y="7408926"/>
              <a:ext cx="74675" cy="7467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199387" y="9038844"/>
            <a:ext cx="386080" cy="117983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1.8%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778507" y="9235440"/>
            <a:ext cx="386080" cy="98298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0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1.5%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06395" y="9606783"/>
            <a:ext cx="300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1.6%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85516" y="9593067"/>
            <a:ext cx="300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1.7%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14344" y="8894064"/>
            <a:ext cx="386080" cy="132461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0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2.1%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093464" y="8615171"/>
            <a:ext cx="386080" cy="1603375"/>
          </a:xfrm>
          <a:prstGeom prst="rect">
            <a:avLst/>
          </a:prstGeom>
          <a:solidFill>
            <a:srgbClr val="2D75B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2.5%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672584" y="9250167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2.7%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50179" y="9100815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3.2%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879592" y="9123674"/>
            <a:ext cx="300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3.1%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58947" y="9123674"/>
            <a:ext cx="2990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3.1%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99387" y="8602467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1.1%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78507" y="8545829"/>
            <a:ext cx="386080" cy="689610"/>
          </a:xfrm>
          <a:prstGeom prst="rect">
            <a:avLst/>
          </a:prstGeom>
          <a:solidFill>
            <a:srgbClr val="ED7C31"/>
          </a:solidFill>
        </p:spPr>
        <p:txBody>
          <a:bodyPr wrap="square" lIns="0" tIns="1066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40"/>
              </a:spcBef>
            </a:pPr>
            <a:endParaRPr sz="10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1.1%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356104" y="8545829"/>
            <a:ext cx="387350" cy="620395"/>
          </a:xfrm>
          <a:prstGeom prst="rect">
            <a:avLst/>
          </a:prstGeom>
          <a:solidFill>
            <a:srgbClr val="ED7C31"/>
          </a:solidFill>
        </p:spPr>
        <p:txBody>
          <a:bodyPr wrap="square" lIns="0" tIns="838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endParaRPr sz="10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1.0%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935224" y="8545829"/>
            <a:ext cx="386080" cy="6203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sz="10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0.9%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514344" y="8431779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1.2%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093464" y="8195558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1.0%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672584" y="8012679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1.1%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250179" y="7747503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1.0%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829300" y="7826750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0.9%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408420" y="7738358"/>
            <a:ext cx="38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1.2%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236980" y="8098022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2.9%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814575" y="8268710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2.7%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393695" y="8277855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2.6%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972816" y="8309858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2.6%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551935" y="7898379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3.2%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131055" y="7706355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3.5%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710176" y="7488422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3.9%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289296" y="7258299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4.2%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866892" y="7369550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4.1%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446011" y="7192767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3D3D3D"/>
                </a:solidFill>
                <a:latin typeface="Times New Roman"/>
                <a:cs typeface="Times New Roman"/>
              </a:rPr>
              <a:t>4.3%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58443" y="10124942"/>
            <a:ext cx="252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0.0%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58443" y="9486387"/>
            <a:ext cx="252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1.0%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58443" y="8849355"/>
            <a:ext cx="252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2.0%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58443" y="8210798"/>
            <a:ext cx="252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3.0%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58443" y="7573767"/>
            <a:ext cx="252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4.0%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58443" y="6935210"/>
            <a:ext cx="252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5.0%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219820" y="10265152"/>
            <a:ext cx="3663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2016-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17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788242" y="10265152"/>
            <a:ext cx="3663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2017-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367896" y="10265152"/>
            <a:ext cx="3657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2018-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19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946922" y="10265152"/>
            <a:ext cx="3657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2019-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20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524927" y="10265152"/>
            <a:ext cx="3651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595959"/>
                </a:solidFill>
                <a:latin typeface="Calibri"/>
                <a:cs typeface="Calibri"/>
              </a:rPr>
              <a:t>2020-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21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103577" y="10265152"/>
            <a:ext cx="3657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2021-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22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682603" y="10265152"/>
            <a:ext cx="3657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2022-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23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261952" y="10265152"/>
            <a:ext cx="3657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2023-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24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776648" y="10265152"/>
            <a:ext cx="10725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RE</a:t>
            </a:r>
            <a:r>
              <a:rPr dirty="0" sz="800" spc="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595959"/>
                </a:solidFill>
                <a:latin typeface="Calibri"/>
                <a:cs typeface="Calibri"/>
              </a:rPr>
              <a:t>2024-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25</a:t>
            </a:r>
            <a:r>
              <a:rPr dirty="0" sz="800" spc="275">
                <a:solidFill>
                  <a:srgbClr val="595959"/>
                </a:solidFill>
                <a:latin typeface="Calibri"/>
                <a:cs typeface="Calibri"/>
              </a:rPr>
              <a:t> 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dirty="0" sz="800" spc="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595959"/>
                </a:solidFill>
                <a:latin typeface="Calibri"/>
                <a:cs typeface="Calibri"/>
              </a:rPr>
              <a:t>2025-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26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716024" y="7202040"/>
            <a:ext cx="1681480" cy="68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800" spc="-10">
                <a:solidFill>
                  <a:srgbClr val="595959"/>
                </a:solidFill>
                <a:latin typeface="Calibri"/>
                <a:cs typeface="Calibri"/>
              </a:rPr>
              <a:t>Capital</a:t>
            </a:r>
            <a:r>
              <a:rPr dirty="0" sz="800" spc="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595959"/>
                </a:solidFill>
                <a:latin typeface="Calibri"/>
                <a:cs typeface="Calibri"/>
              </a:rPr>
              <a:t>Expenditure</a:t>
            </a:r>
            <a:endParaRPr sz="800">
              <a:latin typeface="Calibri"/>
              <a:cs typeface="Calibri"/>
            </a:endParaRPr>
          </a:p>
          <a:p>
            <a:pPr>
              <a:lnSpc>
                <a:spcPts val="2290"/>
              </a:lnSpc>
              <a:spcBef>
                <a:spcPts val="125"/>
              </a:spcBef>
            </a:pP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Grant</a:t>
            </a:r>
            <a:r>
              <a:rPr dirty="0" sz="800" spc="-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Aid</a:t>
            </a:r>
            <a:r>
              <a:rPr dirty="0" sz="8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dirty="0" sz="80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creation</a:t>
            </a:r>
            <a:r>
              <a:rPr dirty="0" sz="8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800" spc="-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capital</a:t>
            </a:r>
            <a:r>
              <a:rPr dirty="0" sz="8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595959"/>
                </a:solidFill>
                <a:latin typeface="Calibri"/>
                <a:cs typeface="Calibri"/>
              </a:rPr>
              <a:t>assets</a:t>
            </a:r>
            <a:r>
              <a:rPr dirty="0" sz="800" spc="5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Effective</a:t>
            </a:r>
            <a:r>
              <a:rPr dirty="0" sz="800" spc="-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95959"/>
                </a:solidFill>
                <a:latin typeface="Calibri"/>
                <a:cs typeface="Calibri"/>
              </a:rPr>
              <a:t>Capital</a:t>
            </a:r>
            <a:r>
              <a:rPr dirty="0" sz="800" spc="-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595959"/>
                </a:solidFill>
                <a:latin typeface="Calibri"/>
                <a:cs typeface="Calibri"/>
              </a:rPr>
              <a:t>Expenditure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434845" y="7220711"/>
            <a:ext cx="208915" cy="638175"/>
            <a:chOff x="1434845" y="7220711"/>
            <a:chExt cx="208915" cy="638175"/>
          </a:xfrm>
        </p:grpSpPr>
        <p:sp>
          <p:nvSpPr>
            <p:cNvPr id="66" name="object 66" descr=""/>
            <p:cNvSpPr/>
            <p:nvPr/>
          </p:nvSpPr>
          <p:spPr>
            <a:xfrm>
              <a:off x="1446275" y="7220711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5" h="56515">
                  <a:moveTo>
                    <a:pt x="0" y="56387"/>
                  </a:moveTo>
                  <a:lnTo>
                    <a:pt x="185928" y="56387"/>
                  </a:lnTo>
                  <a:lnTo>
                    <a:pt x="185928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446275" y="7510271"/>
              <a:ext cx="186055" cy="58419"/>
            </a:xfrm>
            <a:custGeom>
              <a:avLst/>
              <a:gdLst/>
              <a:ahLst/>
              <a:cxnLst/>
              <a:rect l="l" t="t" r="r" b="b"/>
              <a:pathLst>
                <a:path w="186055" h="58420">
                  <a:moveTo>
                    <a:pt x="0" y="57912"/>
                  </a:moveTo>
                  <a:lnTo>
                    <a:pt x="185928" y="57912"/>
                  </a:lnTo>
                  <a:lnTo>
                    <a:pt x="185928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446275" y="7828787"/>
              <a:ext cx="186055" cy="0"/>
            </a:xfrm>
            <a:custGeom>
              <a:avLst/>
              <a:gdLst/>
              <a:ahLst/>
              <a:cxnLst/>
              <a:rect l="l" t="t" r="r" b="b"/>
              <a:pathLst>
                <a:path w="186055" h="0">
                  <a:moveTo>
                    <a:pt x="0" y="0"/>
                  </a:moveTo>
                  <a:lnTo>
                    <a:pt x="185928" y="0"/>
                  </a:lnTo>
                </a:path>
              </a:pathLst>
            </a:custGeom>
            <a:ln w="22860">
              <a:solidFill>
                <a:srgbClr val="385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542287" y="780287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383" y="50291"/>
                  </a:moveTo>
                  <a:lnTo>
                    <a:pt x="14787" y="48386"/>
                  </a:lnTo>
                  <a:lnTo>
                    <a:pt x="7048" y="43052"/>
                  </a:lnTo>
                  <a:lnTo>
                    <a:pt x="1881" y="34861"/>
                  </a:lnTo>
                  <a:lnTo>
                    <a:pt x="0" y="24383"/>
                  </a:lnTo>
                  <a:lnTo>
                    <a:pt x="1881" y="14787"/>
                  </a:lnTo>
                  <a:lnTo>
                    <a:pt x="7048" y="7048"/>
                  </a:lnTo>
                  <a:lnTo>
                    <a:pt x="14787" y="1881"/>
                  </a:lnTo>
                  <a:lnTo>
                    <a:pt x="24383" y="0"/>
                  </a:lnTo>
                  <a:lnTo>
                    <a:pt x="34861" y="1881"/>
                  </a:lnTo>
                  <a:lnTo>
                    <a:pt x="43052" y="7048"/>
                  </a:lnTo>
                  <a:lnTo>
                    <a:pt x="48386" y="14787"/>
                  </a:lnTo>
                  <a:lnTo>
                    <a:pt x="50291" y="24383"/>
                  </a:lnTo>
                  <a:lnTo>
                    <a:pt x="48386" y="34861"/>
                  </a:lnTo>
                  <a:lnTo>
                    <a:pt x="43052" y="43052"/>
                  </a:lnTo>
                  <a:lnTo>
                    <a:pt x="34861" y="48386"/>
                  </a:lnTo>
                  <a:lnTo>
                    <a:pt x="24383" y="50291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542287" y="780287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4383"/>
                  </a:moveTo>
                  <a:lnTo>
                    <a:pt x="48386" y="34861"/>
                  </a:lnTo>
                  <a:lnTo>
                    <a:pt x="43052" y="43052"/>
                  </a:lnTo>
                  <a:lnTo>
                    <a:pt x="34861" y="48386"/>
                  </a:lnTo>
                  <a:lnTo>
                    <a:pt x="24383" y="50291"/>
                  </a:lnTo>
                  <a:lnTo>
                    <a:pt x="14787" y="48386"/>
                  </a:lnTo>
                  <a:lnTo>
                    <a:pt x="7048" y="43052"/>
                  </a:lnTo>
                  <a:lnTo>
                    <a:pt x="1881" y="34861"/>
                  </a:lnTo>
                  <a:lnTo>
                    <a:pt x="0" y="24383"/>
                  </a:lnTo>
                  <a:lnTo>
                    <a:pt x="1881" y="14787"/>
                  </a:lnTo>
                  <a:lnTo>
                    <a:pt x="7048" y="7048"/>
                  </a:lnTo>
                  <a:lnTo>
                    <a:pt x="14787" y="1881"/>
                  </a:lnTo>
                  <a:lnTo>
                    <a:pt x="24383" y="0"/>
                  </a:lnTo>
                  <a:lnTo>
                    <a:pt x="34861" y="1881"/>
                  </a:lnTo>
                  <a:lnTo>
                    <a:pt x="43052" y="7048"/>
                  </a:lnTo>
                  <a:lnTo>
                    <a:pt x="48386" y="14787"/>
                  </a:lnTo>
                  <a:lnTo>
                    <a:pt x="50291" y="24383"/>
                  </a:lnTo>
                  <a:close/>
                </a:path>
              </a:pathLst>
            </a:custGeom>
            <a:ln w="10668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 descr=""/>
          <p:cNvGrpSpPr/>
          <p:nvPr/>
        </p:nvGrpSpPr>
        <p:grpSpPr>
          <a:xfrm>
            <a:off x="1061465" y="2058161"/>
            <a:ext cx="5678805" cy="2924810"/>
            <a:chOff x="1061465" y="2058161"/>
            <a:chExt cx="5678805" cy="2924810"/>
          </a:xfrm>
        </p:grpSpPr>
        <p:sp>
          <p:nvSpPr>
            <p:cNvPr id="72" name="object 72" descr=""/>
            <p:cNvSpPr/>
            <p:nvPr/>
          </p:nvSpPr>
          <p:spPr>
            <a:xfrm>
              <a:off x="1196327" y="2926080"/>
              <a:ext cx="5445760" cy="2022475"/>
            </a:xfrm>
            <a:custGeom>
              <a:avLst/>
              <a:gdLst/>
              <a:ahLst/>
              <a:cxnLst/>
              <a:rect l="l" t="t" r="r" b="b"/>
              <a:pathLst>
                <a:path w="5445759" h="2022475">
                  <a:moveTo>
                    <a:pt x="374916" y="1510284"/>
                  </a:moveTo>
                  <a:lnTo>
                    <a:pt x="0" y="1510284"/>
                  </a:lnTo>
                  <a:lnTo>
                    <a:pt x="0" y="2022348"/>
                  </a:lnTo>
                  <a:lnTo>
                    <a:pt x="374916" y="2022348"/>
                  </a:lnTo>
                  <a:lnTo>
                    <a:pt x="374916" y="1510284"/>
                  </a:lnTo>
                  <a:close/>
                </a:path>
                <a:path w="5445759" h="2022475">
                  <a:moveTo>
                    <a:pt x="938784" y="1548384"/>
                  </a:moveTo>
                  <a:lnTo>
                    <a:pt x="563892" y="1548384"/>
                  </a:lnTo>
                  <a:lnTo>
                    <a:pt x="563892" y="2022348"/>
                  </a:lnTo>
                  <a:lnTo>
                    <a:pt x="938784" y="2022348"/>
                  </a:lnTo>
                  <a:lnTo>
                    <a:pt x="938784" y="1548384"/>
                  </a:lnTo>
                  <a:close/>
                </a:path>
                <a:path w="5445759" h="2022475">
                  <a:moveTo>
                    <a:pt x="1502664" y="1467612"/>
                  </a:moveTo>
                  <a:lnTo>
                    <a:pt x="1126236" y="1467612"/>
                  </a:lnTo>
                  <a:lnTo>
                    <a:pt x="1126236" y="2022348"/>
                  </a:lnTo>
                  <a:lnTo>
                    <a:pt x="1502664" y="2022348"/>
                  </a:lnTo>
                  <a:lnTo>
                    <a:pt x="1502664" y="1467612"/>
                  </a:lnTo>
                  <a:close/>
                </a:path>
                <a:path w="5445759" h="2022475">
                  <a:moveTo>
                    <a:pt x="2065032" y="1417320"/>
                  </a:moveTo>
                  <a:lnTo>
                    <a:pt x="1690128" y="1417320"/>
                  </a:lnTo>
                  <a:lnTo>
                    <a:pt x="1690128" y="2022348"/>
                  </a:lnTo>
                  <a:lnTo>
                    <a:pt x="2065032" y="2022348"/>
                  </a:lnTo>
                  <a:lnTo>
                    <a:pt x="2065032" y="1417320"/>
                  </a:lnTo>
                  <a:close/>
                </a:path>
                <a:path w="5445759" h="2022475">
                  <a:moveTo>
                    <a:pt x="2628912" y="1280160"/>
                  </a:moveTo>
                  <a:lnTo>
                    <a:pt x="2254008" y="1280160"/>
                  </a:lnTo>
                  <a:lnTo>
                    <a:pt x="2254008" y="2022348"/>
                  </a:lnTo>
                  <a:lnTo>
                    <a:pt x="2628912" y="2022348"/>
                  </a:lnTo>
                  <a:lnTo>
                    <a:pt x="2628912" y="1280160"/>
                  </a:lnTo>
                  <a:close/>
                </a:path>
                <a:path w="5445759" h="2022475">
                  <a:moveTo>
                    <a:pt x="3192792" y="954024"/>
                  </a:moveTo>
                  <a:lnTo>
                    <a:pt x="2816352" y="954024"/>
                  </a:lnTo>
                  <a:lnTo>
                    <a:pt x="2816352" y="2022348"/>
                  </a:lnTo>
                  <a:lnTo>
                    <a:pt x="3192792" y="2022348"/>
                  </a:lnTo>
                  <a:lnTo>
                    <a:pt x="3192792" y="954024"/>
                  </a:lnTo>
                  <a:close/>
                </a:path>
                <a:path w="5445759" h="2022475">
                  <a:moveTo>
                    <a:pt x="3755136" y="687324"/>
                  </a:moveTo>
                  <a:lnTo>
                    <a:pt x="3380244" y="687324"/>
                  </a:lnTo>
                  <a:lnTo>
                    <a:pt x="3380244" y="2022348"/>
                  </a:lnTo>
                  <a:lnTo>
                    <a:pt x="3755136" y="2022348"/>
                  </a:lnTo>
                  <a:lnTo>
                    <a:pt x="3755136" y="687324"/>
                  </a:lnTo>
                  <a:close/>
                </a:path>
                <a:path w="5445759" h="2022475">
                  <a:moveTo>
                    <a:pt x="4319028" y="310896"/>
                  </a:moveTo>
                  <a:lnTo>
                    <a:pt x="3944112" y="310896"/>
                  </a:lnTo>
                  <a:lnTo>
                    <a:pt x="3944112" y="2022348"/>
                  </a:lnTo>
                  <a:lnTo>
                    <a:pt x="4319028" y="2022348"/>
                  </a:lnTo>
                  <a:lnTo>
                    <a:pt x="4319028" y="310896"/>
                  </a:lnTo>
                  <a:close/>
                </a:path>
                <a:path w="5445759" h="2022475">
                  <a:moveTo>
                    <a:pt x="4882908" y="185928"/>
                  </a:moveTo>
                  <a:lnTo>
                    <a:pt x="4506480" y="185928"/>
                  </a:lnTo>
                  <a:lnTo>
                    <a:pt x="4506480" y="2022348"/>
                  </a:lnTo>
                  <a:lnTo>
                    <a:pt x="4882908" y="2022348"/>
                  </a:lnTo>
                  <a:lnTo>
                    <a:pt x="4882908" y="185928"/>
                  </a:lnTo>
                  <a:close/>
                </a:path>
                <a:path w="5445759" h="2022475">
                  <a:moveTo>
                    <a:pt x="5445264" y="0"/>
                  </a:moveTo>
                  <a:lnTo>
                    <a:pt x="5070360" y="0"/>
                  </a:lnTo>
                  <a:lnTo>
                    <a:pt x="5070360" y="2022348"/>
                  </a:lnTo>
                  <a:lnTo>
                    <a:pt x="5445264" y="2022348"/>
                  </a:lnTo>
                  <a:lnTo>
                    <a:pt x="54452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196327" y="2150364"/>
              <a:ext cx="5445760" cy="2324100"/>
            </a:xfrm>
            <a:custGeom>
              <a:avLst/>
              <a:gdLst/>
              <a:ahLst/>
              <a:cxnLst/>
              <a:rect l="l" t="t" r="r" b="b"/>
              <a:pathLst>
                <a:path w="5445759" h="2324100">
                  <a:moveTo>
                    <a:pt x="374916" y="1985772"/>
                  </a:moveTo>
                  <a:lnTo>
                    <a:pt x="0" y="1985772"/>
                  </a:lnTo>
                  <a:lnTo>
                    <a:pt x="0" y="2286000"/>
                  </a:lnTo>
                  <a:lnTo>
                    <a:pt x="374916" y="2286000"/>
                  </a:lnTo>
                  <a:lnTo>
                    <a:pt x="374916" y="1985772"/>
                  </a:lnTo>
                  <a:close/>
                </a:path>
                <a:path w="5445759" h="2324100">
                  <a:moveTo>
                    <a:pt x="938784" y="1979676"/>
                  </a:moveTo>
                  <a:lnTo>
                    <a:pt x="563892" y="1979676"/>
                  </a:lnTo>
                  <a:lnTo>
                    <a:pt x="563892" y="2324100"/>
                  </a:lnTo>
                  <a:lnTo>
                    <a:pt x="938784" y="2324100"/>
                  </a:lnTo>
                  <a:lnTo>
                    <a:pt x="938784" y="1979676"/>
                  </a:lnTo>
                  <a:close/>
                </a:path>
                <a:path w="5445759" h="2324100">
                  <a:moveTo>
                    <a:pt x="1502664" y="1897380"/>
                  </a:moveTo>
                  <a:lnTo>
                    <a:pt x="1126236" y="1897380"/>
                  </a:lnTo>
                  <a:lnTo>
                    <a:pt x="1126236" y="2243328"/>
                  </a:lnTo>
                  <a:lnTo>
                    <a:pt x="1502664" y="2243328"/>
                  </a:lnTo>
                  <a:lnTo>
                    <a:pt x="1502664" y="1897380"/>
                  </a:lnTo>
                  <a:close/>
                </a:path>
                <a:path w="5445759" h="2324100">
                  <a:moveTo>
                    <a:pt x="2065032" y="1857756"/>
                  </a:moveTo>
                  <a:lnTo>
                    <a:pt x="1690128" y="1857756"/>
                  </a:lnTo>
                  <a:lnTo>
                    <a:pt x="1690128" y="2193036"/>
                  </a:lnTo>
                  <a:lnTo>
                    <a:pt x="2065032" y="2193036"/>
                  </a:lnTo>
                  <a:lnTo>
                    <a:pt x="2065032" y="1857756"/>
                  </a:lnTo>
                  <a:close/>
                </a:path>
                <a:path w="5445759" h="2324100">
                  <a:moveTo>
                    <a:pt x="2628912" y="1638300"/>
                  </a:moveTo>
                  <a:lnTo>
                    <a:pt x="2254008" y="1638300"/>
                  </a:lnTo>
                  <a:lnTo>
                    <a:pt x="2254008" y="2055876"/>
                  </a:lnTo>
                  <a:lnTo>
                    <a:pt x="2628912" y="2055876"/>
                  </a:lnTo>
                  <a:lnTo>
                    <a:pt x="2628912" y="1638300"/>
                  </a:lnTo>
                  <a:close/>
                </a:path>
                <a:path w="5445759" h="2324100">
                  <a:moveTo>
                    <a:pt x="3192792" y="1290828"/>
                  </a:moveTo>
                  <a:lnTo>
                    <a:pt x="2816352" y="1290828"/>
                  </a:lnTo>
                  <a:lnTo>
                    <a:pt x="2816352" y="1729740"/>
                  </a:lnTo>
                  <a:lnTo>
                    <a:pt x="3192792" y="1729740"/>
                  </a:lnTo>
                  <a:lnTo>
                    <a:pt x="3192792" y="1290828"/>
                  </a:lnTo>
                  <a:close/>
                </a:path>
                <a:path w="5445759" h="2324100">
                  <a:moveTo>
                    <a:pt x="3755136" y="911352"/>
                  </a:moveTo>
                  <a:lnTo>
                    <a:pt x="3380244" y="911352"/>
                  </a:lnTo>
                  <a:lnTo>
                    <a:pt x="3380244" y="1463040"/>
                  </a:lnTo>
                  <a:lnTo>
                    <a:pt x="3755136" y="1463040"/>
                  </a:lnTo>
                  <a:lnTo>
                    <a:pt x="3755136" y="911352"/>
                  </a:lnTo>
                  <a:close/>
                </a:path>
                <a:path w="5445759" h="2324100">
                  <a:moveTo>
                    <a:pt x="4319028" y="537972"/>
                  </a:moveTo>
                  <a:lnTo>
                    <a:pt x="3944112" y="537972"/>
                  </a:lnTo>
                  <a:lnTo>
                    <a:pt x="3944112" y="1086612"/>
                  </a:lnTo>
                  <a:lnTo>
                    <a:pt x="4319028" y="1086612"/>
                  </a:lnTo>
                  <a:lnTo>
                    <a:pt x="4319028" y="537972"/>
                  </a:lnTo>
                  <a:close/>
                </a:path>
                <a:path w="5445759" h="2324100">
                  <a:moveTo>
                    <a:pt x="4882908" y="420624"/>
                  </a:moveTo>
                  <a:lnTo>
                    <a:pt x="4506480" y="420624"/>
                  </a:lnTo>
                  <a:lnTo>
                    <a:pt x="4506480" y="961644"/>
                  </a:lnTo>
                  <a:lnTo>
                    <a:pt x="4882908" y="961644"/>
                  </a:lnTo>
                  <a:lnTo>
                    <a:pt x="4882908" y="420624"/>
                  </a:lnTo>
                  <a:close/>
                </a:path>
                <a:path w="5445759" h="2324100">
                  <a:moveTo>
                    <a:pt x="5445264" y="0"/>
                  </a:moveTo>
                  <a:lnTo>
                    <a:pt x="5070360" y="0"/>
                  </a:lnTo>
                  <a:lnTo>
                    <a:pt x="5070360" y="775716"/>
                  </a:lnTo>
                  <a:lnTo>
                    <a:pt x="5445264" y="775716"/>
                  </a:lnTo>
                  <a:lnTo>
                    <a:pt x="5445264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65275" y="2061971"/>
              <a:ext cx="5671185" cy="2917190"/>
            </a:xfrm>
            <a:custGeom>
              <a:avLst/>
              <a:gdLst/>
              <a:ahLst/>
              <a:cxnLst/>
              <a:rect l="l" t="t" r="r" b="b"/>
              <a:pathLst>
                <a:path w="5671184" h="2917190">
                  <a:moveTo>
                    <a:pt x="36576" y="2886456"/>
                  </a:moveTo>
                  <a:lnTo>
                    <a:pt x="36576" y="0"/>
                  </a:lnTo>
                </a:path>
                <a:path w="5671184" h="2917190">
                  <a:moveTo>
                    <a:pt x="0" y="2886456"/>
                  </a:moveTo>
                  <a:lnTo>
                    <a:pt x="36576" y="2886456"/>
                  </a:lnTo>
                </a:path>
                <a:path w="5671184" h="2917190">
                  <a:moveTo>
                    <a:pt x="0" y="2526792"/>
                  </a:moveTo>
                  <a:lnTo>
                    <a:pt x="36576" y="2526792"/>
                  </a:lnTo>
                </a:path>
                <a:path w="5671184" h="2917190">
                  <a:moveTo>
                    <a:pt x="0" y="2165604"/>
                  </a:moveTo>
                  <a:lnTo>
                    <a:pt x="36576" y="2165604"/>
                  </a:lnTo>
                </a:path>
                <a:path w="5671184" h="2917190">
                  <a:moveTo>
                    <a:pt x="0" y="1804416"/>
                  </a:moveTo>
                  <a:lnTo>
                    <a:pt x="36576" y="1804416"/>
                  </a:lnTo>
                </a:path>
                <a:path w="5671184" h="2917190">
                  <a:moveTo>
                    <a:pt x="0" y="1443228"/>
                  </a:moveTo>
                  <a:lnTo>
                    <a:pt x="36576" y="1443228"/>
                  </a:lnTo>
                </a:path>
                <a:path w="5671184" h="2917190">
                  <a:moveTo>
                    <a:pt x="0" y="1083563"/>
                  </a:moveTo>
                  <a:lnTo>
                    <a:pt x="36576" y="1083563"/>
                  </a:lnTo>
                </a:path>
                <a:path w="5671184" h="2917190">
                  <a:moveTo>
                    <a:pt x="0" y="722376"/>
                  </a:moveTo>
                  <a:lnTo>
                    <a:pt x="36576" y="722376"/>
                  </a:lnTo>
                </a:path>
                <a:path w="5671184" h="2917190">
                  <a:moveTo>
                    <a:pt x="0" y="361187"/>
                  </a:moveTo>
                  <a:lnTo>
                    <a:pt x="36576" y="361187"/>
                  </a:lnTo>
                </a:path>
                <a:path w="5671184" h="2917190">
                  <a:moveTo>
                    <a:pt x="0" y="0"/>
                  </a:moveTo>
                  <a:lnTo>
                    <a:pt x="36576" y="0"/>
                  </a:lnTo>
                </a:path>
                <a:path w="5671184" h="2917190">
                  <a:moveTo>
                    <a:pt x="36576" y="2886456"/>
                  </a:moveTo>
                  <a:lnTo>
                    <a:pt x="5670804" y="2886456"/>
                  </a:lnTo>
                </a:path>
                <a:path w="5671184" h="2917190">
                  <a:moveTo>
                    <a:pt x="36576" y="2886456"/>
                  </a:moveTo>
                  <a:lnTo>
                    <a:pt x="36576" y="2916935"/>
                  </a:lnTo>
                </a:path>
                <a:path w="5671184" h="2917190">
                  <a:moveTo>
                    <a:pt x="600456" y="2886456"/>
                  </a:moveTo>
                  <a:lnTo>
                    <a:pt x="600456" y="2916935"/>
                  </a:lnTo>
                </a:path>
                <a:path w="5671184" h="2917190">
                  <a:moveTo>
                    <a:pt x="1164336" y="2886456"/>
                  </a:moveTo>
                  <a:lnTo>
                    <a:pt x="1164336" y="2916935"/>
                  </a:lnTo>
                </a:path>
                <a:path w="5671184" h="2917190">
                  <a:moveTo>
                    <a:pt x="1726691" y="2886456"/>
                  </a:moveTo>
                  <a:lnTo>
                    <a:pt x="1726691" y="2916935"/>
                  </a:lnTo>
                </a:path>
                <a:path w="5671184" h="2917190">
                  <a:moveTo>
                    <a:pt x="2290572" y="2886456"/>
                  </a:moveTo>
                  <a:lnTo>
                    <a:pt x="2290572" y="2916935"/>
                  </a:lnTo>
                </a:path>
                <a:path w="5671184" h="2917190">
                  <a:moveTo>
                    <a:pt x="2854451" y="2886456"/>
                  </a:moveTo>
                  <a:lnTo>
                    <a:pt x="2854451" y="2916935"/>
                  </a:lnTo>
                </a:path>
                <a:path w="5671184" h="2917190">
                  <a:moveTo>
                    <a:pt x="3416808" y="2886456"/>
                  </a:moveTo>
                  <a:lnTo>
                    <a:pt x="3416808" y="2916935"/>
                  </a:lnTo>
                </a:path>
                <a:path w="5671184" h="2917190">
                  <a:moveTo>
                    <a:pt x="3980688" y="2886456"/>
                  </a:moveTo>
                  <a:lnTo>
                    <a:pt x="3980688" y="2916935"/>
                  </a:lnTo>
                </a:path>
                <a:path w="5671184" h="2917190">
                  <a:moveTo>
                    <a:pt x="4544568" y="2886456"/>
                  </a:moveTo>
                  <a:lnTo>
                    <a:pt x="4544568" y="2916935"/>
                  </a:lnTo>
                </a:path>
                <a:path w="5671184" h="2917190">
                  <a:moveTo>
                    <a:pt x="5106924" y="2886456"/>
                  </a:moveTo>
                  <a:lnTo>
                    <a:pt x="5106924" y="2916935"/>
                  </a:lnTo>
                </a:path>
                <a:path w="5671184" h="2917190">
                  <a:moveTo>
                    <a:pt x="5670804" y="2886456"/>
                  </a:moveTo>
                  <a:lnTo>
                    <a:pt x="5670804" y="2916935"/>
                  </a:lnTo>
                </a:path>
              </a:pathLst>
            </a:custGeom>
            <a:ln w="7620">
              <a:solidFill>
                <a:srgbClr val="8989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383791" y="2150363"/>
              <a:ext cx="5070475" cy="1986280"/>
            </a:xfrm>
            <a:custGeom>
              <a:avLst/>
              <a:gdLst/>
              <a:ahLst/>
              <a:cxnLst/>
              <a:rect l="l" t="t" r="r" b="b"/>
              <a:pathLst>
                <a:path w="5070475" h="1986279">
                  <a:moveTo>
                    <a:pt x="0" y="1985771"/>
                  </a:moveTo>
                  <a:lnTo>
                    <a:pt x="563880" y="1979675"/>
                  </a:lnTo>
                  <a:lnTo>
                    <a:pt x="1127760" y="1897379"/>
                  </a:lnTo>
                  <a:lnTo>
                    <a:pt x="1690116" y="1857755"/>
                  </a:lnTo>
                  <a:lnTo>
                    <a:pt x="2253995" y="1638299"/>
                  </a:lnTo>
                  <a:lnTo>
                    <a:pt x="2816351" y="1290827"/>
                  </a:lnTo>
                  <a:lnTo>
                    <a:pt x="3380232" y="911351"/>
                  </a:lnTo>
                  <a:lnTo>
                    <a:pt x="3944111" y="537971"/>
                  </a:lnTo>
                  <a:lnTo>
                    <a:pt x="4506467" y="420623"/>
                  </a:lnTo>
                  <a:lnTo>
                    <a:pt x="5070348" y="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977" y="4100322"/>
              <a:ext cx="71628" cy="71627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1857" y="4094226"/>
              <a:ext cx="71628" cy="7162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5738" y="4011929"/>
              <a:ext cx="71628" cy="71627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8093" y="3972305"/>
              <a:ext cx="71628" cy="71627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1974" y="3752850"/>
              <a:ext cx="71628" cy="71627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64330" y="3405377"/>
              <a:ext cx="71628" cy="71627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8209" y="3025902"/>
              <a:ext cx="71628" cy="71627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2089" y="2652521"/>
              <a:ext cx="71628" cy="71627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4446" y="2535174"/>
              <a:ext cx="71628" cy="71627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8326" y="2114549"/>
              <a:ext cx="71628" cy="71627"/>
            </a:xfrm>
            <a:prstGeom prst="rect">
              <a:avLst/>
            </a:prstGeom>
          </p:spPr>
        </p:pic>
      </p:grpSp>
      <p:sp>
        <p:nvSpPr>
          <p:cNvPr id="86" name="object 86" descr=""/>
          <p:cNvSpPr txBox="1"/>
          <p:nvPr/>
        </p:nvSpPr>
        <p:spPr>
          <a:xfrm>
            <a:off x="1290319" y="460044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2.8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854200" y="4618730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2.6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2418079" y="4579106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3.1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2980435" y="4553199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3.4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3544315" y="4484618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4.1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108196" y="4321550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5.9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4672076" y="4188962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7.4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5234432" y="3999986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Times New Roman"/>
                <a:cs typeface="Times New Roman"/>
              </a:rPr>
              <a:t>9.5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5766307" y="3937503"/>
            <a:ext cx="249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10.2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6330188" y="3844538"/>
            <a:ext cx="249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imes New Roman"/>
                <a:cs typeface="Times New Roman"/>
              </a:rPr>
              <a:t>11.2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1290319" y="4193535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1.7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1854200" y="4208775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1.9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2418079" y="412800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1.9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980435" y="4083806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1.9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3544315" y="3903974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2.3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4108196" y="3567170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2.4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4672076" y="3245606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3.1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5234432" y="2869179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3.0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5798311" y="274878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3.0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362192" y="2445506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4.3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1290319" y="3882638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0000"/>
                </a:solidFill>
                <a:latin typeface="Times New Roman"/>
                <a:cs typeface="Times New Roman"/>
              </a:rPr>
              <a:t>4.5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1854200" y="3875019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0000"/>
                </a:solidFill>
                <a:latin typeface="Times New Roman"/>
                <a:cs typeface="Times New Roman"/>
              </a:rPr>
              <a:t>4.5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2418079" y="3792722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0000"/>
                </a:solidFill>
                <a:latin typeface="Times New Roman"/>
                <a:cs typeface="Times New Roman"/>
              </a:rPr>
              <a:t>5.0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2980435" y="3753099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0000"/>
                </a:solidFill>
                <a:latin typeface="Times New Roman"/>
                <a:cs typeface="Times New Roman"/>
              </a:rPr>
              <a:t>5.2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3544315" y="3535167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0000"/>
                </a:solidFill>
                <a:latin typeface="Times New Roman"/>
                <a:cs typeface="Times New Roman"/>
              </a:rPr>
              <a:t>6.4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4108196" y="3187695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0000"/>
                </a:solidFill>
                <a:latin typeface="Times New Roman"/>
                <a:cs typeface="Times New Roman"/>
              </a:rPr>
              <a:t>8.4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640072" y="2806695"/>
            <a:ext cx="249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0000"/>
                </a:solidFill>
                <a:latin typeface="Times New Roman"/>
                <a:cs typeface="Times New Roman"/>
              </a:rPr>
              <a:t>10.5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5202428" y="2433315"/>
            <a:ext cx="249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0000"/>
                </a:solidFill>
                <a:latin typeface="Times New Roman"/>
                <a:cs typeface="Times New Roman"/>
              </a:rPr>
              <a:t>12.5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5766307" y="2315967"/>
            <a:ext cx="249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0000"/>
                </a:solidFill>
                <a:latin typeface="Times New Roman"/>
                <a:cs typeface="Times New Roman"/>
              </a:rPr>
              <a:t>13.2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6330188" y="1895343"/>
            <a:ext cx="2495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0000"/>
                </a:solidFill>
                <a:latin typeface="Times New Roman"/>
                <a:cs typeface="Times New Roman"/>
              </a:rPr>
              <a:t>15.5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822452" y="4850379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822452" y="4489191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2.0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822452" y="412800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4.0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822452" y="3766815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6.0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822452" y="3405627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8.0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759968" y="3045963"/>
            <a:ext cx="247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imes New Roman"/>
                <a:cs typeface="Times New Roman"/>
              </a:rPr>
              <a:t>10.0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759968" y="2684775"/>
            <a:ext cx="247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imes New Roman"/>
                <a:cs typeface="Times New Roman"/>
              </a:rPr>
              <a:t>12.0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759968" y="2323587"/>
            <a:ext cx="247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imes New Roman"/>
                <a:cs typeface="Times New Roman"/>
              </a:rPr>
              <a:t>14.0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759968" y="1962399"/>
            <a:ext cx="247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imes New Roman"/>
                <a:cs typeface="Times New Roman"/>
              </a:rPr>
              <a:t>16.0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1215263" y="4986016"/>
            <a:ext cx="3651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2016-</a:t>
            </a:r>
            <a:r>
              <a:rPr dirty="0" sz="800" spc="-25">
                <a:latin typeface="Times New Roman"/>
                <a:cs typeface="Times New Roman"/>
              </a:rPr>
              <a:t>17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1765953" y="4986016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2017-</a:t>
            </a:r>
            <a:r>
              <a:rPr dirty="0" sz="800" spc="-25">
                <a:latin typeface="Times New Roman"/>
                <a:cs typeface="Times New Roman"/>
              </a:rPr>
              <a:t>18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2329610" y="4986016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2018-</a:t>
            </a:r>
            <a:r>
              <a:rPr dirty="0" sz="800" spc="-25">
                <a:latin typeface="Times New Roman"/>
                <a:cs typeface="Times New Roman"/>
              </a:rPr>
              <a:t>19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2892247" y="4986016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2019-</a:t>
            </a:r>
            <a:r>
              <a:rPr dirty="0" sz="800" spc="-25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3455904" y="4986016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2020-</a:t>
            </a:r>
            <a:r>
              <a:rPr dirty="0" sz="800" spc="-25">
                <a:latin typeface="Times New Roman"/>
                <a:cs typeface="Times New Roman"/>
              </a:rPr>
              <a:t>21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019561" y="4986016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2021-</a:t>
            </a:r>
            <a:r>
              <a:rPr dirty="0" sz="800" spc="-25">
                <a:latin typeface="Times New Roman"/>
                <a:cs typeface="Times New Roman"/>
              </a:rPr>
              <a:t>22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4583218" y="4986016"/>
            <a:ext cx="3657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2022-</a:t>
            </a:r>
            <a:r>
              <a:rPr dirty="0" sz="800" spc="-25">
                <a:latin typeface="Times New Roman"/>
                <a:cs typeface="Times New Roman"/>
              </a:rPr>
              <a:t>23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5145854" y="4986016"/>
            <a:ext cx="3644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2023-</a:t>
            </a:r>
            <a:r>
              <a:rPr dirty="0" sz="800" spc="-25">
                <a:latin typeface="Times New Roman"/>
                <a:cs typeface="Times New Roman"/>
              </a:rPr>
              <a:t>24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5631907" y="4986016"/>
            <a:ext cx="10839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Times New Roman"/>
                <a:cs typeface="Times New Roman"/>
              </a:rPr>
              <a:t>RE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Times New Roman"/>
                <a:cs typeface="Times New Roman"/>
              </a:rPr>
              <a:t>2024-</a:t>
            </a:r>
            <a:r>
              <a:rPr dirty="0" sz="800">
                <a:latin typeface="Times New Roman"/>
                <a:cs typeface="Times New Roman"/>
              </a:rPr>
              <a:t>25</a:t>
            </a:r>
            <a:r>
              <a:rPr dirty="0" sz="800" spc="35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BE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Times New Roman"/>
                <a:cs typeface="Times New Roman"/>
              </a:rPr>
              <a:t>2025-</a:t>
            </a:r>
            <a:r>
              <a:rPr dirty="0" sz="800" spc="-25">
                <a:latin typeface="Times New Roman"/>
                <a:cs typeface="Times New Roman"/>
              </a:rPr>
              <a:t>26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4" name="object 134" descr=""/>
          <p:cNvSpPr/>
          <p:nvPr/>
        </p:nvSpPr>
        <p:spPr>
          <a:xfrm>
            <a:off x="1792224" y="2136648"/>
            <a:ext cx="184785" cy="66040"/>
          </a:xfrm>
          <a:custGeom>
            <a:avLst/>
            <a:gdLst/>
            <a:ahLst/>
            <a:cxnLst/>
            <a:rect l="l" t="t" r="r" b="b"/>
            <a:pathLst>
              <a:path w="184785" h="66039">
                <a:moveTo>
                  <a:pt x="0" y="65531"/>
                </a:moveTo>
                <a:lnTo>
                  <a:pt x="184404" y="65531"/>
                </a:lnTo>
                <a:lnTo>
                  <a:pt x="184404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 txBox="1"/>
          <p:nvPr/>
        </p:nvSpPr>
        <p:spPr>
          <a:xfrm>
            <a:off x="2061972" y="2095553"/>
            <a:ext cx="209613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000">
                <a:latin typeface="Times New Roman"/>
                <a:cs typeface="Times New Roman"/>
              </a:rPr>
              <a:t>Grant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Aid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creation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capital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assets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6" name="object 136" descr=""/>
          <p:cNvSpPr/>
          <p:nvPr/>
        </p:nvSpPr>
        <p:spPr>
          <a:xfrm>
            <a:off x="1792224" y="2421636"/>
            <a:ext cx="245745" cy="66040"/>
          </a:xfrm>
          <a:custGeom>
            <a:avLst/>
            <a:gdLst/>
            <a:ahLst/>
            <a:cxnLst/>
            <a:rect l="l" t="t" r="r" b="b"/>
            <a:pathLst>
              <a:path w="245744" h="66039">
                <a:moveTo>
                  <a:pt x="245363" y="65531"/>
                </a:moveTo>
                <a:lnTo>
                  <a:pt x="0" y="65531"/>
                </a:lnTo>
                <a:lnTo>
                  <a:pt x="0" y="0"/>
                </a:lnTo>
                <a:lnTo>
                  <a:pt x="245363" y="0"/>
                </a:lnTo>
                <a:lnTo>
                  <a:pt x="245363" y="6553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 txBox="1"/>
          <p:nvPr/>
        </p:nvSpPr>
        <p:spPr>
          <a:xfrm>
            <a:off x="2049272" y="2354067"/>
            <a:ext cx="1043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Capital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Expenditure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8" name="object 13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2224" y="2702813"/>
            <a:ext cx="243839" cy="71627"/>
          </a:xfrm>
          <a:prstGeom prst="rect">
            <a:avLst/>
          </a:prstGeom>
        </p:spPr>
      </p:pic>
      <p:sp>
        <p:nvSpPr>
          <p:cNvPr id="139" name="object 139" descr=""/>
          <p:cNvSpPr txBox="1"/>
          <p:nvPr/>
        </p:nvSpPr>
        <p:spPr>
          <a:xfrm>
            <a:off x="2049272" y="2639055"/>
            <a:ext cx="15405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Effective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Capital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Expenditure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40" name="object 14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85110" y="810006"/>
            <a:ext cx="1997964" cy="307847"/>
          </a:xfrm>
          <a:prstGeom prst="rect">
            <a:avLst/>
          </a:prstGeom>
        </p:spPr>
      </p:pic>
      <p:pic>
        <p:nvPicPr>
          <p:cNvPr id="141" name="object 14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74080" y="1420368"/>
            <a:ext cx="903731" cy="306324"/>
          </a:xfrm>
          <a:prstGeom prst="rect">
            <a:avLst/>
          </a:prstGeom>
        </p:spPr>
      </p:pic>
      <p:sp>
        <p:nvSpPr>
          <p:cNvPr id="142" name="object 142" descr=""/>
          <p:cNvSpPr txBox="1"/>
          <p:nvPr/>
        </p:nvSpPr>
        <p:spPr>
          <a:xfrm>
            <a:off x="643127" y="778763"/>
            <a:ext cx="6332220" cy="1014730"/>
          </a:xfrm>
          <a:prstGeom prst="rect">
            <a:avLst/>
          </a:prstGeom>
          <a:ln w="4571">
            <a:solidFill>
              <a:srgbClr val="213F59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R="4762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TREND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CAPITAL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EXPENDITURE</a:t>
            </a:r>
            <a:endParaRPr sz="2000">
              <a:latin typeface="Times New Roman"/>
              <a:cs typeface="Times New Roman"/>
            </a:endParaRPr>
          </a:p>
          <a:p>
            <a:pPr algn="r" marR="48895">
              <a:lnSpc>
                <a:spcPts val="1185"/>
              </a:lnSpc>
              <a:spcBef>
                <a:spcPts val="110"/>
              </a:spcBef>
            </a:pPr>
            <a:r>
              <a:rPr dirty="0" sz="1000" spc="-50" b="1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algn="r">
              <a:lnSpc>
                <a:spcPts val="1425"/>
              </a:lnSpc>
            </a:pP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spc="140" b="1">
                <a:latin typeface="Times New Roman"/>
                <a:cs typeface="Times New Roman"/>
              </a:rPr>
              <a:t> 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lakh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crore)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3" name="object 143" descr=""/>
          <p:cNvGrpSpPr/>
          <p:nvPr/>
        </p:nvGrpSpPr>
        <p:grpSpPr>
          <a:xfrm>
            <a:off x="3169158" y="5855970"/>
            <a:ext cx="1229995" cy="304800"/>
            <a:chOff x="3169158" y="5855970"/>
            <a:chExt cx="1229995" cy="304800"/>
          </a:xfrm>
        </p:grpSpPr>
        <p:pic>
          <p:nvPicPr>
            <p:cNvPr id="144" name="object 1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69158" y="5855970"/>
              <a:ext cx="704087" cy="304799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2306" y="5918454"/>
              <a:ext cx="426720" cy="155448"/>
            </a:xfrm>
            <a:prstGeom prst="rect">
              <a:avLst/>
            </a:prstGeom>
          </p:spPr>
        </p:pic>
      </p:grpSp>
      <p:sp>
        <p:nvSpPr>
          <p:cNvPr id="146" name="object 146" descr=""/>
          <p:cNvSpPr txBox="1"/>
          <p:nvPr/>
        </p:nvSpPr>
        <p:spPr>
          <a:xfrm>
            <a:off x="2239772" y="6139678"/>
            <a:ext cx="3084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CAPITAL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EXPENDITURE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7" name="object 147" descr=""/>
          <p:cNvGrpSpPr/>
          <p:nvPr/>
        </p:nvGrpSpPr>
        <p:grpSpPr>
          <a:xfrm>
            <a:off x="6159245" y="6505193"/>
            <a:ext cx="809625" cy="143510"/>
            <a:chOff x="6159245" y="6505193"/>
            <a:chExt cx="809625" cy="143510"/>
          </a:xfrm>
        </p:grpSpPr>
        <p:pic>
          <p:nvPicPr>
            <p:cNvPr id="148" name="object 14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59245" y="6505193"/>
              <a:ext cx="586740" cy="143256"/>
            </a:xfrm>
            <a:prstGeom prst="rect">
              <a:avLst/>
            </a:prstGeom>
          </p:spPr>
        </p:pic>
        <p:sp>
          <p:nvSpPr>
            <p:cNvPr id="149" name="object 149" descr=""/>
            <p:cNvSpPr/>
            <p:nvPr/>
          </p:nvSpPr>
          <p:spPr>
            <a:xfrm>
              <a:off x="6935723" y="6522719"/>
              <a:ext cx="30480" cy="123825"/>
            </a:xfrm>
            <a:custGeom>
              <a:avLst/>
              <a:gdLst/>
              <a:ahLst/>
              <a:cxnLst/>
              <a:rect l="l" t="t" r="r" b="b"/>
              <a:pathLst>
                <a:path w="30479" h="123825">
                  <a:moveTo>
                    <a:pt x="7620" y="123444"/>
                  </a:moveTo>
                  <a:lnTo>
                    <a:pt x="0" y="123444"/>
                  </a:lnTo>
                  <a:lnTo>
                    <a:pt x="8000" y="107680"/>
                  </a:lnTo>
                  <a:lnTo>
                    <a:pt x="13715" y="92202"/>
                  </a:lnTo>
                  <a:lnTo>
                    <a:pt x="17145" y="76723"/>
                  </a:lnTo>
                  <a:lnTo>
                    <a:pt x="18288" y="60960"/>
                  </a:lnTo>
                  <a:lnTo>
                    <a:pt x="17145" y="45862"/>
                  </a:lnTo>
                  <a:lnTo>
                    <a:pt x="13716" y="30480"/>
                  </a:lnTo>
                  <a:lnTo>
                    <a:pt x="8001" y="15097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17621" y="14882"/>
                  </a:lnTo>
                  <a:lnTo>
                    <a:pt x="24765" y="29908"/>
                  </a:lnTo>
                  <a:lnTo>
                    <a:pt x="29051" y="45219"/>
                  </a:lnTo>
                  <a:lnTo>
                    <a:pt x="30480" y="60960"/>
                  </a:lnTo>
                  <a:lnTo>
                    <a:pt x="29051" y="76938"/>
                  </a:lnTo>
                  <a:lnTo>
                    <a:pt x="24765" y="92773"/>
                  </a:lnTo>
                  <a:lnTo>
                    <a:pt x="17621" y="108323"/>
                  </a:lnTo>
                  <a:lnTo>
                    <a:pt x="7620" y="1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6935723" y="6522719"/>
              <a:ext cx="30480" cy="123825"/>
            </a:xfrm>
            <a:custGeom>
              <a:avLst/>
              <a:gdLst/>
              <a:ahLst/>
              <a:cxnLst/>
              <a:rect l="l" t="t" r="r" b="b"/>
              <a:pathLst>
                <a:path w="30479" h="123825">
                  <a:moveTo>
                    <a:pt x="0" y="0"/>
                  </a:moveTo>
                  <a:lnTo>
                    <a:pt x="8001" y="15097"/>
                  </a:lnTo>
                  <a:lnTo>
                    <a:pt x="13716" y="30480"/>
                  </a:lnTo>
                  <a:lnTo>
                    <a:pt x="17145" y="45862"/>
                  </a:lnTo>
                  <a:lnTo>
                    <a:pt x="18288" y="60960"/>
                  </a:lnTo>
                  <a:lnTo>
                    <a:pt x="17145" y="76723"/>
                  </a:lnTo>
                  <a:lnTo>
                    <a:pt x="13715" y="92202"/>
                  </a:lnTo>
                  <a:lnTo>
                    <a:pt x="8000" y="107680"/>
                  </a:lnTo>
                  <a:lnTo>
                    <a:pt x="0" y="123444"/>
                  </a:lnTo>
                  <a:lnTo>
                    <a:pt x="7620" y="123444"/>
                  </a:lnTo>
                  <a:lnTo>
                    <a:pt x="17621" y="108323"/>
                  </a:lnTo>
                  <a:lnTo>
                    <a:pt x="24765" y="92773"/>
                  </a:lnTo>
                  <a:lnTo>
                    <a:pt x="29051" y="76938"/>
                  </a:lnTo>
                  <a:lnTo>
                    <a:pt x="30480" y="60960"/>
                  </a:lnTo>
                  <a:lnTo>
                    <a:pt x="29051" y="45219"/>
                  </a:lnTo>
                  <a:lnTo>
                    <a:pt x="24765" y="29908"/>
                  </a:lnTo>
                  <a:lnTo>
                    <a:pt x="17621" y="14882"/>
                  </a:lnTo>
                  <a:lnTo>
                    <a:pt x="7620" y="0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1" name="object 151" descr=""/>
          <p:cNvSpPr txBox="1"/>
          <p:nvPr/>
        </p:nvSpPr>
        <p:spPr>
          <a:xfrm>
            <a:off x="6182360" y="6462590"/>
            <a:ext cx="803910" cy="3975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46990">
              <a:lnSpc>
                <a:spcPct val="100000"/>
              </a:lnSpc>
              <a:spcBef>
                <a:spcPts val="229"/>
              </a:spcBef>
            </a:pPr>
            <a:r>
              <a:rPr dirty="0" sz="1000" spc="-50" b="1">
                <a:latin typeface="Times New Roman"/>
                <a:cs typeface="Times New Roman"/>
              </a:rPr>
              <a:t>%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b="1">
                <a:latin typeface="Times New Roman"/>
                <a:cs typeface="Times New Roman"/>
              </a:rPr>
              <a:t>(%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GDP)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2" name="object 152" descr=""/>
          <p:cNvGrpSpPr/>
          <p:nvPr/>
        </p:nvGrpSpPr>
        <p:grpSpPr>
          <a:xfrm>
            <a:off x="668274" y="6875526"/>
            <a:ext cx="6337300" cy="3580129"/>
            <a:chOff x="668274" y="6875526"/>
            <a:chExt cx="6337300" cy="3580129"/>
          </a:xfrm>
        </p:grpSpPr>
        <p:sp>
          <p:nvSpPr>
            <p:cNvPr id="153" name="object 153" descr=""/>
            <p:cNvSpPr/>
            <p:nvPr/>
          </p:nvSpPr>
          <p:spPr>
            <a:xfrm>
              <a:off x="670560" y="6877812"/>
              <a:ext cx="6332220" cy="3575685"/>
            </a:xfrm>
            <a:custGeom>
              <a:avLst/>
              <a:gdLst/>
              <a:ahLst/>
              <a:cxnLst/>
              <a:rect l="l" t="t" r="r" b="b"/>
              <a:pathLst>
                <a:path w="6332220" h="3575684">
                  <a:moveTo>
                    <a:pt x="0" y="3575303"/>
                  </a:moveTo>
                  <a:lnTo>
                    <a:pt x="6332220" y="3575303"/>
                  </a:lnTo>
                  <a:lnTo>
                    <a:pt x="6332220" y="0"/>
                  </a:lnTo>
                  <a:lnTo>
                    <a:pt x="0" y="0"/>
                  </a:lnTo>
                  <a:lnTo>
                    <a:pt x="0" y="3575303"/>
                  </a:lnTo>
                  <a:close/>
                </a:path>
              </a:pathLst>
            </a:custGeom>
            <a:ln w="4572">
              <a:solidFill>
                <a:srgbClr val="21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1632204" y="7144512"/>
              <a:ext cx="2353310" cy="810895"/>
            </a:xfrm>
            <a:custGeom>
              <a:avLst/>
              <a:gdLst/>
              <a:ahLst/>
              <a:cxnLst/>
              <a:rect l="l" t="t" r="r" b="b"/>
              <a:pathLst>
                <a:path w="2353310" h="810895">
                  <a:moveTo>
                    <a:pt x="2353055" y="810767"/>
                  </a:moveTo>
                  <a:lnTo>
                    <a:pt x="0" y="810767"/>
                  </a:lnTo>
                  <a:lnTo>
                    <a:pt x="0" y="0"/>
                  </a:lnTo>
                  <a:lnTo>
                    <a:pt x="2353055" y="0"/>
                  </a:lnTo>
                  <a:lnTo>
                    <a:pt x="2353055" y="810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5" name="object 155" descr=""/>
          <p:cNvSpPr txBox="1"/>
          <p:nvPr/>
        </p:nvSpPr>
        <p:spPr>
          <a:xfrm>
            <a:off x="1715516" y="7176003"/>
            <a:ext cx="9455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Capital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Expenditure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1715516" y="7470134"/>
            <a:ext cx="1974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imes New Roman"/>
                <a:cs typeface="Times New Roman"/>
              </a:rPr>
              <a:t>Grants-</a:t>
            </a:r>
            <a:r>
              <a:rPr dirty="0" sz="900">
                <a:latin typeface="Times New Roman"/>
                <a:cs typeface="Times New Roman"/>
              </a:rPr>
              <a:t>in-Aid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for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creation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capital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assets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1715516" y="7739883"/>
            <a:ext cx="1391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Effective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Capital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Expenditure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58" name="object 158" descr=""/>
          <p:cNvGrpSpPr/>
          <p:nvPr/>
        </p:nvGrpSpPr>
        <p:grpSpPr>
          <a:xfrm>
            <a:off x="640841" y="1791462"/>
            <a:ext cx="6337300" cy="3552825"/>
            <a:chOff x="640841" y="1791462"/>
            <a:chExt cx="6337300" cy="3552825"/>
          </a:xfrm>
        </p:grpSpPr>
        <p:sp>
          <p:nvSpPr>
            <p:cNvPr id="159" name="object 159" descr=""/>
            <p:cNvSpPr/>
            <p:nvPr/>
          </p:nvSpPr>
          <p:spPr>
            <a:xfrm>
              <a:off x="643127" y="1793748"/>
              <a:ext cx="6332220" cy="3548379"/>
            </a:xfrm>
            <a:custGeom>
              <a:avLst/>
              <a:gdLst/>
              <a:ahLst/>
              <a:cxnLst/>
              <a:rect l="l" t="t" r="r" b="b"/>
              <a:pathLst>
                <a:path w="6332220" h="3548379">
                  <a:moveTo>
                    <a:pt x="0" y="3547871"/>
                  </a:moveTo>
                  <a:lnTo>
                    <a:pt x="6332220" y="3547871"/>
                  </a:lnTo>
                  <a:lnTo>
                    <a:pt x="6332220" y="0"/>
                  </a:lnTo>
                  <a:lnTo>
                    <a:pt x="0" y="0"/>
                  </a:lnTo>
                  <a:lnTo>
                    <a:pt x="0" y="3547871"/>
                  </a:lnTo>
                  <a:close/>
                </a:path>
              </a:pathLst>
            </a:custGeom>
            <a:ln w="4572">
              <a:solidFill>
                <a:srgbClr val="213F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1976628" y="2045208"/>
              <a:ext cx="2593975" cy="226060"/>
            </a:xfrm>
            <a:custGeom>
              <a:avLst/>
              <a:gdLst/>
              <a:ahLst/>
              <a:cxnLst/>
              <a:rect l="l" t="t" r="r" b="b"/>
              <a:pathLst>
                <a:path w="2593975" h="226060">
                  <a:moveTo>
                    <a:pt x="2593847" y="225551"/>
                  </a:moveTo>
                  <a:lnTo>
                    <a:pt x="0" y="225551"/>
                  </a:lnTo>
                  <a:lnTo>
                    <a:pt x="0" y="0"/>
                  </a:lnTo>
                  <a:lnTo>
                    <a:pt x="2593847" y="0"/>
                  </a:lnTo>
                  <a:lnTo>
                    <a:pt x="2593847" y="22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1" name="object 161" descr=""/>
          <p:cNvSpPr txBox="1"/>
          <p:nvPr/>
        </p:nvSpPr>
        <p:spPr>
          <a:xfrm>
            <a:off x="2059939" y="2073651"/>
            <a:ext cx="2191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Grants-in-</a:t>
            </a:r>
            <a:r>
              <a:rPr dirty="0" sz="1000">
                <a:latin typeface="Times New Roman"/>
                <a:cs typeface="Times New Roman"/>
              </a:rPr>
              <a:t>Aid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 </a:t>
            </a:r>
            <a:r>
              <a:rPr dirty="0" sz="1000" spc="-10">
                <a:latin typeface="Times New Roman"/>
                <a:cs typeface="Times New Roman"/>
              </a:rPr>
              <a:t>creation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capital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assets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51980" y="424682"/>
            <a:ext cx="1657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0" y="662939"/>
            <a:ext cx="1303020" cy="24688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362959" y="639565"/>
            <a:ext cx="2164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Expenditure</a:t>
            </a:r>
            <a:r>
              <a:rPr dirty="0" sz="14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14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Major</a:t>
            </a:r>
            <a:r>
              <a:rPr dirty="0" sz="14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8379" y="949451"/>
            <a:ext cx="1008887" cy="13716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382515" y="111048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2023-</a:t>
            </a:r>
            <a:r>
              <a:rPr dirty="0" sz="1000" spc="-20" b="1"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1509" y="1315973"/>
            <a:ext cx="489204" cy="12801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100320" y="111048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2486" y="1349502"/>
            <a:ext cx="257555" cy="8686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821171" y="111048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2024-</a:t>
            </a:r>
            <a:r>
              <a:rPr dirty="0" sz="1000" spc="-20" b="1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8933" y="1314450"/>
            <a:ext cx="440436" cy="1295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540500" y="1110483"/>
            <a:ext cx="577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Times New Roman"/>
                <a:cs typeface="Times New Roman"/>
              </a:rPr>
              <a:t>2025-</a:t>
            </a:r>
            <a:r>
              <a:rPr dirty="0" sz="1000" spc="-20" b="1">
                <a:latin typeface="Times New Roman"/>
                <a:cs typeface="Times New Roman"/>
              </a:rPr>
              <a:t>2026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2665" y="1349502"/>
            <a:ext cx="257556" cy="8686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387083" y="1124712"/>
            <a:ext cx="6786880" cy="7620"/>
          </a:xfrm>
          <a:custGeom>
            <a:avLst/>
            <a:gdLst/>
            <a:ahLst/>
            <a:cxnLst/>
            <a:rect l="l" t="t" r="r" b="b"/>
            <a:pathLst>
              <a:path w="6786880" h="7619">
                <a:moveTo>
                  <a:pt x="6786372" y="0"/>
                </a:moveTo>
                <a:lnTo>
                  <a:pt x="6071628" y="0"/>
                </a:lnTo>
                <a:lnTo>
                  <a:pt x="6070092" y="0"/>
                </a:lnTo>
                <a:lnTo>
                  <a:pt x="0" y="0"/>
                </a:lnTo>
                <a:lnTo>
                  <a:pt x="0" y="7620"/>
                </a:lnTo>
                <a:lnTo>
                  <a:pt x="6070092" y="7620"/>
                </a:lnTo>
                <a:lnTo>
                  <a:pt x="6071628" y="7620"/>
                </a:lnTo>
                <a:lnTo>
                  <a:pt x="6786372" y="7620"/>
                </a:lnTo>
                <a:lnTo>
                  <a:pt x="6786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3416807"/>
            <a:ext cx="1377695" cy="34594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" y="4280915"/>
            <a:ext cx="230124" cy="12496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00" y="5756147"/>
            <a:ext cx="1039367" cy="3429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9703" y="6656831"/>
            <a:ext cx="385572" cy="8991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4913" y="7918703"/>
            <a:ext cx="1773173" cy="747521"/>
          </a:xfrm>
          <a:prstGeom prst="rect">
            <a:avLst/>
          </a:prstGeom>
        </p:spPr>
      </p:pic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387095" y="1652069"/>
          <a:ext cx="6863080" cy="7019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167005"/>
                <a:gridCol w="349884"/>
                <a:gridCol w="678180"/>
                <a:gridCol w="2086610"/>
                <a:gridCol w="722629"/>
                <a:gridCol w="719454"/>
                <a:gridCol w="720725"/>
                <a:gridCol w="694054"/>
              </a:tblGrid>
              <a:tr h="200660">
                <a:tc gridSpan="6" rowSpan="2">
                  <a:txBody>
                    <a:bodyPr/>
                    <a:lstStyle/>
                    <a:p>
                      <a:pPr algn="r" marR="88900">
                        <a:lnSpc>
                          <a:spcPts val="109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Actuals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ts val="114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114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Revised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4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Budget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</a:tr>
              <a:tr h="24447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111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ts val="111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10"/>
                        </a:lnSpc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Estimates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 gridSpan="5">
                  <a:txBody>
                    <a:bodyPr/>
                    <a:lstStyle/>
                    <a:p>
                      <a:pPr algn="ctr" marL="4298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Pension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238328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243296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275103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276618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265">
                <a:tc gridSpan="5">
                  <a:txBody>
                    <a:bodyPr/>
                    <a:lstStyle/>
                    <a:p>
                      <a:pPr algn="ctr" marL="45148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Defence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444699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454773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456722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491732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 gridSpan="5"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1979295" algn="l"/>
                        </a:tabLst>
                      </a:pPr>
                      <a:r>
                        <a:rPr dirty="0" sz="1000" spc="-50">
                          <a:latin typeface="Sitka Heading"/>
                          <a:cs typeface="Sitka Heading"/>
                        </a:rPr>
                        <a:t>-</a:t>
                      </a:r>
                      <a:r>
                        <a:rPr dirty="0" sz="1000">
                          <a:latin typeface="Sitka Heading"/>
                          <a:cs typeface="Sitka Heading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Subsidy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5900">
                <a:tc gridSpan="5">
                  <a:txBody>
                    <a:bodyPr/>
                    <a:lstStyle/>
                    <a:p>
                      <a:pPr algn="ctr" marL="6134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Fertiliser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188292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164000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171299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167887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 gridSpan="5">
                  <a:txBody>
                    <a:bodyPr/>
                    <a:lstStyle/>
                    <a:p>
                      <a:pPr algn="ctr" marL="4178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Food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211814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205250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197420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203420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177165">
                <a:tc gridSpan="5">
                  <a:txBody>
                    <a:bodyPr/>
                    <a:lstStyle/>
                    <a:p>
                      <a:pPr algn="ctr" marL="679450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Petroleum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12240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11925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14700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12100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20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#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Agriculture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Allied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#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145995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151851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140859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171437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Commerce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Industry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49809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47559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56502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65553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North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East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1628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5900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4006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5915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Education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123365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125638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114054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128650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#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Energy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#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52405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68769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63403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81174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Affairs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28915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22155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25277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20517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Finance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23403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86339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63512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62924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Health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81594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89287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88032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98311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 marR="340995">
                        <a:lnSpc>
                          <a:spcPts val="140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Affairs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(including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Union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Territories)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196872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219643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220371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233211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Interest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1063872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1162940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1137940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1276338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Telecom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#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82277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116342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117869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95298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1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#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Rural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#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241193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265808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190675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266817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Scientific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Departments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24657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32736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29831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55679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Social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Welfare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42065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56501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46482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60052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@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Tax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Administration@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191327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203530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207968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186632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4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to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GST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Compensation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Fund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145000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150000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153440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15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130641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Transport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526765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544128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541384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548649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Urban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Development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68565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82577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63670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96777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Others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403367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473555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450008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482653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7145">
                        <a:lnSpc>
                          <a:spcPct val="100000"/>
                        </a:lnSpc>
                      </a:pPr>
                      <a:r>
                        <a:rPr dirty="0" sz="1000" spc="-50" i="1">
                          <a:latin typeface="Times New Roman"/>
                          <a:cs typeface="Times New Roman"/>
                        </a:rPr>
                        <a:t>/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/>
                </a:tc>
                <a:tc gridSpan="3"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(+)/(-</a:t>
                      </a:r>
                      <a:r>
                        <a:rPr dirty="0" sz="1000" spc="-50" i="1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0" i="1">
                          <a:latin typeface="Times New Roman"/>
                          <a:cs typeface="Times New Roman"/>
                        </a:rPr>
                        <a:t>*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 marR="358775">
                        <a:lnSpc>
                          <a:spcPts val="1390"/>
                        </a:lnSpc>
                        <a:spcBef>
                          <a:spcPts val="75"/>
                        </a:spcBef>
                      </a:pPr>
                      <a:r>
                        <a:rPr dirty="0" sz="1000" i="1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dirty="0" sz="1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dirty="0" sz="1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resources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transferred</a:t>
                      </a:r>
                      <a:r>
                        <a:rPr dirty="0" sz="1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(+)/</a:t>
                      </a:r>
                      <a:r>
                        <a:rPr dirty="0" sz="1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dirty="0" sz="1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(-</a:t>
                      </a:r>
                      <a:r>
                        <a:rPr dirty="0" sz="1000" spc="-50" i="1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i="1">
                          <a:latin typeface="Times New Roman"/>
                          <a:cs typeface="Times New Roman"/>
                        </a:rPr>
                        <a:t>dedicated</a:t>
                      </a:r>
                      <a:r>
                        <a:rPr dirty="0" sz="1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i="1">
                          <a:latin typeface="Times New Roman"/>
                          <a:cs typeface="Times New Roman"/>
                        </a:rPr>
                        <a:t>reserve</a:t>
                      </a:r>
                      <a:r>
                        <a:rPr dirty="0" sz="1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funds*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87630">
                        <a:lnSpc>
                          <a:spcPct val="100000"/>
                        </a:lnSpc>
                      </a:pPr>
                      <a:r>
                        <a:rPr dirty="0" sz="1000" spc="-50" i="1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-13990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39400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-23000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/>
                </a:tc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Total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4443447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4820512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4716487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5065345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63133" y="1561338"/>
            <a:ext cx="406907" cy="1432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83985" y="1561338"/>
            <a:ext cx="406907" cy="14325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03314" y="1561338"/>
            <a:ext cx="406907" cy="14325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7200" y="2127504"/>
            <a:ext cx="259079" cy="118871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7200" y="2374392"/>
            <a:ext cx="198120" cy="9296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7200" y="2558796"/>
            <a:ext cx="388620" cy="123443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5215" y="2769107"/>
            <a:ext cx="312420" cy="12954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85215" y="3025139"/>
            <a:ext cx="227076" cy="82296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5215" y="3204972"/>
            <a:ext cx="498348" cy="143256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7200" y="3851147"/>
            <a:ext cx="990600" cy="34290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57200" y="4501896"/>
            <a:ext cx="286512" cy="126491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57200" y="4718304"/>
            <a:ext cx="259079" cy="123443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57200" y="4962144"/>
            <a:ext cx="414527" cy="96011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57200" y="5183123"/>
            <a:ext cx="161544" cy="132588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85800" y="5149595"/>
            <a:ext cx="1158239" cy="143256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7200" y="5577839"/>
            <a:ext cx="278891" cy="82296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7200" y="6192011"/>
            <a:ext cx="833628" cy="12039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7200" y="6408419"/>
            <a:ext cx="950975" cy="12192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7200" y="6658355"/>
            <a:ext cx="163068" cy="8839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85216" y="6841235"/>
            <a:ext cx="329183" cy="121920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73836" y="6841235"/>
            <a:ext cx="97536" cy="121920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30808" y="6841235"/>
            <a:ext cx="333755" cy="12192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7200" y="7050023"/>
            <a:ext cx="1478279" cy="35813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63295" y="7488935"/>
            <a:ext cx="658368" cy="135636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57200" y="7735823"/>
            <a:ext cx="254508" cy="86868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444500" y="8817350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57200" y="8846820"/>
            <a:ext cx="6618731" cy="455675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2203195" y="8817350"/>
            <a:ext cx="57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Times New Roman"/>
                <a:cs typeface="Times New Roman"/>
              </a:rPr>
              <a:t>/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042664" y="8829544"/>
            <a:ext cx="609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latin typeface="Sitka Heading"/>
                <a:cs typeface="Sitka Heading"/>
              </a:rPr>
              <a:t>-</a:t>
            </a:r>
            <a:endParaRPr sz="800">
              <a:latin typeface="Sitka Heading"/>
              <a:cs typeface="Sitka Heading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650740" y="8817350"/>
            <a:ext cx="158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Times New Roman"/>
                <a:cs typeface="Times New Roman"/>
              </a:rPr>
              <a:t>(*)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24984" y="8849867"/>
            <a:ext cx="146303" cy="103631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444500" y="9000232"/>
            <a:ext cx="6676390" cy="9982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latin typeface="Sitka Heading"/>
                <a:cs typeface="Sitka Heading"/>
              </a:rPr>
              <a:t>-</a:t>
            </a:r>
            <a:endParaRPr sz="800">
              <a:latin typeface="Sitka Heading"/>
              <a:cs typeface="Sitka Heading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800">
              <a:latin typeface="Sitka Heading"/>
              <a:cs typeface="Sitka Heading"/>
            </a:endParaRPr>
          </a:p>
          <a:p>
            <a:pPr algn="just" marL="12700">
              <a:lnSpc>
                <a:spcPts val="1055"/>
              </a:lnSpc>
            </a:pPr>
            <a:r>
              <a:rPr dirty="0" sz="900">
                <a:latin typeface="Times New Roman"/>
                <a:cs typeface="Times New Roman"/>
              </a:rPr>
              <a:t>#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Programme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outlays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excluding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transfer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to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/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including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met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from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dedicated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reserve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funds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-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see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note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below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Times New Roman"/>
                <a:cs typeface="Times New Roman"/>
              </a:rPr>
              <a:t>(*)</a:t>
            </a:r>
            <a:endParaRPr sz="9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6100"/>
              </a:lnSpc>
              <a:spcBef>
                <a:spcPts val="15"/>
              </a:spcBef>
            </a:pPr>
            <a:r>
              <a:rPr dirty="0" sz="900">
                <a:latin typeface="Times New Roman"/>
                <a:cs typeface="Times New Roman"/>
              </a:rPr>
              <a:t>*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(+)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refers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to</a:t>
            </a:r>
            <a:r>
              <a:rPr dirty="0" sz="900" spc="8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material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excess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transfers</a:t>
            </a:r>
            <a:r>
              <a:rPr dirty="0" sz="900" spc="7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from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Consolidated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to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designated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Reserve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</a:t>
            </a:r>
            <a:r>
              <a:rPr dirty="0" sz="900" spc="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Public</a:t>
            </a:r>
            <a:r>
              <a:rPr dirty="0" sz="900" spc="7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Account;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(-)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refers</a:t>
            </a:r>
            <a:r>
              <a:rPr dirty="0" sz="900" spc="7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to</a:t>
            </a:r>
            <a:r>
              <a:rPr dirty="0" sz="900" spc="8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expenditure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Times New Roman"/>
                <a:cs typeface="Times New Roman"/>
              </a:rPr>
              <a:t>met</a:t>
            </a:r>
            <a:r>
              <a:rPr dirty="0" sz="900">
                <a:latin typeface="Times New Roman"/>
                <a:cs typeface="Times New Roman"/>
              </a:rPr>
              <a:t> from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designated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Reserve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Public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Account.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Reserve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Funds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indicated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here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are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Agriculture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Infrastructure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and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Development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Fund,</a:t>
            </a:r>
            <a:r>
              <a:rPr dirty="0" sz="900" spc="-10">
                <a:latin typeface="Times New Roman"/>
                <a:cs typeface="Times New Roman"/>
              </a:rPr>
              <a:t> Universal </a:t>
            </a:r>
            <a:r>
              <a:rPr dirty="0" sz="900">
                <a:latin typeface="Times New Roman"/>
                <a:cs typeface="Times New Roman"/>
              </a:rPr>
              <a:t>Service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Obligation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Fund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and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Oil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Industry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Development</a:t>
            </a:r>
            <a:r>
              <a:rPr dirty="0" sz="900" spc="-20">
                <a:latin typeface="Times New Roman"/>
                <a:cs typeface="Times New Roman"/>
              </a:rPr>
              <a:t> Fund.</a:t>
            </a:r>
            <a:endParaRPr sz="900">
              <a:latin typeface="Times New Roman"/>
              <a:cs typeface="Times New Roman"/>
            </a:endParaRPr>
          </a:p>
          <a:p>
            <a:pPr algn="just" marL="12700">
              <a:lnSpc>
                <a:spcPts val="1030"/>
              </a:lnSpc>
            </a:pPr>
            <a:r>
              <a:rPr dirty="0" sz="900">
                <a:latin typeface="Times New Roman"/>
                <a:cs typeface="Times New Roman"/>
              </a:rPr>
              <a:t>@ this also includes payments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of</a:t>
            </a:r>
            <a:r>
              <a:rPr dirty="0" sz="900" spc="-10">
                <a:latin typeface="Times New Roman"/>
                <a:cs typeface="Times New Roman"/>
              </a:rPr>
              <a:t> scrip-</a:t>
            </a:r>
            <a:r>
              <a:rPr dirty="0" sz="900">
                <a:latin typeface="Times New Roman"/>
                <a:cs typeface="Times New Roman"/>
              </a:rPr>
              <a:t>based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schemes.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budget_at_a_glance.pdf</dc:title>
  <dcterms:created xsi:type="dcterms:W3CDTF">2025-02-01T07:38:47Z</dcterms:created>
  <dcterms:modified xsi:type="dcterms:W3CDTF">2025-02-01T07:38:47Z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2025-01-31T00:00:00Z</vt:filetime>
  </property>
  <property fmtid="{D5CDD505-2E9C-101B-9397-08002B2CF9AE}" pid="3" name="LastSaved">
    <vt:filetime>2025-02-01T00:00:00Z</vt:filetime>
  </property>
  <property fmtid="{D5CDD505-2E9C-101B-9397-08002B2CF9AE}" pid="4" name="Producer">
    <vt:lpwstr>Microsoft: Print To PDF</vt:lpwstr>
  </property>
</Properties>
</file>