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37A9DE-C9FD-4693-8AF3-1B96A4758807}" type="datetimeFigureOut">
              <a:rPr lang="en-IN" smtClean="0"/>
              <a:t>30-11-2022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A9BE3-5BDC-4A16-86C1-E57E6194CB27}" type="slidenum">
              <a:rPr lang="en-IN" smtClean="0"/>
              <a:t>‹#›</a:t>
            </a:fld>
            <a:endParaRPr lang="en-IN"/>
          </a:p>
        </p:txBody>
      </p:sp>
    </p:spTree>
    <p:extLst>
      <p:ext uri="{BB962C8B-B14F-4D97-AF65-F5344CB8AC3E}">
        <p14:creationId xmlns:p14="http://schemas.microsoft.com/office/powerpoint/2010/main" val="3644358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F6108-BC8C-ECDC-8265-353568BCDC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41547A0-76D0-95DA-2B1F-731101E977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45876F9-14B9-F7B7-64C2-99D3A236D2E4}"/>
              </a:ext>
            </a:extLst>
          </p:cNvPr>
          <p:cNvSpPr>
            <a:spLocks noGrp="1"/>
          </p:cNvSpPr>
          <p:nvPr>
            <p:ph type="dt" sz="half" idx="10"/>
          </p:nvPr>
        </p:nvSpPr>
        <p:spPr/>
        <p:txBody>
          <a:bodyPr/>
          <a:lstStyle/>
          <a:p>
            <a:fld id="{0C4675C2-DCA5-4DAE-A0CF-2D75EB5CE844}" type="datetime1">
              <a:rPr lang="en-IN" smtClean="0"/>
              <a:t>30-11-2022</a:t>
            </a:fld>
            <a:endParaRPr lang="en-IN"/>
          </a:p>
        </p:txBody>
      </p:sp>
      <p:sp>
        <p:nvSpPr>
          <p:cNvPr id="5" name="Footer Placeholder 4">
            <a:extLst>
              <a:ext uri="{FF2B5EF4-FFF2-40B4-BE49-F238E27FC236}">
                <a16:creationId xmlns:a16="http://schemas.microsoft.com/office/drawing/2014/main" id="{6CAEB6A2-99F2-A94B-2014-E22009FCE554}"/>
              </a:ext>
            </a:extLst>
          </p:cNvPr>
          <p:cNvSpPr>
            <a:spLocks noGrp="1"/>
          </p:cNvSpPr>
          <p:nvPr>
            <p:ph type="ftr" sz="quarter" idx="11"/>
          </p:nvPr>
        </p:nvSpPr>
        <p:spPr/>
        <p:txBody>
          <a:bodyPr/>
          <a:lstStyle/>
          <a:p>
            <a:r>
              <a:rPr lang="en-IN"/>
              <a:t>Project Phase1/ECE/SEC</a:t>
            </a:r>
          </a:p>
        </p:txBody>
      </p:sp>
      <p:sp>
        <p:nvSpPr>
          <p:cNvPr id="6" name="Slide Number Placeholder 5">
            <a:extLst>
              <a:ext uri="{FF2B5EF4-FFF2-40B4-BE49-F238E27FC236}">
                <a16:creationId xmlns:a16="http://schemas.microsoft.com/office/drawing/2014/main" id="{1DC7AED2-8B7D-8B84-9CB7-F437591BCAC3}"/>
              </a:ext>
            </a:extLst>
          </p:cNvPr>
          <p:cNvSpPr>
            <a:spLocks noGrp="1"/>
          </p:cNvSpPr>
          <p:nvPr>
            <p:ph type="sldNum" sz="quarter" idx="12"/>
          </p:nvPr>
        </p:nvSpPr>
        <p:spPr/>
        <p:txBody>
          <a:bodyPr/>
          <a:lstStyle/>
          <a:p>
            <a:fld id="{0218EA6F-482E-40B7-89A2-69B213FE7CAD}" type="slidenum">
              <a:rPr lang="en-IN" smtClean="0"/>
              <a:t>‹#›</a:t>
            </a:fld>
            <a:endParaRPr lang="en-IN"/>
          </a:p>
        </p:txBody>
      </p:sp>
    </p:spTree>
    <p:extLst>
      <p:ext uri="{BB962C8B-B14F-4D97-AF65-F5344CB8AC3E}">
        <p14:creationId xmlns:p14="http://schemas.microsoft.com/office/powerpoint/2010/main" val="1055040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E3F18-B99E-12F4-2CDD-DE73F9880A2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B504BC-2C8D-64F8-764D-641964FE0C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1201D9-9E07-8BF2-3358-4DC4E3A11C05}"/>
              </a:ext>
            </a:extLst>
          </p:cNvPr>
          <p:cNvSpPr>
            <a:spLocks noGrp="1"/>
          </p:cNvSpPr>
          <p:nvPr>
            <p:ph type="dt" sz="half" idx="10"/>
          </p:nvPr>
        </p:nvSpPr>
        <p:spPr/>
        <p:txBody>
          <a:bodyPr/>
          <a:lstStyle/>
          <a:p>
            <a:fld id="{2A555624-AD4D-4C27-A63E-6B4EDBF9AD5D}" type="datetime1">
              <a:rPr lang="en-IN" smtClean="0"/>
              <a:t>30-11-2022</a:t>
            </a:fld>
            <a:endParaRPr lang="en-IN"/>
          </a:p>
        </p:txBody>
      </p:sp>
      <p:sp>
        <p:nvSpPr>
          <p:cNvPr id="5" name="Footer Placeholder 4">
            <a:extLst>
              <a:ext uri="{FF2B5EF4-FFF2-40B4-BE49-F238E27FC236}">
                <a16:creationId xmlns:a16="http://schemas.microsoft.com/office/drawing/2014/main" id="{D99C27EC-1529-935C-AC34-2AC3582F203B}"/>
              </a:ext>
            </a:extLst>
          </p:cNvPr>
          <p:cNvSpPr>
            <a:spLocks noGrp="1"/>
          </p:cNvSpPr>
          <p:nvPr>
            <p:ph type="ftr" sz="quarter" idx="11"/>
          </p:nvPr>
        </p:nvSpPr>
        <p:spPr/>
        <p:txBody>
          <a:bodyPr/>
          <a:lstStyle/>
          <a:p>
            <a:r>
              <a:rPr lang="en-IN"/>
              <a:t>Project Phase1/ECE/SEC</a:t>
            </a:r>
          </a:p>
        </p:txBody>
      </p:sp>
      <p:sp>
        <p:nvSpPr>
          <p:cNvPr id="6" name="Slide Number Placeholder 5">
            <a:extLst>
              <a:ext uri="{FF2B5EF4-FFF2-40B4-BE49-F238E27FC236}">
                <a16:creationId xmlns:a16="http://schemas.microsoft.com/office/drawing/2014/main" id="{1AD721BE-872D-7016-9F69-F322AD7A021D}"/>
              </a:ext>
            </a:extLst>
          </p:cNvPr>
          <p:cNvSpPr>
            <a:spLocks noGrp="1"/>
          </p:cNvSpPr>
          <p:nvPr>
            <p:ph type="sldNum" sz="quarter" idx="12"/>
          </p:nvPr>
        </p:nvSpPr>
        <p:spPr/>
        <p:txBody>
          <a:bodyPr/>
          <a:lstStyle/>
          <a:p>
            <a:fld id="{0218EA6F-482E-40B7-89A2-69B213FE7CAD}" type="slidenum">
              <a:rPr lang="en-IN" smtClean="0"/>
              <a:t>‹#›</a:t>
            </a:fld>
            <a:endParaRPr lang="en-IN"/>
          </a:p>
        </p:txBody>
      </p:sp>
    </p:spTree>
    <p:extLst>
      <p:ext uri="{BB962C8B-B14F-4D97-AF65-F5344CB8AC3E}">
        <p14:creationId xmlns:p14="http://schemas.microsoft.com/office/powerpoint/2010/main" val="266811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652130-D871-D133-7FD3-BC46A077CE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47EA11-D379-A011-3D5E-1F70552667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F24F76-0A15-2E3C-6AEC-C4440550C9A4}"/>
              </a:ext>
            </a:extLst>
          </p:cNvPr>
          <p:cNvSpPr>
            <a:spLocks noGrp="1"/>
          </p:cNvSpPr>
          <p:nvPr>
            <p:ph type="dt" sz="half" idx="10"/>
          </p:nvPr>
        </p:nvSpPr>
        <p:spPr/>
        <p:txBody>
          <a:bodyPr/>
          <a:lstStyle/>
          <a:p>
            <a:fld id="{78C46BB7-7193-40FE-8E8F-C3C2DBCC4409}" type="datetime1">
              <a:rPr lang="en-IN" smtClean="0"/>
              <a:t>30-11-2022</a:t>
            </a:fld>
            <a:endParaRPr lang="en-IN"/>
          </a:p>
        </p:txBody>
      </p:sp>
      <p:sp>
        <p:nvSpPr>
          <p:cNvPr id="5" name="Footer Placeholder 4">
            <a:extLst>
              <a:ext uri="{FF2B5EF4-FFF2-40B4-BE49-F238E27FC236}">
                <a16:creationId xmlns:a16="http://schemas.microsoft.com/office/drawing/2014/main" id="{D5B703EB-F543-6753-9C34-F239E93ACC59}"/>
              </a:ext>
            </a:extLst>
          </p:cNvPr>
          <p:cNvSpPr>
            <a:spLocks noGrp="1"/>
          </p:cNvSpPr>
          <p:nvPr>
            <p:ph type="ftr" sz="quarter" idx="11"/>
          </p:nvPr>
        </p:nvSpPr>
        <p:spPr/>
        <p:txBody>
          <a:bodyPr/>
          <a:lstStyle/>
          <a:p>
            <a:r>
              <a:rPr lang="en-IN"/>
              <a:t>Project Phase1/ECE/SEC</a:t>
            </a:r>
          </a:p>
        </p:txBody>
      </p:sp>
      <p:sp>
        <p:nvSpPr>
          <p:cNvPr id="6" name="Slide Number Placeholder 5">
            <a:extLst>
              <a:ext uri="{FF2B5EF4-FFF2-40B4-BE49-F238E27FC236}">
                <a16:creationId xmlns:a16="http://schemas.microsoft.com/office/drawing/2014/main" id="{E6405873-9410-508D-7282-58E940531601}"/>
              </a:ext>
            </a:extLst>
          </p:cNvPr>
          <p:cNvSpPr>
            <a:spLocks noGrp="1"/>
          </p:cNvSpPr>
          <p:nvPr>
            <p:ph type="sldNum" sz="quarter" idx="12"/>
          </p:nvPr>
        </p:nvSpPr>
        <p:spPr/>
        <p:txBody>
          <a:bodyPr/>
          <a:lstStyle/>
          <a:p>
            <a:fld id="{0218EA6F-482E-40B7-89A2-69B213FE7CAD}" type="slidenum">
              <a:rPr lang="en-IN" smtClean="0"/>
              <a:t>‹#›</a:t>
            </a:fld>
            <a:endParaRPr lang="en-IN"/>
          </a:p>
        </p:txBody>
      </p:sp>
    </p:spTree>
    <p:extLst>
      <p:ext uri="{BB962C8B-B14F-4D97-AF65-F5344CB8AC3E}">
        <p14:creationId xmlns:p14="http://schemas.microsoft.com/office/powerpoint/2010/main" val="12435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F6287-1AAE-DE68-8EBE-8698E5C7DA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A96C3B-C2E0-9F92-6C64-5AD6FE939B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9CBC22-B975-6239-88AB-347CF6C2C250}"/>
              </a:ext>
            </a:extLst>
          </p:cNvPr>
          <p:cNvSpPr>
            <a:spLocks noGrp="1"/>
          </p:cNvSpPr>
          <p:nvPr>
            <p:ph type="dt" sz="half" idx="10"/>
          </p:nvPr>
        </p:nvSpPr>
        <p:spPr/>
        <p:txBody>
          <a:bodyPr/>
          <a:lstStyle/>
          <a:p>
            <a:fld id="{C6CA1397-C352-4D95-AE18-C8A8D342F7EF}" type="datetime1">
              <a:rPr lang="en-IN" smtClean="0"/>
              <a:t>30-11-2022</a:t>
            </a:fld>
            <a:endParaRPr lang="en-IN"/>
          </a:p>
        </p:txBody>
      </p:sp>
      <p:sp>
        <p:nvSpPr>
          <p:cNvPr id="5" name="Footer Placeholder 4">
            <a:extLst>
              <a:ext uri="{FF2B5EF4-FFF2-40B4-BE49-F238E27FC236}">
                <a16:creationId xmlns:a16="http://schemas.microsoft.com/office/drawing/2014/main" id="{0BACFE3C-155E-A997-8521-35806B980073}"/>
              </a:ext>
            </a:extLst>
          </p:cNvPr>
          <p:cNvSpPr>
            <a:spLocks noGrp="1"/>
          </p:cNvSpPr>
          <p:nvPr>
            <p:ph type="ftr" sz="quarter" idx="11"/>
          </p:nvPr>
        </p:nvSpPr>
        <p:spPr/>
        <p:txBody>
          <a:bodyPr/>
          <a:lstStyle/>
          <a:p>
            <a:r>
              <a:rPr lang="en-IN"/>
              <a:t>Project Phase1/ECE/SEC</a:t>
            </a:r>
          </a:p>
        </p:txBody>
      </p:sp>
      <p:sp>
        <p:nvSpPr>
          <p:cNvPr id="6" name="Slide Number Placeholder 5">
            <a:extLst>
              <a:ext uri="{FF2B5EF4-FFF2-40B4-BE49-F238E27FC236}">
                <a16:creationId xmlns:a16="http://schemas.microsoft.com/office/drawing/2014/main" id="{E353100D-2A8F-FFF8-9375-77B5F8E98588}"/>
              </a:ext>
            </a:extLst>
          </p:cNvPr>
          <p:cNvSpPr>
            <a:spLocks noGrp="1"/>
          </p:cNvSpPr>
          <p:nvPr>
            <p:ph type="sldNum" sz="quarter" idx="12"/>
          </p:nvPr>
        </p:nvSpPr>
        <p:spPr/>
        <p:txBody>
          <a:bodyPr/>
          <a:lstStyle/>
          <a:p>
            <a:fld id="{0218EA6F-482E-40B7-89A2-69B213FE7CAD}" type="slidenum">
              <a:rPr lang="en-IN" smtClean="0"/>
              <a:t>‹#›</a:t>
            </a:fld>
            <a:endParaRPr lang="en-IN"/>
          </a:p>
        </p:txBody>
      </p:sp>
    </p:spTree>
    <p:extLst>
      <p:ext uri="{BB962C8B-B14F-4D97-AF65-F5344CB8AC3E}">
        <p14:creationId xmlns:p14="http://schemas.microsoft.com/office/powerpoint/2010/main" val="2144662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A39FD-1422-7CB2-F7D7-91219C28C0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78EC1BD-E1D7-57B9-C9C1-78261483C7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8268DC-7C40-CF82-4E95-3D149ACEE1CD}"/>
              </a:ext>
            </a:extLst>
          </p:cNvPr>
          <p:cNvSpPr>
            <a:spLocks noGrp="1"/>
          </p:cNvSpPr>
          <p:nvPr>
            <p:ph type="dt" sz="half" idx="10"/>
          </p:nvPr>
        </p:nvSpPr>
        <p:spPr/>
        <p:txBody>
          <a:bodyPr/>
          <a:lstStyle/>
          <a:p>
            <a:fld id="{8A61F384-7CA6-4A30-954F-F9829587E148}" type="datetime1">
              <a:rPr lang="en-IN" smtClean="0"/>
              <a:t>30-11-2022</a:t>
            </a:fld>
            <a:endParaRPr lang="en-IN"/>
          </a:p>
        </p:txBody>
      </p:sp>
      <p:sp>
        <p:nvSpPr>
          <p:cNvPr id="5" name="Footer Placeholder 4">
            <a:extLst>
              <a:ext uri="{FF2B5EF4-FFF2-40B4-BE49-F238E27FC236}">
                <a16:creationId xmlns:a16="http://schemas.microsoft.com/office/drawing/2014/main" id="{1CFF9BAF-3727-DFA5-0E47-F9AA31A67493}"/>
              </a:ext>
            </a:extLst>
          </p:cNvPr>
          <p:cNvSpPr>
            <a:spLocks noGrp="1"/>
          </p:cNvSpPr>
          <p:nvPr>
            <p:ph type="ftr" sz="quarter" idx="11"/>
          </p:nvPr>
        </p:nvSpPr>
        <p:spPr/>
        <p:txBody>
          <a:bodyPr/>
          <a:lstStyle/>
          <a:p>
            <a:r>
              <a:rPr lang="en-IN"/>
              <a:t>Project Phase1/ECE/SEC</a:t>
            </a:r>
          </a:p>
        </p:txBody>
      </p:sp>
      <p:sp>
        <p:nvSpPr>
          <p:cNvPr id="6" name="Slide Number Placeholder 5">
            <a:extLst>
              <a:ext uri="{FF2B5EF4-FFF2-40B4-BE49-F238E27FC236}">
                <a16:creationId xmlns:a16="http://schemas.microsoft.com/office/drawing/2014/main" id="{F6CE5D58-2041-6C05-8064-277270BF6518}"/>
              </a:ext>
            </a:extLst>
          </p:cNvPr>
          <p:cNvSpPr>
            <a:spLocks noGrp="1"/>
          </p:cNvSpPr>
          <p:nvPr>
            <p:ph type="sldNum" sz="quarter" idx="12"/>
          </p:nvPr>
        </p:nvSpPr>
        <p:spPr/>
        <p:txBody>
          <a:bodyPr/>
          <a:lstStyle/>
          <a:p>
            <a:fld id="{0218EA6F-482E-40B7-89A2-69B213FE7CAD}" type="slidenum">
              <a:rPr lang="en-IN" smtClean="0"/>
              <a:t>‹#›</a:t>
            </a:fld>
            <a:endParaRPr lang="en-IN"/>
          </a:p>
        </p:txBody>
      </p:sp>
    </p:spTree>
    <p:extLst>
      <p:ext uri="{BB962C8B-B14F-4D97-AF65-F5344CB8AC3E}">
        <p14:creationId xmlns:p14="http://schemas.microsoft.com/office/powerpoint/2010/main" val="2879818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3745-0815-D893-A35F-E2CE1FB5CA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DDC331-889E-6A78-FB78-FA27396A3D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6C0407-1317-B116-1971-6C0C4B81EF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327A5A-CA60-1630-BBF7-9FAD2BC7C682}"/>
              </a:ext>
            </a:extLst>
          </p:cNvPr>
          <p:cNvSpPr>
            <a:spLocks noGrp="1"/>
          </p:cNvSpPr>
          <p:nvPr>
            <p:ph type="dt" sz="half" idx="10"/>
          </p:nvPr>
        </p:nvSpPr>
        <p:spPr/>
        <p:txBody>
          <a:bodyPr/>
          <a:lstStyle/>
          <a:p>
            <a:fld id="{2EADC43C-B054-46FF-B2DB-12598DF951B3}" type="datetime1">
              <a:rPr lang="en-IN" smtClean="0"/>
              <a:t>30-11-2022</a:t>
            </a:fld>
            <a:endParaRPr lang="en-IN"/>
          </a:p>
        </p:txBody>
      </p:sp>
      <p:sp>
        <p:nvSpPr>
          <p:cNvPr id="6" name="Footer Placeholder 5">
            <a:extLst>
              <a:ext uri="{FF2B5EF4-FFF2-40B4-BE49-F238E27FC236}">
                <a16:creationId xmlns:a16="http://schemas.microsoft.com/office/drawing/2014/main" id="{CD862359-4D0E-0AAE-F098-E6B30FB2C7C9}"/>
              </a:ext>
            </a:extLst>
          </p:cNvPr>
          <p:cNvSpPr>
            <a:spLocks noGrp="1"/>
          </p:cNvSpPr>
          <p:nvPr>
            <p:ph type="ftr" sz="quarter" idx="11"/>
          </p:nvPr>
        </p:nvSpPr>
        <p:spPr/>
        <p:txBody>
          <a:bodyPr/>
          <a:lstStyle/>
          <a:p>
            <a:r>
              <a:rPr lang="en-IN"/>
              <a:t>Project Phase1/ECE/SEC</a:t>
            </a:r>
          </a:p>
        </p:txBody>
      </p:sp>
      <p:sp>
        <p:nvSpPr>
          <p:cNvPr id="7" name="Slide Number Placeholder 6">
            <a:extLst>
              <a:ext uri="{FF2B5EF4-FFF2-40B4-BE49-F238E27FC236}">
                <a16:creationId xmlns:a16="http://schemas.microsoft.com/office/drawing/2014/main" id="{91AB28BD-F15E-66CA-7003-5CEB8E3CDB60}"/>
              </a:ext>
            </a:extLst>
          </p:cNvPr>
          <p:cNvSpPr>
            <a:spLocks noGrp="1"/>
          </p:cNvSpPr>
          <p:nvPr>
            <p:ph type="sldNum" sz="quarter" idx="12"/>
          </p:nvPr>
        </p:nvSpPr>
        <p:spPr/>
        <p:txBody>
          <a:bodyPr/>
          <a:lstStyle/>
          <a:p>
            <a:fld id="{0218EA6F-482E-40B7-89A2-69B213FE7CAD}" type="slidenum">
              <a:rPr lang="en-IN" smtClean="0"/>
              <a:t>‹#›</a:t>
            </a:fld>
            <a:endParaRPr lang="en-IN"/>
          </a:p>
        </p:txBody>
      </p:sp>
    </p:spTree>
    <p:extLst>
      <p:ext uri="{BB962C8B-B14F-4D97-AF65-F5344CB8AC3E}">
        <p14:creationId xmlns:p14="http://schemas.microsoft.com/office/powerpoint/2010/main" val="118831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5AE9F-287C-9BB4-B5E1-E0B3B417A3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16D889-389B-38DF-7673-10FD190EB9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54ADB2-BE74-23F7-537B-283A7070F3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415866-44A4-BC36-6C70-27EE3F101D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5F4BD8-05C5-E61B-32B6-9EF3ADE583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796FF9C-41A7-4282-EDC1-7F5414666ECE}"/>
              </a:ext>
            </a:extLst>
          </p:cNvPr>
          <p:cNvSpPr>
            <a:spLocks noGrp="1"/>
          </p:cNvSpPr>
          <p:nvPr>
            <p:ph type="dt" sz="half" idx="10"/>
          </p:nvPr>
        </p:nvSpPr>
        <p:spPr/>
        <p:txBody>
          <a:bodyPr/>
          <a:lstStyle/>
          <a:p>
            <a:fld id="{A0EF36BF-8F50-442B-BF6B-F6E5497F3DEA}" type="datetime1">
              <a:rPr lang="en-IN" smtClean="0"/>
              <a:t>30-11-2022</a:t>
            </a:fld>
            <a:endParaRPr lang="en-IN"/>
          </a:p>
        </p:txBody>
      </p:sp>
      <p:sp>
        <p:nvSpPr>
          <p:cNvPr id="8" name="Footer Placeholder 7">
            <a:extLst>
              <a:ext uri="{FF2B5EF4-FFF2-40B4-BE49-F238E27FC236}">
                <a16:creationId xmlns:a16="http://schemas.microsoft.com/office/drawing/2014/main" id="{3668F266-2766-10F4-BCAD-E9C187BDFE30}"/>
              </a:ext>
            </a:extLst>
          </p:cNvPr>
          <p:cNvSpPr>
            <a:spLocks noGrp="1"/>
          </p:cNvSpPr>
          <p:nvPr>
            <p:ph type="ftr" sz="quarter" idx="11"/>
          </p:nvPr>
        </p:nvSpPr>
        <p:spPr/>
        <p:txBody>
          <a:bodyPr/>
          <a:lstStyle/>
          <a:p>
            <a:r>
              <a:rPr lang="en-IN"/>
              <a:t>Project Phase1/ECE/SEC</a:t>
            </a:r>
          </a:p>
        </p:txBody>
      </p:sp>
      <p:sp>
        <p:nvSpPr>
          <p:cNvPr id="9" name="Slide Number Placeholder 8">
            <a:extLst>
              <a:ext uri="{FF2B5EF4-FFF2-40B4-BE49-F238E27FC236}">
                <a16:creationId xmlns:a16="http://schemas.microsoft.com/office/drawing/2014/main" id="{46359FB5-E80B-7F57-6904-2A4E2C53FAFE}"/>
              </a:ext>
            </a:extLst>
          </p:cNvPr>
          <p:cNvSpPr>
            <a:spLocks noGrp="1"/>
          </p:cNvSpPr>
          <p:nvPr>
            <p:ph type="sldNum" sz="quarter" idx="12"/>
          </p:nvPr>
        </p:nvSpPr>
        <p:spPr/>
        <p:txBody>
          <a:bodyPr/>
          <a:lstStyle/>
          <a:p>
            <a:fld id="{0218EA6F-482E-40B7-89A2-69B213FE7CAD}" type="slidenum">
              <a:rPr lang="en-IN" smtClean="0"/>
              <a:t>‹#›</a:t>
            </a:fld>
            <a:endParaRPr lang="en-IN"/>
          </a:p>
        </p:txBody>
      </p:sp>
    </p:spTree>
    <p:extLst>
      <p:ext uri="{BB962C8B-B14F-4D97-AF65-F5344CB8AC3E}">
        <p14:creationId xmlns:p14="http://schemas.microsoft.com/office/powerpoint/2010/main" val="178145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F73F3-B665-6B09-0C51-2985DCD3FB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74222F8-E939-518C-76DF-7B83B76B6BED}"/>
              </a:ext>
            </a:extLst>
          </p:cNvPr>
          <p:cNvSpPr>
            <a:spLocks noGrp="1"/>
          </p:cNvSpPr>
          <p:nvPr>
            <p:ph type="dt" sz="half" idx="10"/>
          </p:nvPr>
        </p:nvSpPr>
        <p:spPr/>
        <p:txBody>
          <a:bodyPr/>
          <a:lstStyle/>
          <a:p>
            <a:fld id="{BA9E3058-948A-4836-AF6A-DD69D70D2A69}" type="datetime1">
              <a:rPr lang="en-IN" smtClean="0"/>
              <a:t>30-11-2022</a:t>
            </a:fld>
            <a:endParaRPr lang="en-IN"/>
          </a:p>
        </p:txBody>
      </p:sp>
      <p:sp>
        <p:nvSpPr>
          <p:cNvPr id="4" name="Footer Placeholder 3">
            <a:extLst>
              <a:ext uri="{FF2B5EF4-FFF2-40B4-BE49-F238E27FC236}">
                <a16:creationId xmlns:a16="http://schemas.microsoft.com/office/drawing/2014/main" id="{DC7CCA5B-4A08-CCEA-8CAD-1992440D7F59}"/>
              </a:ext>
            </a:extLst>
          </p:cNvPr>
          <p:cNvSpPr>
            <a:spLocks noGrp="1"/>
          </p:cNvSpPr>
          <p:nvPr>
            <p:ph type="ftr" sz="quarter" idx="11"/>
          </p:nvPr>
        </p:nvSpPr>
        <p:spPr/>
        <p:txBody>
          <a:bodyPr/>
          <a:lstStyle/>
          <a:p>
            <a:r>
              <a:rPr lang="en-IN"/>
              <a:t>Project Phase1/ECE/SEC</a:t>
            </a:r>
          </a:p>
        </p:txBody>
      </p:sp>
      <p:sp>
        <p:nvSpPr>
          <p:cNvPr id="5" name="Slide Number Placeholder 4">
            <a:extLst>
              <a:ext uri="{FF2B5EF4-FFF2-40B4-BE49-F238E27FC236}">
                <a16:creationId xmlns:a16="http://schemas.microsoft.com/office/drawing/2014/main" id="{53300BFB-9E2A-BE27-A0A3-0A27C72F3950}"/>
              </a:ext>
            </a:extLst>
          </p:cNvPr>
          <p:cNvSpPr>
            <a:spLocks noGrp="1"/>
          </p:cNvSpPr>
          <p:nvPr>
            <p:ph type="sldNum" sz="quarter" idx="12"/>
          </p:nvPr>
        </p:nvSpPr>
        <p:spPr/>
        <p:txBody>
          <a:bodyPr/>
          <a:lstStyle/>
          <a:p>
            <a:fld id="{0218EA6F-482E-40B7-89A2-69B213FE7CAD}" type="slidenum">
              <a:rPr lang="en-IN" smtClean="0"/>
              <a:t>‹#›</a:t>
            </a:fld>
            <a:endParaRPr lang="en-IN"/>
          </a:p>
        </p:txBody>
      </p:sp>
    </p:spTree>
    <p:extLst>
      <p:ext uri="{BB962C8B-B14F-4D97-AF65-F5344CB8AC3E}">
        <p14:creationId xmlns:p14="http://schemas.microsoft.com/office/powerpoint/2010/main" val="1942529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0DCC65-7812-D481-2AA0-B4702683A2BE}"/>
              </a:ext>
            </a:extLst>
          </p:cNvPr>
          <p:cNvSpPr>
            <a:spLocks noGrp="1"/>
          </p:cNvSpPr>
          <p:nvPr>
            <p:ph type="dt" sz="half" idx="10"/>
          </p:nvPr>
        </p:nvSpPr>
        <p:spPr/>
        <p:txBody>
          <a:bodyPr/>
          <a:lstStyle/>
          <a:p>
            <a:fld id="{B0024C90-A269-4F02-97CE-C8EEE60EC60F}" type="datetime1">
              <a:rPr lang="en-IN" smtClean="0"/>
              <a:t>30-11-2022</a:t>
            </a:fld>
            <a:endParaRPr lang="en-IN"/>
          </a:p>
        </p:txBody>
      </p:sp>
      <p:sp>
        <p:nvSpPr>
          <p:cNvPr id="3" name="Footer Placeholder 2">
            <a:extLst>
              <a:ext uri="{FF2B5EF4-FFF2-40B4-BE49-F238E27FC236}">
                <a16:creationId xmlns:a16="http://schemas.microsoft.com/office/drawing/2014/main" id="{D39471F3-D078-F0E0-C34F-95DA2478A0F5}"/>
              </a:ext>
            </a:extLst>
          </p:cNvPr>
          <p:cNvSpPr>
            <a:spLocks noGrp="1"/>
          </p:cNvSpPr>
          <p:nvPr>
            <p:ph type="ftr" sz="quarter" idx="11"/>
          </p:nvPr>
        </p:nvSpPr>
        <p:spPr/>
        <p:txBody>
          <a:bodyPr/>
          <a:lstStyle/>
          <a:p>
            <a:r>
              <a:rPr lang="en-IN"/>
              <a:t>Project Phase1/ECE/SEC</a:t>
            </a:r>
          </a:p>
        </p:txBody>
      </p:sp>
      <p:sp>
        <p:nvSpPr>
          <p:cNvPr id="4" name="Slide Number Placeholder 3">
            <a:extLst>
              <a:ext uri="{FF2B5EF4-FFF2-40B4-BE49-F238E27FC236}">
                <a16:creationId xmlns:a16="http://schemas.microsoft.com/office/drawing/2014/main" id="{0A29283C-8197-75F1-6006-7408C7F4798E}"/>
              </a:ext>
            </a:extLst>
          </p:cNvPr>
          <p:cNvSpPr>
            <a:spLocks noGrp="1"/>
          </p:cNvSpPr>
          <p:nvPr>
            <p:ph type="sldNum" sz="quarter" idx="12"/>
          </p:nvPr>
        </p:nvSpPr>
        <p:spPr/>
        <p:txBody>
          <a:bodyPr/>
          <a:lstStyle/>
          <a:p>
            <a:fld id="{0218EA6F-482E-40B7-89A2-69B213FE7CAD}" type="slidenum">
              <a:rPr lang="en-IN" smtClean="0"/>
              <a:t>‹#›</a:t>
            </a:fld>
            <a:endParaRPr lang="en-IN"/>
          </a:p>
        </p:txBody>
      </p:sp>
    </p:spTree>
    <p:extLst>
      <p:ext uri="{BB962C8B-B14F-4D97-AF65-F5344CB8AC3E}">
        <p14:creationId xmlns:p14="http://schemas.microsoft.com/office/powerpoint/2010/main" val="1009440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23FB-7880-782A-FEE3-9195C9F8E1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C9ED22-34E6-9D9E-AC36-1531350BE0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CDC5774-3279-457C-2933-88138338E9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D7FD02-6A54-7107-2CA4-B58671E634B8}"/>
              </a:ext>
            </a:extLst>
          </p:cNvPr>
          <p:cNvSpPr>
            <a:spLocks noGrp="1"/>
          </p:cNvSpPr>
          <p:nvPr>
            <p:ph type="dt" sz="half" idx="10"/>
          </p:nvPr>
        </p:nvSpPr>
        <p:spPr/>
        <p:txBody>
          <a:bodyPr/>
          <a:lstStyle/>
          <a:p>
            <a:fld id="{1081E926-C465-4625-8035-DC4666328855}" type="datetime1">
              <a:rPr lang="en-IN" smtClean="0"/>
              <a:t>30-11-2022</a:t>
            </a:fld>
            <a:endParaRPr lang="en-IN"/>
          </a:p>
        </p:txBody>
      </p:sp>
      <p:sp>
        <p:nvSpPr>
          <p:cNvPr id="6" name="Footer Placeholder 5">
            <a:extLst>
              <a:ext uri="{FF2B5EF4-FFF2-40B4-BE49-F238E27FC236}">
                <a16:creationId xmlns:a16="http://schemas.microsoft.com/office/drawing/2014/main" id="{AF7002EF-6605-0FEA-6CD9-63653A29E146}"/>
              </a:ext>
            </a:extLst>
          </p:cNvPr>
          <p:cNvSpPr>
            <a:spLocks noGrp="1"/>
          </p:cNvSpPr>
          <p:nvPr>
            <p:ph type="ftr" sz="quarter" idx="11"/>
          </p:nvPr>
        </p:nvSpPr>
        <p:spPr/>
        <p:txBody>
          <a:bodyPr/>
          <a:lstStyle/>
          <a:p>
            <a:r>
              <a:rPr lang="en-IN"/>
              <a:t>Project Phase1/ECE/SEC</a:t>
            </a:r>
          </a:p>
        </p:txBody>
      </p:sp>
      <p:sp>
        <p:nvSpPr>
          <p:cNvPr id="7" name="Slide Number Placeholder 6">
            <a:extLst>
              <a:ext uri="{FF2B5EF4-FFF2-40B4-BE49-F238E27FC236}">
                <a16:creationId xmlns:a16="http://schemas.microsoft.com/office/drawing/2014/main" id="{D6BE3D49-2647-52A2-1922-B8A06F6F22EA}"/>
              </a:ext>
            </a:extLst>
          </p:cNvPr>
          <p:cNvSpPr>
            <a:spLocks noGrp="1"/>
          </p:cNvSpPr>
          <p:nvPr>
            <p:ph type="sldNum" sz="quarter" idx="12"/>
          </p:nvPr>
        </p:nvSpPr>
        <p:spPr/>
        <p:txBody>
          <a:bodyPr/>
          <a:lstStyle/>
          <a:p>
            <a:fld id="{0218EA6F-482E-40B7-89A2-69B213FE7CAD}" type="slidenum">
              <a:rPr lang="en-IN" smtClean="0"/>
              <a:t>‹#›</a:t>
            </a:fld>
            <a:endParaRPr lang="en-IN"/>
          </a:p>
        </p:txBody>
      </p:sp>
    </p:spTree>
    <p:extLst>
      <p:ext uri="{BB962C8B-B14F-4D97-AF65-F5344CB8AC3E}">
        <p14:creationId xmlns:p14="http://schemas.microsoft.com/office/powerpoint/2010/main" val="1456304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AB108-FB58-1644-B3AC-03C65FF849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E50E87D-AC67-5A5B-36AB-5839B0A87B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84B5830-014C-5E6D-C1D7-9A56618826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15E8CF-4EE8-C8FC-87EE-76D2C96F3C5E}"/>
              </a:ext>
            </a:extLst>
          </p:cNvPr>
          <p:cNvSpPr>
            <a:spLocks noGrp="1"/>
          </p:cNvSpPr>
          <p:nvPr>
            <p:ph type="dt" sz="half" idx="10"/>
          </p:nvPr>
        </p:nvSpPr>
        <p:spPr/>
        <p:txBody>
          <a:bodyPr/>
          <a:lstStyle/>
          <a:p>
            <a:fld id="{9218A8D0-3F0B-4D94-B09E-F8BBED746F3B}" type="datetime1">
              <a:rPr lang="en-IN" smtClean="0"/>
              <a:t>30-11-2022</a:t>
            </a:fld>
            <a:endParaRPr lang="en-IN"/>
          </a:p>
        </p:txBody>
      </p:sp>
      <p:sp>
        <p:nvSpPr>
          <p:cNvPr id="6" name="Footer Placeholder 5">
            <a:extLst>
              <a:ext uri="{FF2B5EF4-FFF2-40B4-BE49-F238E27FC236}">
                <a16:creationId xmlns:a16="http://schemas.microsoft.com/office/drawing/2014/main" id="{AA2D8536-0858-BF13-0DA8-713F637021DA}"/>
              </a:ext>
            </a:extLst>
          </p:cNvPr>
          <p:cNvSpPr>
            <a:spLocks noGrp="1"/>
          </p:cNvSpPr>
          <p:nvPr>
            <p:ph type="ftr" sz="quarter" idx="11"/>
          </p:nvPr>
        </p:nvSpPr>
        <p:spPr/>
        <p:txBody>
          <a:bodyPr/>
          <a:lstStyle/>
          <a:p>
            <a:r>
              <a:rPr lang="en-IN"/>
              <a:t>Project Phase1/ECE/SEC</a:t>
            </a:r>
          </a:p>
        </p:txBody>
      </p:sp>
      <p:sp>
        <p:nvSpPr>
          <p:cNvPr id="7" name="Slide Number Placeholder 6">
            <a:extLst>
              <a:ext uri="{FF2B5EF4-FFF2-40B4-BE49-F238E27FC236}">
                <a16:creationId xmlns:a16="http://schemas.microsoft.com/office/drawing/2014/main" id="{FDEABB9E-2B7D-9F7C-0CFF-4C18267CEE4A}"/>
              </a:ext>
            </a:extLst>
          </p:cNvPr>
          <p:cNvSpPr>
            <a:spLocks noGrp="1"/>
          </p:cNvSpPr>
          <p:nvPr>
            <p:ph type="sldNum" sz="quarter" idx="12"/>
          </p:nvPr>
        </p:nvSpPr>
        <p:spPr/>
        <p:txBody>
          <a:bodyPr/>
          <a:lstStyle/>
          <a:p>
            <a:fld id="{0218EA6F-482E-40B7-89A2-69B213FE7CAD}" type="slidenum">
              <a:rPr lang="en-IN" smtClean="0"/>
              <a:t>‹#›</a:t>
            </a:fld>
            <a:endParaRPr lang="en-IN"/>
          </a:p>
        </p:txBody>
      </p:sp>
    </p:spTree>
    <p:extLst>
      <p:ext uri="{BB962C8B-B14F-4D97-AF65-F5344CB8AC3E}">
        <p14:creationId xmlns:p14="http://schemas.microsoft.com/office/powerpoint/2010/main" val="343507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2CC4A7-8FFF-75F4-E6F7-89858A0C77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02F469-371B-1A5C-FC12-88EA35E262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59D38E-C720-2561-19A2-41CDBD1D7D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E4D1A0-E43B-454A-919A-0D57361A252E}" type="datetime1">
              <a:rPr lang="en-IN" smtClean="0"/>
              <a:t>30-11-2022</a:t>
            </a:fld>
            <a:endParaRPr lang="en-IN"/>
          </a:p>
        </p:txBody>
      </p:sp>
      <p:sp>
        <p:nvSpPr>
          <p:cNvPr id="5" name="Footer Placeholder 4">
            <a:extLst>
              <a:ext uri="{FF2B5EF4-FFF2-40B4-BE49-F238E27FC236}">
                <a16:creationId xmlns:a16="http://schemas.microsoft.com/office/drawing/2014/main" id="{3A296EE8-248D-6FEF-4A82-2410F8D59F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Project Phase1/ECE/SEC</a:t>
            </a:r>
          </a:p>
        </p:txBody>
      </p:sp>
      <p:sp>
        <p:nvSpPr>
          <p:cNvPr id="6" name="Slide Number Placeholder 5">
            <a:extLst>
              <a:ext uri="{FF2B5EF4-FFF2-40B4-BE49-F238E27FC236}">
                <a16:creationId xmlns:a16="http://schemas.microsoft.com/office/drawing/2014/main" id="{4B324E3C-1849-1C3A-FEFC-9C9A75B9C2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8EA6F-482E-40B7-89A2-69B213FE7CAD}" type="slidenum">
              <a:rPr lang="en-IN" smtClean="0"/>
              <a:t>‹#›</a:t>
            </a:fld>
            <a:endParaRPr lang="en-IN"/>
          </a:p>
        </p:txBody>
      </p:sp>
    </p:spTree>
    <p:extLst>
      <p:ext uri="{BB962C8B-B14F-4D97-AF65-F5344CB8AC3E}">
        <p14:creationId xmlns:p14="http://schemas.microsoft.com/office/powerpoint/2010/main" val="3101946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D5DD3-FAB3-2261-1441-7282460EB8E7}"/>
              </a:ext>
            </a:extLst>
          </p:cNvPr>
          <p:cNvSpPr>
            <a:spLocks noGrp="1"/>
          </p:cNvSpPr>
          <p:nvPr>
            <p:ph type="ctrTitle"/>
          </p:nvPr>
        </p:nvSpPr>
        <p:spPr>
          <a:xfrm>
            <a:off x="1818968" y="406400"/>
            <a:ext cx="9144000" cy="2387600"/>
          </a:xfrm>
        </p:spPr>
        <p:txBody>
          <a:bodyPr>
            <a:normAutofit/>
          </a:bodyPr>
          <a:lstStyle/>
          <a:p>
            <a:br>
              <a:rPr lang="en-US" altLang="en-US" sz="3600" b="1" dirty="0">
                <a:latin typeface="Times New Roman" panose="02020603050405020304" pitchFamily="18" charset="0"/>
                <a:cs typeface="Times New Roman" panose="02020603050405020304" pitchFamily="18" charset="0"/>
                <a:sym typeface="Times New Roman" panose="02020603050405020304" pitchFamily="18" charset="0"/>
              </a:rPr>
            </a:br>
            <a:r>
              <a:rPr lang="en-US" altLang="en-US" sz="3600" b="1" dirty="0">
                <a:latin typeface="Times New Roman" panose="02020603050405020304" pitchFamily="18" charset="0"/>
                <a:cs typeface="Times New Roman" panose="02020603050405020304" pitchFamily="18" charset="0"/>
                <a:sym typeface="Times New Roman" panose="02020603050405020304" pitchFamily="18" charset="0"/>
              </a:rPr>
              <a:t> SD CARD INTERFACE WITH FPGA ON MULTIMEDIA  APPLICATIONS</a:t>
            </a:r>
            <a:endParaRPr lang="en-IN" sz="3600" dirty="0"/>
          </a:p>
        </p:txBody>
      </p:sp>
      <p:sp>
        <p:nvSpPr>
          <p:cNvPr id="3" name="Subtitle 2">
            <a:extLst>
              <a:ext uri="{FF2B5EF4-FFF2-40B4-BE49-F238E27FC236}">
                <a16:creationId xmlns:a16="http://schemas.microsoft.com/office/drawing/2014/main" id="{CF8366C5-A4A7-2A29-84E4-36DC9D94635E}"/>
              </a:ext>
            </a:extLst>
          </p:cNvPr>
          <p:cNvSpPr>
            <a:spLocks noGrp="1"/>
          </p:cNvSpPr>
          <p:nvPr>
            <p:ph type="subTitle" idx="1"/>
          </p:nvPr>
        </p:nvSpPr>
        <p:spPr>
          <a:xfrm>
            <a:off x="1524000" y="2982606"/>
            <a:ext cx="9144000" cy="1655762"/>
          </a:xfrm>
        </p:spPr>
        <p:txBody>
          <a:bodyPr>
            <a:noAutofit/>
          </a:bodyPr>
          <a:lstStyle/>
          <a:p>
            <a:pPr defTabSz="776288" eaLnBrk="1" hangingPunct="1">
              <a:spcBef>
                <a:spcPts val="800"/>
              </a:spcBef>
              <a:buFontTx/>
              <a:buNone/>
            </a:pPr>
            <a:endParaRPr lang="en-US" altLang="en-US" sz="1800" dirty="0">
              <a:latin typeface="Times New Roman" panose="02020603050405020304" pitchFamily="18" charset="0"/>
              <a:cs typeface="Times New Roman" panose="02020603050405020304" pitchFamily="18" charset="0"/>
              <a:sym typeface="Times New Roman" panose="02020603050405020304" pitchFamily="18" charset="0"/>
            </a:endParaRPr>
          </a:p>
          <a:p>
            <a:pPr defTabSz="776288" eaLnBrk="1" hangingPunct="1">
              <a:spcBef>
                <a:spcPts val="800"/>
              </a:spcBef>
              <a:buFontTx/>
              <a:buNone/>
            </a:pPr>
            <a:r>
              <a:rPr lang="en-US" altLang="en-US" sz="1800" b="1" dirty="0">
                <a:latin typeface="Times New Roman" panose="02020603050405020304" pitchFamily="18" charset="0"/>
                <a:cs typeface="Times New Roman" panose="02020603050405020304" pitchFamily="18" charset="0"/>
                <a:sym typeface="Times New Roman" panose="02020603050405020304" pitchFamily="18" charset="0"/>
              </a:rPr>
              <a:t>MEMBERS :</a:t>
            </a:r>
          </a:p>
          <a:p>
            <a:pPr defTabSz="776288" eaLnBrk="1" hangingPunct="1">
              <a:spcBef>
                <a:spcPts val="800"/>
              </a:spcBef>
              <a:buFontTx/>
              <a:buNone/>
            </a:pPr>
            <a:r>
              <a:rPr lang="en-US" altLang="en-US" sz="1800" b="1" dirty="0">
                <a:latin typeface="Times New Roman" panose="02020603050405020304" pitchFamily="18" charset="0"/>
                <a:cs typeface="Times New Roman" panose="02020603050405020304" pitchFamily="18" charset="0"/>
                <a:sym typeface="Times New Roman" panose="02020603050405020304" pitchFamily="18" charset="0"/>
              </a:rPr>
              <a:t>SAKTHEKANNAN M S(212219060228)</a:t>
            </a:r>
          </a:p>
          <a:p>
            <a:pPr defTabSz="776288" eaLnBrk="1" hangingPunct="1">
              <a:spcBef>
                <a:spcPts val="800"/>
              </a:spcBef>
              <a:buFontTx/>
              <a:buNone/>
            </a:pPr>
            <a:r>
              <a:rPr lang="en-US" altLang="en-US" sz="1800" b="1" dirty="0">
                <a:latin typeface="Times New Roman" panose="02020603050405020304" pitchFamily="18" charset="0"/>
                <a:cs typeface="Times New Roman" panose="02020603050405020304" pitchFamily="18" charset="0"/>
                <a:sym typeface="Times New Roman" panose="02020603050405020304" pitchFamily="18" charset="0"/>
              </a:rPr>
              <a:t>UDAYA KRISHNAN M (212219060284)</a:t>
            </a:r>
          </a:p>
          <a:p>
            <a:pPr defTabSz="776288" eaLnBrk="1" hangingPunct="1">
              <a:spcBef>
                <a:spcPts val="800"/>
              </a:spcBef>
              <a:buFontTx/>
              <a:buNone/>
            </a:pPr>
            <a:r>
              <a:rPr lang="en-US" altLang="en-US" sz="1800" b="1" dirty="0">
                <a:latin typeface="Times New Roman" panose="02020603050405020304" pitchFamily="18" charset="0"/>
                <a:cs typeface="Times New Roman" panose="02020603050405020304" pitchFamily="18" charset="0"/>
                <a:sym typeface="Times New Roman" panose="02020603050405020304" pitchFamily="18" charset="0"/>
              </a:rPr>
              <a:t>YOGAVIGNES BM(212219060302)</a:t>
            </a:r>
          </a:p>
          <a:p>
            <a:pPr defTabSz="776288" eaLnBrk="1" hangingPunct="1">
              <a:spcBef>
                <a:spcPts val="800"/>
              </a:spcBef>
              <a:buFontTx/>
              <a:buNone/>
            </a:pPr>
            <a:endParaRPr lang="en-US" altLang="en-US" sz="1800" b="1" dirty="0">
              <a:latin typeface="Times New Roman" panose="02020603050405020304" pitchFamily="18" charset="0"/>
              <a:cs typeface="Times New Roman" panose="02020603050405020304" pitchFamily="18" charset="0"/>
              <a:sym typeface="Times New Roman" panose="02020603050405020304" pitchFamily="18" charset="0"/>
            </a:endParaRPr>
          </a:p>
          <a:p>
            <a:pPr defTabSz="776288" eaLnBrk="1" hangingPunct="1">
              <a:spcBef>
                <a:spcPts val="800"/>
              </a:spcBef>
              <a:buFontTx/>
              <a:buNone/>
            </a:pPr>
            <a:r>
              <a:rPr lang="en-US" altLang="en-US" sz="1800" b="1" dirty="0">
                <a:latin typeface="Times New Roman" panose="02020603050405020304" pitchFamily="18" charset="0"/>
                <a:cs typeface="Times New Roman" panose="02020603050405020304" pitchFamily="18" charset="0"/>
                <a:sym typeface="Times New Roman" panose="02020603050405020304" pitchFamily="18" charset="0"/>
              </a:rPr>
              <a:t>GUIDE: Dr. </a:t>
            </a:r>
            <a:r>
              <a:rPr lang="en-US" altLang="en-US" sz="1800" b="1" dirty="0" err="1">
                <a:latin typeface="Times New Roman" panose="02020603050405020304" pitchFamily="18" charset="0"/>
                <a:cs typeface="Times New Roman" panose="02020603050405020304" pitchFamily="18" charset="0"/>
                <a:sym typeface="Times New Roman" panose="02020603050405020304" pitchFamily="18" charset="0"/>
              </a:rPr>
              <a:t>Srigitha</a:t>
            </a:r>
            <a:r>
              <a:rPr lang="en-US" altLang="en-US" sz="1800" b="1" dirty="0">
                <a:latin typeface="Times New Roman" panose="02020603050405020304" pitchFamily="18" charset="0"/>
                <a:cs typeface="Times New Roman" panose="02020603050405020304" pitchFamily="18" charset="0"/>
                <a:sym typeface="Times New Roman" panose="02020603050405020304" pitchFamily="18" charset="0"/>
              </a:rPr>
              <a:t> S Nath</a:t>
            </a:r>
          </a:p>
          <a:p>
            <a:endParaRPr lang="en-IN" sz="1800" dirty="0"/>
          </a:p>
        </p:txBody>
      </p:sp>
      <p:sp>
        <p:nvSpPr>
          <p:cNvPr id="4" name="Footer Placeholder 3">
            <a:extLst>
              <a:ext uri="{FF2B5EF4-FFF2-40B4-BE49-F238E27FC236}">
                <a16:creationId xmlns:a16="http://schemas.microsoft.com/office/drawing/2014/main" id="{27B968EE-F38A-AB3D-23A2-5450F07068AB}"/>
              </a:ext>
            </a:extLst>
          </p:cNvPr>
          <p:cNvSpPr>
            <a:spLocks noGrp="1"/>
          </p:cNvSpPr>
          <p:nvPr>
            <p:ph type="ftr" sz="quarter" idx="11"/>
          </p:nvPr>
        </p:nvSpPr>
        <p:spPr/>
        <p:txBody>
          <a:bodyPr/>
          <a:lstStyle/>
          <a:p>
            <a:r>
              <a:rPr lang="en-IN" dirty="0"/>
              <a:t>Project Phase1/ECE/SEC</a:t>
            </a:r>
          </a:p>
        </p:txBody>
      </p:sp>
      <p:sp>
        <p:nvSpPr>
          <p:cNvPr id="5" name="Slide Number Placeholder 4">
            <a:extLst>
              <a:ext uri="{FF2B5EF4-FFF2-40B4-BE49-F238E27FC236}">
                <a16:creationId xmlns:a16="http://schemas.microsoft.com/office/drawing/2014/main" id="{C61B813C-EEF1-FEA0-408A-CB1E8AFC63CF}"/>
              </a:ext>
            </a:extLst>
          </p:cNvPr>
          <p:cNvSpPr>
            <a:spLocks noGrp="1"/>
          </p:cNvSpPr>
          <p:nvPr>
            <p:ph type="sldNum" sz="quarter" idx="12"/>
          </p:nvPr>
        </p:nvSpPr>
        <p:spPr/>
        <p:txBody>
          <a:bodyPr/>
          <a:lstStyle/>
          <a:p>
            <a:fld id="{0218EA6F-482E-40B7-89A2-69B213FE7CAD}" type="slidenum">
              <a:rPr lang="en-IN" smtClean="0"/>
              <a:t>1</a:t>
            </a:fld>
            <a:endParaRPr lang="en-IN" dirty="0"/>
          </a:p>
        </p:txBody>
      </p:sp>
    </p:spTree>
    <p:extLst>
      <p:ext uri="{BB962C8B-B14F-4D97-AF65-F5344CB8AC3E}">
        <p14:creationId xmlns:p14="http://schemas.microsoft.com/office/powerpoint/2010/main" val="3876586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3F5DF-27B5-14C9-C6B3-6E1E39E084BD}"/>
              </a:ext>
            </a:extLst>
          </p:cNvPr>
          <p:cNvSpPr>
            <a:spLocks noGrp="1"/>
          </p:cNvSpPr>
          <p:nvPr>
            <p:ph type="title"/>
          </p:nvPr>
        </p:nvSpPr>
        <p:spPr>
          <a:xfrm>
            <a:off x="341051" y="0"/>
            <a:ext cx="10515600" cy="1325563"/>
          </a:xfrm>
        </p:spPr>
        <p:txBody>
          <a:bodyPr>
            <a:normAutofit/>
          </a:bodyPr>
          <a:lstStyle/>
          <a:p>
            <a:r>
              <a:rPr lang="en-US" sz="2600" b="1" dirty="0">
                <a:latin typeface="Times New Roman" panose="02020603050405020304" pitchFamily="18" charset="0"/>
                <a:cs typeface="Times New Roman" panose="02020603050405020304" pitchFamily="18" charset="0"/>
              </a:rPr>
              <a:t>					RESULT</a:t>
            </a:r>
            <a:endParaRPr lang="en-IN" sz="2600" b="1" dirty="0">
              <a:latin typeface="Times New Roman" panose="02020603050405020304" pitchFamily="18" charset="0"/>
              <a:cs typeface="Times New Roman" panose="02020603050405020304" pitchFamily="18" charset="0"/>
            </a:endParaRPr>
          </a:p>
        </p:txBody>
      </p:sp>
      <p:pic>
        <p:nvPicPr>
          <p:cNvPr id="12" name="Content Placeholder 11">
            <a:extLst>
              <a:ext uri="{FF2B5EF4-FFF2-40B4-BE49-F238E27FC236}">
                <a16:creationId xmlns:a16="http://schemas.microsoft.com/office/drawing/2014/main" id="{F2772B00-5B32-ED29-193A-F518738D3CFF}"/>
              </a:ext>
            </a:extLst>
          </p:cNvPr>
          <p:cNvPicPr>
            <a:picLocks noGrp="1" noChangeAspect="1"/>
          </p:cNvPicPr>
          <p:nvPr>
            <p:ph idx="1"/>
          </p:nvPr>
        </p:nvPicPr>
        <p:blipFill>
          <a:blip r:embed="rId2"/>
          <a:stretch>
            <a:fillRect/>
          </a:stretch>
        </p:blipFill>
        <p:spPr>
          <a:xfrm>
            <a:off x="2166151" y="1384917"/>
            <a:ext cx="7510509" cy="3153215"/>
          </a:xfrm>
        </p:spPr>
      </p:pic>
      <p:sp>
        <p:nvSpPr>
          <p:cNvPr id="4" name="Footer Placeholder 3">
            <a:extLst>
              <a:ext uri="{FF2B5EF4-FFF2-40B4-BE49-F238E27FC236}">
                <a16:creationId xmlns:a16="http://schemas.microsoft.com/office/drawing/2014/main" id="{542CA274-06FA-A8D7-4A64-2C7F0E24817B}"/>
              </a:ext>
            </a:extLst>
          </p:cNvPr>
          <p:cNvSpPr>
            <a:spLocks noGrp="1"/>
          </p:cNvSpPr>
          <p:nvPr>
            <p:ph type="ftr" sz="quarter" idx="11"/>
          </p:nvPr>
        </p:nvSpPr>
        <p:spPr/>
        <p:txBody>
          <a:bodyPr/>
          <a:lstStyle/>
          <a:p>
            <a:r>
              <a:rPr lang="en-IN"/>
              <a:t>Project Phase1/ECE/SEC</a:t>
            </a:r>
          </a:p>
        </p:txBody>
      </p:sp>
      <p:sp>
        <p:nvSpPr>
          <p:cNvPr id="5" name="Slide Number Placeholder 4">
            <a:extLst>
              <a:ext uri="{FF2B5EF4-FFF2-40B4-BE49-F238E27FC236}">
                <a16:creationId xmlns:a16="http://schemas.microsoft.com/office/drawing/2014/main" id="{88DEED56-43F3-A14F-134A-DEE70B6A6C87}"/>
              </a:ext>
            </a:extLst>
          </p:cNvPr>
          <p:cNvSpPr>
            <a:spLocks noGrp="1"/>
          </p:cNvSpPr>
          <p:nvPr>
            <p:ph type="sldNum" sz="quarter" idx="12"/>
          </p:nvPr>
        </p:nvSpPr>
        <p:spPr/>
        <p:txBody>
          <a:bodyPr/>
          <a:lstStyle/>
          <a:p>
            <a:fld id="{0218EA6F-482E-40B7-89A2-69B213FE7CAD}" type="slidenum">
              <a:rPr lang="en-IN" smtClean="0"/>
              <a:t>10</a:t>
            </a:fld>
            <a:endParaRPr lang="en-IN"/>
          </a:p>
        </p:txBody>
      </p:sp>
      <p:sp>
        <p:nvSpPr>
          <p:cNvPr id="14" name="TextBox 13">
            <a:extLst>
              <a:ext uri="{FF2B5EF4-FFF2-40B4-BE49-F238E27FC236}">
                <a16:creationId xmlns:a16="http://schemas.microsoft.com/office/drawing/2014/main" id="{838C6055-3C5C-BEC2-7663-A17F2AF5685C}"/>
              </a:ext>
            </a:extLst>
          </p:cNvPr>
          <p:cNvSpPr txBox="1"/>
          <p:nvPr/>
        </p:nvSpPr>
        <p:spPr>
          <a:xfrm>
            <a:off x="927716" y="4680992"/>
            <a:ext cx="9727707" cy="1200329"/>
          </a:xfrm>
          <a:prstGeom prst="rect">
            <a:avLst/>
          </a:prstGeom>
          <a:noFill/>
        </p:spPr>
        <p:txBody>
          <a:bodyPr wrap="square">
            <a:spAutoFit/>
          </a:bodyPr>
          <a:lstStyle/>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Comparing the specifications of the Spartan 6 FPGA (530 Slice Registers, 916 LUT's, 464 Flip Flops, 5.35 ns clock period, 186.925 MHz frequency) and the Artix-7 (512 Slice Registers, 653, LUT's, 413 Flip Flops, 3.254 ns clock period, 307.342 MHz frequency) demonstrates that our proposed results provide better resource utilization than existing methods.</a:t>
            </a:r>
          </a:p>
        </p:txBody>
      </p:sp>
    </p:spTree>
    <p:extLst>
      <p:ext uri="{BB962C8B-B14F-4D97-AF65-F5344CB8AC3E}">
        <p14:creationId xmlns:p14="http://schemas.microsoft.com/office/powerpoint/2010/main" val="2838982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EBCD3-7E1E-1E77-58F7-41809826CC61}"/>
              </a:ext>
            </a:extLst>
          </p:cNvPr>
          <p:cNvSpPr>
            <a:spLocks noGrp="1"/>
          </p:cNvSpPr>
          <p:nvPr>
            <p:ph type="title"/>
          </p:nvPr>
        </p:nvSpPr>
        <p:spPr/>
        <p:txBody>
          <a:bodyPr>
            <a:normAutofit/>
          </a:bodyPr>
          <a:lstStyle/>
          <a:p>
            <a:r>
              <a:rPr lang="en-US" sz="2600" b="1" dirty="0">
                <a:latin typeface="Times New Roman" panose="02020603050405020304" pitchFamily="18" charset="0"/>
                <a:cs typeface="Times New Roman" panose="02020603050405020304" pitchFamily="18" charset="0"/>
              </a:rPr>
              <a:t>				 CONCLUSION</a:t>
            </a:r>
            <a:endParaRPr lang="en-IN" sz="2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0CD3B0-9E29-8785-998F-54744B0F8C36}"/>
              </a:ext>
            </a:extLst>
          </p:cNvPr>
          <p:cNvSpPr>
            <a:spLocks noGrp="1"/>
          </p:cNvSpPr>
          <p:nvPr>
            <p:ph idx="1"/>
          </p:nvPr>
        </p:nvSpPr>
        <p:spPr/>
        <p:txBody>
          <a:bodyPr>
            <a:normAutofit/>
          </a:bodyPr>
          <a:lstStyle/>
          <a:p>
            <a:r>
              <a:rPr lang="en-US" sz="1600" b="1" dirty="0">
                <a:latin typeface="Times New Roman" panose="02020603050405020304" pitchFamily="18" charset="0"/>
                <a:cs typeface="Times New Roman" panose="02020603050405020304" pitchFamily="18" charset="0"/>
              </a:rPr>
              <a:t>This research proposes an FPGA controller for SD card reading/writing in 4-bit SD mode. </a:t>
            </a:r>
          </a:p>
          <a:p>
            <a:r>
              <a:rPr lang="en-US" sz="1600" b="1" dirty="0">
                <a:latin typeface="Times New Roman" panose="02020603050405020304" pitchFamily="18" charset="0"/>
                <a:cs typeface="Times New Roman" panose="02020603050405020304" pitchFamily="18" charset="0"/>
              </a:rPr>
              <a:t>It is allowed to address individual cards out of sequence, notwithstanding the architecture's suggestion. </a:t>
            </a:r>
          </a:p>
          <a:p>
            <a:r>
              <a:rPr lang="en-US" sz="1600" b="1" dirty="0">
                <a:latin typeface="Times New Roman" panose="02020603050405020304" pitchFamily="18" charset="0"/>
                <a:cs typeface="Times New Roman" panose="02020603050405020304" pitchFamily="18" charset="0"/>
              </a:rPr>
              <a:t>There is a large quantity of storage capacity available. </a:t>
            </a:r>
          </a:p>
          <a:p>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Easily expandable storage system add number SD cards contain sharing the same clock and data signals different chip select signal for each card was suggested the architecture involves accessing each card in sequence, but it is allowed. Availability of large amounts of memory.</a:t>
            </a:r>
            <a:endParaRPr lang="en-IN" sz="16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30FF289-A24C-5D5D-E708-5F6DB8C787C2}"/>
              </a:ext>
            </a:extLst>
          </p:cNvPr>
          <p:cNvSpPr>
            <a:spLocks noGrp="1"/>
          </p:cNvSpPr>
          <p:nvPr>
            <p:ph type="ftr" sz="quarter" idx="11"/>
          </p:nvPr>
        </p:nvSpPr>
        <p:spPr/>
        <p:txBody>
          <a:bodyPr/>
          <a:lstStyle/>
          <a:p>
            <a:r>
              <a:rPr lang="en-IN"/>
              <a:t>Project Phase1/ECE/SEC</a:t>
            </a:r>
          </a:p>
        </p:txBody>
      </p:sp>
      <p:sp>
        <p:nvSpPr>
          <p:cNvPr id="5" name="Slide Number Placeholder 4">
            <a:extLst>
              <a:ext uri="{FF2B5EF4-FFF2-40B4-BE49-F238E27FC236}">
                <a16:creationId xmlns:a16="http://schemas.microsoft.com/office/drawing/2014/main" id="{45609F48-8637-E9F0-C114-78E3A4881484}"/>
              </a:ext>
            </a:extLst>
          </p:cNvPr>
          <p:cNvSpPr>
            <a:spLocks noGrp="1"/>
          </p:cNvSpPr>
          <p:nvPr>
            <p:ph type="sldNum" sz="quarter" idx="12"/>
          </p:nvPr>
        </p:nvSpPr>
        <p:spPr/>
        <p:txBody>
          <a:bodyPr/>
          <a:lstStyle/>
          <a:p>
            <a:fld id="{0218EA6F-482E-40B7-89A2-69B213FE7CAD}" type="slidenum">
              <a:rPr lang="en-IN" smtClean="0"/>
              <a:t>11</a:t>
            </a:fld>
            <a:endParaRPr lang="en-IN"/>
          </a:p>
        </p:txBody>
      </p:sp>
    </p:spTree>
    <p:extLst>
      <p:ext uri="{BB962C8B-B14F-4D97-AF65-F5344CB8AC3E}">
        <p14:creationId xmlns:p14="http://schemas.microsoft.com/office/powerpoint/2010/main" val="3810448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6D045-0A3D-9453-574F-990D610C4054}"/>
              </a:ext>
            </a:extLst>
          </p:cNvPr>
          <p:cNvSpPr>
            <a:spLocks noGrp="1"/>
          </p:cNvSpPr>
          <p:nvPr>
            <p:ph type="title"/>
          </p:nvPr>
        </p:nvSpPr>
        <p:spPr>
          <a:xfrm>
            <a:off x="483093" y="0"/>
            <a:ext cx="10515600" cy="584786"/>
          </a:xfrm>
        </p:spPr>
        <p:txBody>
          <a:bodyPr>
            <a:normAutofit/>
          </a:bodyPr>
          <a:lstStyle/>
          <a:p>
            <a:r>
              <a:rPr lang="en-US" sz="2600" b="1" dirty="0">
                <a:latin typeface="Times New Roman" panose="02020603050405020304" pitchFamily="18" charset="0"/>
                <a:cs typeface="Times New Roman" panose="02020603050405020304" pitchFamily="18" charset="0"/>
              </a:rPr>
              <a:t>			        REFERENCE PAPERS</a:t>
            </a:r>
            <a:endParaRPr lang="en-IN" sz="2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5E42521-2476-E131-A0BA-4134767E90DB}"/>
              </a:ext>
            </a:extLst>
          </p:cNvPr>
          <p:cNvSpPr>
            <a:spLocks noGrp="1"/>
          </p:cNvSpPr>
          <p:nvPr>
            <p:ph idx="1"/>
          </p:nvPr>
        </p:nvSpPr>
        <p:spPr>
          <a:xfrm>
            <a:off x="62144" y="459420"/>
            <a:ext cx="11789545" cy="5043657"/>
          </a:xfrm>
        </p:spPr>
        <p:txBody>
          <a:bodyPr>
            <a:noAutofit/>
          </a:bodyPr>
          <a:lstStyle/>
          <a:p>
            <a:pPr marL="0" indent="0">
              <a:buNone/>
            </a:pPr>
            <a:r>
              <a:rPr lang="en-IN" sz="1300" b="1" dirty="0">
                <a:latin typeface="Times New Roman" panose="02020603050405020304" pitchFamily="18" charset="0"/>
                <a:cs typeface="Times New Roman" panose="02020603050405020304" pitchFamily="18" charset="0"/>
              </a:rPr>
              <a:t>[1] D. C. </a:t>
            </a:r>
            <a:r>
              <a:rPr lang="en-IN" sz="1300" b="1" dirty="0" err="1">
                <a:latin typeface="Times New Roman" panose="02020603050405020304" pitchFamily="18" charset="0"/>
                <a:cs typeface="Times New Roman" panose="02020603050405020304" pitchFamily="18" charset="0"/>
              </a:rPr>
              <a:t>Costache</a:t>
            </a:r>
            <a:r>
              <a:rPr lang="en-IN" sz="1300" b="1" dirty="0">
                <a:latin typeface="Times New Roman" panose="02020603050405020304" pitchFamily="18" charset="0"/>
                <a:cs typeface="Times New Roman" panose="02020603050405020304" pitchFamily="18" charset="0"/>
              </a:rPr>
              <a:t>, L. A. </a:t>
            </a:r>
            <a:r>
              <a:rPr lang="en-IN" sz="1300" b="1" dirty="0" err="1">
                <a:latin typeface="Times New Roman" panose="02020603050405020304" pitchFamily="18" charset="0"/>
                <a:cs typeface="Times New Roman" panose="02020603050405020304" pitchFamily="18" charset="0"/>
              </a:rPr>
              <a:t>Perişoară</a:t>
            </a:r>
            <a:r>
              <a:rPr lang="en-IN" sz="1300" b="1" dirty="0">
                <a:latin typeface="Times New Roman" panose="02020603050405020304" pitchFamily="18" charset="0"/>
                <a:cs typeface="Times New Roman" panose="02020603050405020304" pitchFamily="18" charset="0"/>
              </a:rPr>
              <a:t> and A. </a:t>
            </a:r>
            <a:r>
              <a:rPr lang="en-IN" sz="1300" b="1" dirty="0" err="1">
                <a:latin typeface="Times New Roman" panose="02020603050405020304" pitchFamily="18" charset="0"/>
                <a:cs typeface="Times New Roman" panose="02020603050405020304" pitchFamily="18" charset="0"/>
              </a:rPr>
              <a:t>Florescu</a:t>
            </a:r>
            <a:r>
              <a:rPr lang="en-IN" sz="1300" b="1" dirty="0">
                <a:latin typeface="Times New Roman" panose="02020603050405020304" pitchFamily="18" charset="0"/>
                <a:cs typeface="Times New Roman" panose="02020603050405020304" pitchFamily="18" charset="0"/>
              </a:rPr>
              <a:t>, "FPGA Implementation of a SD Card Controller using SPI communication," 2020 12th International Conference on Electronics, Computers and Artificial Intelligence (ECAI), 2020, pp. 1-4.</a:t>
            </a:r>
          </a:p>
          <a:p>
            <a:pPr marL="0" indent="0">
              <a:buNone/>
            </a:pPr>
            <a:r>
              <a:rPr lang="en-IN" sz="1300" b="1" dirty="0">
                <a:latin typeface="Times New Roman" panose="02020603050405020304" pitchFamily="18" charset="0"/>
                <a:cs typeface="Times New Roman" panose="02020603050405020304" pitchFamily="18" charset="0"/>
              </a:rPr>
              <a:t>[2] </a:t>
            </a:r>
            <a:r>
              <a:rPr lang="en-IN" sz="1300" b="1" dirty="0" err="1">
                <a:latin typeface="Times New Roman" panose="02020603050405020304" pitchFamily="18" charset="0"/>
                <a:cs typeface="Times New Roman" panose="02020603050405020304" pitchFamily="18" charset="0"/>
              </a:rPr>
              <a:t>Zhenlin</a:t>
            </a:r>
            <a:r>
              <a:rPr lang="en-IN" sz="1300" b="1" dirty="0">
                <a:latin typeface="Times New Roman" panose="02020603050405020304" pitchFamily="18" charset="0"/>
                <a:cs typeface="Times New Roman" panose="02020603050405020304" pitchFamily="18" charset="0"/>
              </a:rPr>
              <a:t> LU, </a:t>
            </a:r>
            <a:r>
              <a:rPr lang="en-IN" sz="1300" b="1" dirty="0" err="1">
                <a:latin typeface="Times New Roman" panose="02020603050405020304" pitchFamily="18" charset="0"/>
                <a:cs typeface="Times New Roman" panose="02020603050405020304" pitchFamily="18" charset="0"/>
              </a:rPr>
              <a:t>Jingjiao</a:t>
            </a:r>
            <a:r>
              <a:rPr lang="en-IN" sz="1300" b="1" dirty="0">
                <a:latin typeface="Times New Roman" panose="02020603050405020304" pitchFamily="18" charset="0"/>
                <a:cs typeface="Times New Roman" panose="02020603050405020304" pitchFamily="18" charset="0"/>
              </a:rPr>
              <a:t> LI, Yao Zhang. 2010. The Reading/Writing SD Card System Based on FPGA. 2010 First International Conference on Pervasive Computing Signal Processing and Applications (PCSPA), pp. 419-422. </a:t>
            </a:r>
          </a:p>
          <a:p>
            <a:pPr marL="0" indent="0">
              <a:buNone/>
            </a:pPr>
            <a:r>
              <a:rPr lang="en-IN" sz="1300" b="1" dirty="0">
                <a:latin typeface="Times New Roman" panose="02020603050405020304" pitchFamily="18" charset="0"/>
                <a:cs typeface="Times New Roman" panose="02020603050405020304" pitchFamily="18" charset="0"/>
              </a:rPr>
              <a:t>[3] O. </a:t>
            </a:r>
            <a:r>
              <a:rPr lang="en-IN" sz="1300" b="1" dirty="0" err="1">
                <a:latin typeface="Times New Roman" panose="02020603050405020304" pitchFamily="18" charset="0"/>
                <a:cs typeface="Times New Roman" panose="02020603050405020304" pitchFamily="18" charset="0"/>
              </a:rPr>
              <a:t>Elkeelany</a:t>
            </a:r>
            <a:r>
              <a:rPr lang="en-IN" sz="1300" b="1" dirty="0">
                <a:latin typeface="Times New Roman" panose="02020603050405020304" pitchFamily="18" charset="0"/>
                <a:cs typeface="Times New Roman" panose="02020603050405020304" pitchFamily="18" charset="0"/>
              </a:rPr>
              <a:t> and V. S. </a:t>
            </a:r>
            <a:r>
              <a:rPr lang="en-IN" sz="1300" b="1" dirty="0" err="1">
                <a:latin typeface="Times New Roman" panose="02020603050405020304" pitchFamily="18" charset="0"/>
                <a:cs typeface="Times New Roman" panose="02020603050405020304" pitchFamily="18" charset="0"/>
              </a:rPr>
              <a:t>Todakar</a:t>
            </a:r>
            <a:r>
              <a:rPr lang="en-IN" sz="1300" b="1" dirty="0">
                <a:latin typeface="Times New Roman" panose="02020603050405020304" pitchFamily="18" charset="0"/>
                <a:cs typeface="Times New Roman" panose="02020603050405020304" pitchFamily="18" charset="0"/>
              </a:rPr>
              <a:t>, "Data Archival to SD Card Via Hardware Description Language," in IEEE Embedded Systems Letters, vol. 3, no. 4, pp. 105-108, Dec. 2011. </a:t>
            </a:r>
          </a:p>
          <a:p>
            <a:pPr marL="0" indent="0">
              <a:buNone/>
            </a:pPr>
            <a:r>
              <a:rPr lang="en-IN" sz="1300" b="1" dirty="0">
                <a:latin typeface="Times New Roman" panose="02020603050405020304" pitchFamily="18" charset="0"/>
                <a:cs typeface="Times New Roman" panose="02020603050405020304" pitchFamily="18" charset="0"/>
              </a:rPr>
              <a:t>[4] Gul Munir Ujjan, Abdul Malik, </a:t>
            </a:r>
            <a:r>
              <a:rPr lang="en-IN" sz="1300" b="1" dirty="0" err="1">
                <a:latin typeface="Times New Roman" panose="02020603050405020304" pitchFamily="18" charset="0"/>
                <a:cs typeface="Times New Roman" panose="02020603050405020304" pitchFamily="18" charset="0"/>
              </a:rPr>
              <a:t>Mohd</a:t>
            </a:r>
            <a:r>
              <a:rPr lang="en-IN" sz="1300" b="1" dirty="0">
                <a:latin typeface="Times New Roman" panose="02020603050405020304" pitchFamily="18" charset="0"/>
                <a:cs typeface="Times New Roman" panose="02020603050405020304" pitchFamily="18" charset="0"/>
              </a:rPr>
              <a:t> Zaid Abdullah, Shakil Ahmed, “Implementation of 4-bit data transmission for accessing SD card with FPGA Embedded Soft Processor;” ICIIT '19, February 20–23, 2019, </a:t>
            </a:r>
            <a:r>
              <a:rPr lang="en-IN" sz="1300" b="1" dirty="0" err="1">
                <a:latin typeface="Times New Roman" panose="02020603050405020304" pitchFamily="18" charset="0"/>
                <a:cs typeface="Times New Roman" panose="02020603050405020304" pitchFamily="18" charset="0"/>
              </a:rPr>
              <a:t>DaNang</a:t>
            </a:r>
            <a:r>
              <a:rPr lang="en-IN" sz="1300" b="1" dirty="0">
                <a:latin typeface="Times New Roman" panose="02020603050405020304" pitchFamily="18" charset="0"/>
                <a:cs typeface="Times New Roman" panose="02020603050405020304" pitchFamily="18" charset="0"/>
              </a:rPr>
              <a:t>, Viet Nam. </a:t>
            </a:r>
          </a:p>
          <a:p>
            <a:pPr marL="0" indent="0">
              <a:buNone/>
            </a:pPr>
            <a:r>
              <a:rPr lang="en-IN" sz="1300" b="1" dirty="0">
                <a:latin typeface="Times New Roman" panose="02020603050405020304" pitchFamily="18" charset="0"/>
                <a:cs typeface="Times New Roman" panose="02020603050405020304" pitchFamily="18" charset="0"/>
              </a:rPr>
              <a:t>[5] </a:t>
            </a:r>
            <a:r>
              <a:rPr lang="en-IN" sz="1300" b="1" dirty="0" err="1">
                <a:latin typeface="Times New Roman" panose="02020603050405020304" pitchFamily="18" charset="0"/>
                <a:cs typeface="Times New Roman" panose="02020603050405020304" pitchFamily="18" charset="0"/>
              </a:rPr>
              <a:t>Jiayi</a:t>
            </a:r>
            <a:r>
              <a:rPr lang="en-IN" sz="1300" b="1" dirty="0">
                <a:latin typeface="Times New Roman" panose="02020603050405020304" pitchFamily="18" charset="0"/>
                <a:cs typeface="Times New Roman" panose="02020603050405020304" pitchFamily="18" charset="0"/>
              </a:rPr>
              <a:t> </a:t>
            </a:r>
            <a:r>
              <a:rPr lang="en-IN" sz="1300" b="1" dirty="0" err="1">
                <a:latin typeface="Times New Roman" panose="02020603050405020304" pitchFamily="18" charset="0"/>
                <a:cs typeface="Times New Roman" panose="02020603050405020304" pitchFamily="18" charset="0"/>
              </a:rPr>
              <a:t>Qiang</a:t>
            </a:r>
            <a:r>
              <a:rPr lang="en-IN" sz="1300" b="1" dirty="0">
                <a:latin typeface="Times New Roman" panose="02020603050405020304" pitchFamily="18" charset="0"/>
                <a:cs typeface="Times New Roman" panose="02020603050405020304" pitchFamily="18" charset="0"/>
              </a:rPr>
              <a:t>, Yong Gu and </a:t>
            </a:r>
            <a:r>
              <a:rPr lang="en-IN" sz="1300" b="1" dirty="0" err="1">
                <a:latin typeface="Times New Roman" panose="02020603050405020304" pitchFamily="18" charset="0"/>
                <a:cs typeface="Times New Roman" panose="02020603050405020304" pitchFamily="18" charset="0"/>
              </a:rPr>
              <a:t>Guochu</a:t>
            </a:r>
            <a:r>
              <a:rPr lang="en-IN" sz="1300" b="1" dirty="0">
                <a:latin typeface="Times New Roman" panose="02020603050405020304" pitchFamily="18" charset="0"/>
                <a:cs typeface="Times New Roman" panose="02020603050405020304" pitchFamily="18" charset="0"/>
              </a:rPr>
              <a:t> Chen, “FPGA Implementation of SPI Bus Communication Based on State Machine Method,” Journal of Physics: Conference Series 1449 012027, 2020. </a:t>
            </a:r>
          </a:p>
          <a:p>
            <a:pPr marL="0" indent="0">
              <a:buNone/>
            </a:pPr>
            <a:r>
              <a:rPr lang="en-IN" sz="1300" b="1" dirty="0">
                <a:latin typeface="Times New Roman" panose="02020603050405020304" pitchFamily="18" charset="0"/>
                <a:cs typeface="Times New Roman" panose="02020603050405020304" pitchFamily="18" charset="0"/>
              </a:rPr>
              <a:t>[6] Pallavi </a:t>
            </a:r>
            <a:r>
              <a:rPr lang="en-IN" sz="1300" b="1" dirty="0" err="1">
                <a:latin typeface="Times New Roman" panose="02020603050405020304" pitchFamily="18" charset="0"/>
                <a:cs typeface="Times New Roman" panose="02020603050405020304" pitchFamily="18" charset="0"/>
              </a:rPr>
              <a:t>Polsani</a:t>
            </a:r>
            <a:r>
              <a:rPr lang="en-IN" sz="1300" b="1" dirty="0">
                <a:latin typeface="Times New Roman" panose="02020603050405020304" pitchFamily="18" charset="0"/>
                <a:cs typeface="Times New Roman" panose="02020603050405020304" pitchFamily="18" charset="0"/>
              </a:rPr>
              <a:t>, V. </a:t>
            </a:r>
            <a:r>
              <a:rPr lang="en-IN" sz="1300" b="1" dirty="0" err="1">
                <a:latin typeface="Times New Roman" panose="02020603050405020304" pitchFamily="18" charset="0"/>
                <a:cs typeface="Times New Roman" panose="02020603050405020304" pitchFamily="18" charset="0"/>
              </a:rPr>
              <a:t>Priyanka.B</a:t>
            </a:r>
            <a:r>
              <a:rPr lang="en-IN" sz="1300" b="1" dirty="0">
                <a:latin typeface="Times New Roman" panose="02020603050405020304" pitchFamily="18" charset="0"/>
                <a:cs typeface="Times New Roman" panose="02020603050405020304" pitchFamily="18" charset="0"/>
              </a:rPr>
              <a:t>, Y. Padma Sai, “Design &amp; Verification of Serial Peripheral Interface (SPI) Protocol,” IJRTE, Volume-8 Issue- 6, March 2020. </a:t>
            </a:r>
          </a:p>
          <a:p>
            <a:pPr marL="0" indent="0">
              <a:buNone/>
            </a:pPr>
            <a:r>
              <a:rPr lang="en-IN" sz="1300" b="1" dirty="0">
                <a:latin typeface="Times New Roman" panose="02020603050405020304" pitchFamily="18" charset="0"/>
                <a:cs typeface="Times New Roman" panose="02020603050405020304" pitchFamily="18" charset="0"/>
              </a:rPr>
              <a:t>[7] </a:t>
            </a:r>
            <a:r>
              <a:rPr lang="en-IN" sz="1300" b="1" dirty="0" err="1">
                <a:latin typeface="Times New Roman" panose="02020603050405020304" pitchFamily="18" charset="0"/>
                <a:cs typeface="Times New Roman" panose="02020603050405020304" pitchFamily="18" charset="0"/>
              </a:rPr>
              <a:t>Fareha</a:t>
            </a:r>
            <a:r>
              <a:rPr lang="en-IN" sz="1300" b="1" dirty="0">
                <a:latin typeface="Times New Roman" panose="02020603050405020304" pitchFamily="18" charset="0"/>
                <a:cs typeface="Times New Roman" panose="02020603050405020304" pitchFamily="18" charset="0"/>
              </a:rPr>
              <a:t> Naqvi, “Design and Implementation of Serial Peripheral Interface Protocol Using Verilog HDL,” International Journal of Engineering Development and Research 2015. </a:t>
            </a:r>
          </a:p>
          <a:p>
            <a:pPr marL="0" indent="0">
              <a:buNone/>
            </a:pPr>
            <a:r>
              <a:rPr lang="en-IN" sz="1300" b="1" dirty="0">
                <a:latin typeface="Times New Roman" panose="02020603050405020304" pitchFamily="18" charset="0"/>
                <a:cs typeface="Times New Roman" panose="02020603050405020304" pitchFamily="18" charset="0"/>
              </a:rPr>
              <a:t>[8] N </a:t>
            </a:r>
            <a:r>
              <a:rPr lang="en-IN" sz="1300" b="1" dirty="0" err="1">
                <a:latin typeface="Times New Roman" panose="02020603050405020304" pitchFamily="18" charset="0"/>
                <a:cs typeface="Times New Roman" panose="02020603050405020304" pitchFamily="18" charset="0"/>
              </a:rPr>
              <a:t>Nandhagopal</a:t>
            </a:r>
            <a:r>
              <a:rPr lang="en-IN" sz="1300" b="1" dirty="0">
                <a:latin typeface="Times New Roman" panose="02020603050405020304" pitchFamily="18" charset="0"/>
                <a:cs typeface="Times New Roman" panose="02020603050405020304" pitchFamily="18" charset="0"/>
              </a:rPr>
              <a:t>, S Navaneethan, V Nivedita, A </a:t>
            </a:r>
            <a:r>
              <a:rPr lang="en-IN" sz="1300" b="1" dirty="0" err="1">
                <a:latin typeface="Times New Roman" panose="02020603050405020304" pitchFamily="18" charset="0"/>
                <a:cs typeface="Times New Roman" panose="02020603050405020304" pitchFamily="18" charset="0"/>
              </a:rPr>
              <a:t>Parimala</a:t>
            </a:r>
            <a:r>
              <a:rPr lang="en-IN" sz="1300" b="1" dirty="0">
                <a:latin typeface="Times New Roman" panose="02020603050405020304" pitchFamily="18" charset="0"/>
                <a:cs typeface="Times New Roman" panose="02020603050405020304" pitchFamily="18" charset="0"/>
              </a:rPr>
              <a:t>, D </a:t>
            </a:r>
            <a:r>
              <a:rPr lang="en-IN" sz="1300" b="1" dirty="0" err="1">
                <a:latin typeface="Times New Roman" panose="02020603050405020304" pitchFamily="18" charset="0"/>
                <a:cs typeface="Times New Roman" panose="02020603050405020304" pitchFamily="18" charset="0"/>
              </a:rPr>
              <a:t>Valluru</a:t>
            </a:r>
            <a:r>
              <a:rPr lang="en-IN" sz="1300" b="1" dirty="0">
                <a:latin typeface="Times New Roman" panose="02020603050405020304" pitchFamily="18" charset="0"/>
                <a:cs typeface="Times New Roman" panose="02020603050405020304" pitchFamily="18" charset="0"/>
              </a:rPr>
              <a:t> “Human Eye Pupil Detection System for Different IRIS Database Images” Journal of Computational and Theoretical Nanoscience volume 18, issue no 4, page no 1239-1242, 2021. </a:t>
            </a:r>
          </a:p>
          <a:p>
            <a:pPr marL="0" indent="0">
              <a:buNone/>
            </a:pPr>
            <a:r>
              <a:rPr lang="en-IN" sz="1300" b="1" dirty="0">
                <a:latin typeface="Times New Roman" panose="02020603050405020304" pitchFamily="18" charset="0"/>
                <a:cs typeface="Times New Roman" panose="02020603050405020304" pitchFamily="18" charset="0"/>
              </a:rPr>
              <a:t>[9] Manish Kumar Birla. 2006. FPGA Based Reconfigurable Platform for Complex Image Processing. IEEE, 6th International Conference on EIT, pp.204-209. </a:t>
            </a:r>
          </a:p>
          <a:p>
            <a:pPr marL="0" indent="0">
              <a:buNone/>
            </a:pPr>
            <a:r>
              <a:rPr lang="en-IN" sz="1300" b="1" dirty="0">
                <a:latin typeface="Times New Roman" panose="02020603050405020304" pitchFamily="18" charset="0"/>
                <a:cs typeface="Times New Roman" panose="02020603050405020304" pitchFamily="18" charset="0"/>
              </a:rPr>
              <a:t>[10] V. </a:t>
            </a:r>
            <a:r>
              <a:rPr lang="en-IN" sz="1300" b="1" dirty="0" err="1">
                <a:latin typeface="Times New Roman" panose="02020603050405020304" pitchFamily="18" charset="0"/>
                <a:cs typeface="Times New Roman" panose="02020603050405020304" pitchFamily="18" charset="0"/>
              </a:rPr>
              <a:t>Asanza</a:t>
            </a:r>
            <a:r>
              <a:rPr lang="en-IN" sz="1300" b="1" dirty="0">
                <a:latin typeface="Times New Roman" panose="02020603050405020304" pitchFamily="18" charset="0"/>
                <a:cs typeface="Times New Roman" panose="02020603050405020304" pitchFamily="18" charset="0"/>
              </a:rPr>
              <a:t>, A. Constantine, S. </a:t>
            </a:r>
            <a:r>
              <a:rPr lang="en-IN" sz="1300" b="1" dirty="0" err="1">
                <a:latin typeface="Times New Roman" panose="02020603050405020304" pitchFamily="18" charset="0"/>
                <a:cs typeface="Times New Roman" panose="02020603050405020304" pitchFamily="18" charset="0"/>
              </a:rPr>
              <a:t>Valarezo</a:t>
            </a:r>
            <a:r>
              <a:rPr lang="en-IN" sz="1300" b="1" dirty="0">
                <a:latin typeface="Times New Roman" panose="02020603050405020304" pitchFamily="18" charset="0"/>
                <a:cs typeface="Times New Roman" panose="02020603050405020304" pitchFamily="18" charset="0"/>
              </a:rPr>
              <a:t> and E. </a:t>
            </a:r>
            <a:r>
              <a:rPr lang="en-IN" sz="1300" b="1" dirty="0" err="1">
                <a:latin typeface="Times New Roman" panose="02020603050405020304" pitchFamily="18" charset="0"/>
                <a:cs typeface="Times New Roman" panose="02020603050405020304" pitchFamily="18" charset="0"/>
              </a:rPr>
              <a:t>Peláez</a:t>
            </a:r>
            <a:r>
              <a:rPr lang="en-IN" sz="1300" b="1" dirty="0">
                <a:latin typeface="Times New Roman" panose="02020603050405020304" pitchFamily="18" charset="0"/>
                <a:cs typeface="Times New Roman" panose="02020603050405020304" pitchFamily="18" charset="0"/>
              </a:rPr>
              <a:t>, "Implementation of a Classification System of EEG Signals Based on FPGA," 2020 Seventh International Conference on </a:t>
            </a:r>
            <a:r>
              <a:rPr lang="en-IN" sz="1300" b="1" dirty="0" err="1">
                <a:latin typeface="Times New Roman" panose="02020603050405020304" pitchFamily="18" charset="0"/>
                <a:cs typeface="Times New Roman" panose="02020603050405020304" pitchFamily="18" charset="0"/>
              </a:rPr>
              <a:t>eDemocracy</a:t>
            </a:r>
            <a:r>
              <a:rPr lang="en-IN" sz="1300" b="1" dirty="0">
                <a:latin typeface="Times New Roman" panose="02020603050405020304" pitchFamily="18" charset="0"/>
                <a:cs typeface="Times New Roman" panose="02020603050405020304" pitchFamily="18" charset="0"/>
              </a:rPr>
              <a:t> &amp; eGovernment (ICEDEG), 2020, pp. 87-92. </a:t>
            </a:r>
          </a:p>
          <a:p>
            <a:pPr marL="0" indent="0">
              <a:buNone/>
            </a:pPr>
            <a:r>
              <a:rPr lang="en-IN" sz="1300" b="1" dirty="0">
                <a:latin typeface="Times New Roman" panose="02020603050405020304" pitchFamily="18" charset="0"/>
                <a:cs typeface="Times New Roman" panose="02020603050405020304" pitchFamily="18" charset="0"/>
              </a:rPr>
              <a:t>[11] S Navaneethan, N </a:t>
            </a:r>
            <a:r>
              <a:rPr lang="en-IN" sz="1300" b="1" dirty="0" err="1">
                <a:latin typeface="Times New Roman" panose="02020603050405020304" pitchFamily="18" charset="0"/>
                <a:cs typeface="Times New Roman" panose="02020603050405020304" pitchFamily="18" charset="0"/>
              </a:rPr>
              <a:t>Nandhagopal</a:t>
            </a:r>
            <a:r>
              <a:rPr lang="en-IN" sz="1300" b="1" dirty="0">
                <a:latin typeface="Times New Roman" panose="02020603050405020304" pitchFamily="18" charset="0"/>
                <a:cs typeface="Times New Roman" panose="02020603050405020304" pitchFamily="18" charset="0"/>
              </a:rPr>
              <a:t>, V Nivedita “An FPGA-based real- time human eye pupil detection system using E2V smart camera”, Journal of Computational and Theoretical Nanoscience 16 (2), 649-654 2019. </a:t>
            </a:r>
          </a:p>
          <a:p>
            <a:pPr marL="0" indent="0">
              <a:buNone/>
            </a:pPr>
            <a:r>
              <a:rPr lang="en-IN" sz="1300" b="1" dirty="0">
                <a:latin typeface="Times New Roman" panose="02020603050405020304" pitchFamily="18" charset="0"/>
                <a:cs typeface="Times New Roman" panose="02020603050405020304" pitchFamily="18" charset="0"/>
              </a:rPr>
              <a:t>[12] </a:t>
            </a:r>
            <a:r>
              <a:rPr lang="en-IN" sz="1300" b="1" dirty="0" err="1">
                <a:latin typeface="Times New Roman" panose="02020603050405020304" pitchFamily="18" charset="0"/>
                <a:cs typeface="Times New Roman" panose="02020603050405020304" pitchFamily="18" charset="0"/>
              </a:rPr>
              <a:t>Yansi</a:t>
            </a:r>
            <a:r>
              <a:rPr lang="en-IN" sz="1300" b="1" dirty="0">
                <a:latin typeface="Times New Roman" panose="02020603050405020304" pitchFamily="18" charset="0"/>
                <a:cs typeface="Times New Roman" panose="02020603050405020304" pitchFamily="18" charset="0"/>
              </a:rPr>
              <a:t> Yang, </a:t>
            </a:r>
            <a:r>
              <a:rPr lang="en-IN" sz="1300" b="1" dirty="0" err="1">
                <a:latin typeface="Times New Roman" panose="02020603050405020304" pitchFamily="18" charset="0"/>
                <a:cs typeface="Times New Roman" panose="02020603050405020304" pitchFamily="18" charset="0"/>
              </a:rPr>
              <a:t>Yingyun</a:t>
            </a:r>
            <a:r>
              <a:rPr lang="en-IN" sz="1300" b="1" dirty="0">
                <a:latin typeface="Times New Roman" panose="02020603050405020304" pitchFamily="18" charset="0"/>
                <a:cs typeface="Times New Roman" panose="02020603050405020304" pitchFamily="18" charset="0"/>
              </a:rPr>
              <a:t> Yang, </a:t>
            </a:r>
            <a:r>
              <a:rPr lang="en-IN" sz="1300" b="1" dirty="0" err="1">
                <a:latin typeface="Times New Roman" panose="02020603050405020304" pitchFamily="18" charset="0"/>
                <a:cs typeface="Times New Roman" panose="02020603050405020304" pitchFamily="18" charset="0"/>
              </a:rPr>
              <a:t>Lipi</a:t>
            </a:r>
            <a:r>
              <a:rPr lang="en-IN" sz="1300" b="1" dirty="0">
                <a:latin typeface="Times New Roman" panose="02020603050405020304" pitchFamily="18" charset="0"/>
                <a:cs typeface="Times New Roman" panose="02020603050405020304" pitchFamily="18" charset="0"/>
              </a:rPr>
              <a:t> </a:t>
            </a:r>
            <a:r>
              <a:rPr lang="en-IN" sz="1300" b="1" dirty="0" err="1">
                <a:latin typeface="Times New Roman" panose="02020603050405020304" pitchFamily="18" charset="0"/>
                <a:cs typeface="Times New Roman" panose="02020603050405020304" pitchFamily="18" charset="0"/>
              </a:rPr>
              <a:t>Niu</a:t>
            </a:r>
            <a:r>
              <a:rPr lang="en-IN" sz="1300" b="1" dirty="0">
                <a:latin typeface="Times New Roman" panose="02020603050405020304" pitchFamily="18" charset="0"/>
                <a:cs typeface="Times New Roman" panose="02020603050405020304" pitchFamily="18" charset="0"/>
              </a:rPr>
              <a:t>, </a:t>
            </a:r>
            <a:r>
              <a:rPr lang="en-IN" sz="1300" b="1" dirty="0" err="1">
                <a:latin typeface="Times New Roman" panose="02020603050405020304" pitchFamily="18" charset="0"/>
                <a:cs typeface="Times New Roman" panose="02020603050405020304" pitchFamily="18" charset="0"/>
              </a:rPr>
              <a:t>Huabing</a:t>
            </a:r>
            <a:r>
              <a:rPr lang="en-IN" sz="1300" b="1" dirty="0">
                <a:latin typeface="Times New Roman" panose="02020603050405020304" pitchFamily="18" charset="0"/>
                <a:cs typeface="Times New Roman" panose="02020603050405020304" pitchFamily="18" charset="0"/>
              </a:rPr>
              <a:t> Wang and Bo Liu, "Hardware system design of SD card reader and image processor on FPGA," 2011 IEEE International Conference on Information and Automation, 2011, pp. 577-580. </a:t>
            </a:r>
          </a:p>
          <a:p>
            <a:pPr marL="0" indent="0">
              <a:buNone/>
            </a:pPr>
            <a:r>
              <a:rPr lang="en-IN" sz="1300" b="1" dirty="0">
                <a:latin typeface="Times New Roman" panose="02020603050405020304" pitchFamily="18" charset="0"/>
                <a:cs typeface="Times New Roman" panose="02020603050405020304" pitchFamily="18" charset="0"/>
              </a:rPr>
              <a:t>[13] M. K. Birla, "FPGA Based Reconfigurable Platform for Complex Image Processing," 2006 IEEE International Conference on Electro/Information Technology, 2006, pp. 204-209</a:t>
            </a:r>
          </a:p>
        </p:txBody>
      </p:sp>
      <p:sp>
        <p:nvSpPr>
          <p:cNvPr id="4" name="Footer Placeholder 3">
            <a:extLst>
              <a:ext uri="{FF2B5EF4-FFF2-40B4-BE49-F238E27FC236}">
                <a16:creationId xmlns:a16="http://schemas.microsoft.com/office/drawing/2014/main" id="{B00FAD90-5002-3C2C-C7EF-3857D51FEFE7}"/>
              </a:ext>
            </a:extLst>
          </p:cNvPr>
          <p:cNvSpPr>
            <a:spLocks noGrp="1"/>
          </p:cNvSpPr>
          <p:nvPr>
            <p:ph type="ftr" sz="quarter" idx="11"/>
          </p:nvPr>
        </p:nvSpPr>
        <p:spPr/>
        <p:txBody>
          <a:bodyPr/>
          <a:lstStyle/>
          <a:p>
            <a:r>
              <a:rPr lang="en-IN" dirty="0"/>
              <a:t>Project Phase1/ECE/SEC</a:t>
            </a:r>
          </a:p>
        </p:txBody>
      </p:sp>
      <p:sp>
        <p:nvSpPr>
          <p:cNvPr id="5" name="Slide Number Placeholder 4">
            <a:extLst>
              <a:ext uri="{FF2B5EF4-FFF2-40B4-BE49-F238E27FC236}">
                <a16:creationId xmlns:a16="http://schemas.microsoft.com/office/drawing/2014/main" id="{86A71BE0-BEEB-94B8-D592-0FEC969EBAB6}"/>
              </a:ext>
            </a:extLst>
          </p:cNvPr>
          <p:cNvSpPr>
            <a:spLocks noGrp="1"/>
          </p:cNvSpPr>
          <p:nvPr>
            <p:ph type="sldNum" sz="quarter" idx="12"/>
          </p:nvPr>
        </p:nvSpPr>
        <p:spPr/>
        <p:txBody>
          <a:bodyPr/>
          <a:lstStyle/>
          <a:p>
            <a:fld id="{0218EA6F-482E-40B7-89A2-69B213FE7CAD}" type="slidenum">
              <a:rPr lang="en-IN" smtClean="0"/>
              <a:t>12</a:t>
            </a:fld>
            <a:endParaRPr lang="en-IN"/>
          </a:p>
        </p:txBody>
      </p:sp>
    </p:spTree>
    <p:extLst>
      <p:ext uri="{BB962C8B-B14F-4D97-AF65-F5344CB8AC3E}">
        <p14:creationId xmlns:p14="http://schemas.microsoft.com/office/powerpoint/2010/main" val="186823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CC8C3-B613-83E8-0152-318DE92DBA76}"/>
              </a:ext>
            </a:extLst>
          </p:cNvPr>
          <p:cNvSpPr>
            <a:spLocks noGrp="1"/>
          </p:cNvSpPr>
          <p:nvPr>
            <p:ph type="title"/>
          </p:nvPr>
        </p:nvSpPr>
        <p:spPr>
          <a:xfrm>
            <a:off x="838200" y="-252413"/>
            <a:ext cx="10515600" cy="1325563"/>
          </a:xfrm>
        </p:spPr>
        <p:txBody>
          <a:bodyPr>
            <a:normAutofit/>
          </a:bodyPr>
          <a:lstStyle/>
          <a:p>
            <a:r>
              <a:rPr lang="en-US" sz="2600" b="1" dirty="0">
                <a:latin typeface="Times New Roman" panose="02020603050405020304" pitchFamily="18" charset="0"/>
                <a:cs typeface="Times New Roman" panose="02020603050405020304" pitchFamily="18" charset="0"/>
              </a:rPr>
              <a:t>				     OBJECTIVE</a:t>
            </a:r>
            <a:endParaRPr lang="en-IN" sz="2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8469F9-4D5A-26CC-632C-DF5394154FB2}"/>
              </a:ext>
            </a:extLst>
          </p:cNvPr>
          <p:cNvSpPr>
            <a:spLocks noGrp="1"/>
          </p:cNvSpPr>
          <p:nvPr>
            <p:ph idx="1"/>
          </p:nvPr>
        </p:nvSpPr>
        <p:spPr/>
        <p:txBody>
          <a:bodyPr>
            <a:normAutofit/>
          </a:bodyPr>
          <a:lstStyle/>
          <a:p>
            <a:pPr algn="just" eaLnBrk="1" hangingPunct="1">
              <a:lnSpc>
                <a:spcPct val="150000"/>
              </a:lnSpc>
            </a:pPr>
            <a:r>
              <a:rPr lang="en-US" altLang="en-US" sz="1800" b="1" dirty="0">
                <a:latin typeface="Times New Roman" panose="02020603050405020304" pitchFamily="18" charset="0"/>
                <a:cs typeface="Calibri" panose="020F0502020204030204" pitchFamily="34" charset="0"/>
              </a:rPr>
              <a:t>The main goal of SD (Secure Digitals) card is to provide a storage.</a:t>
            </a:r>
          </a:p>
          <a:p>
            <a:pPr algn="just" eaLnBrk="1" hangingPunct="1">
              <a:lnSpc>
                <a:spcPct val="150000"/>
              </a:lnSpc>
            </a:pPr>
            <a:r>
              <a:rPr lang="en-US" altLang="en-US" sz="1800" b="1" dirty="0">
                <a:latin typeface="Times New Roman" panose="02020603050405020304" pitchFamily="18" charset="0"/>
                <a:cs typeface="Calibri" panose="020F0502020204030204" pitchFamily="34" charset="0"/>
              </a:rPr>
              <a:t>SD card is a low-cost, removable, non-volatile, flash memory, portable and easy-to-use storage solution for FPGA for storing large files. The hardware design is done in Verilog HDL language and implemented in FPGA. </a:t>
            </a:r>
          </a:p>
          <a:p>
            <a:pPr algn="just" eaLnBrk="1" hangingPunct="1">
              <a:lnSpc>
                <a:spcPct val="150000"/>
              </a:lnSpc>
            </a:pPr>
            <a:r>
              <a:rPr lang="en-US" altLang="en-US" sz="1800" b="1" dirty="0">
                <a:latin typeface="Times New Roman" panose="02020603050405020304" pitchFamily="18" charset="0"/>
                <a:cs typeface="Calibri" panose="020F0502020204030204" pitchFamily="34" charset="0"/>
              </a:rPr>
              <a:t>All data access from the SD card is through Verilog HDL, eliminating the need for an on-chip microcontroller or general-purpose processor.</a:t>
            </a:r>
          </a:p>
          <a:p>
            <a:pPr algn="just" eaLnBrk="1" hangingPunct="1">
              <a:lnSpc>
                <a:spcPct val="150000"/>
              </a:lnSpc>
            </a:pPr>
            <a:r>
              <a:rPr lang="en-US" sz="1800" b="1" dirty="0">
                <a:effectLst/>
                <a:latin typeface="Times New Roman" panose="02020603050405020304" pitchFamily="18" charset="0"/>
                <a:ea typeface="Calibri" panose="020F0502020204030204" pitchFamily="34" charset="0"/>
              </a:rPr>
              <a:t>Large capacity SD card, high speed data transfer speeds, great flexibility, great mobile security.</a:t>
            </a:r>
            <a:endParaRPr lang="en-US" altLang="en-US" sz="1800" b="1" dirty="0">
              <a:latin typeface="Times New Roman" panose="02020603050405020304" pitchFamily="18" charset="0"/>
              <a:cs typeface="Times New Roman" panose="02020603050405020304" pitchFamily="18" charset="0"/>
              <a:sym typeface="Times New Roman" panose="02020603050405020304" pitchFamily="18" charset="0"/>
            </a:endParaRPr>
          </a:p>
          <a:p>
            <a:endParaRPr lang="en-IN" sz="1800" b="1" dirty="0"/>
          </a:p>
        </p:txBody>
      </p:sp>
      <p:sp>
        <p:nvSpPr>
          <p:cNvPr id="4" name="Footer Placeholder 3">
            <a:extLst>
              <a:ext uri="{FF2B5EF4-FFF2-40B4-BE49-F238E27FC236}">
                <a16:creationId xmlns:a16="http://schemas.microsoft.com/office/drawing/2014/main" id="{BF13508D-9933-ABA8-9F1C-C4CF83FACB0F}"/>
              </a:ext>
            </a:extLst>
          </p:cNvPr>
          <p:cNvSpPr>
            <a:spLocks noGrp="1"/>
          </p:cNvSpPr>
          <p:nvPr>
            <p:ph type="ftr" sz="quarter" idx="11"/>
          </p:nvPr>
        </p:nvSpPr>
        <p:spPr/>
        <p:txBody>
          <a:bodyPr/>
          <a:lstStyle/>
          <a:p>
            <a:r>
              <a:rPr lang="en-IN" dirty="0"/>
              <a:t>Project Phase1/ECE/SEC</a:t>
            </a:r>
          </a:p>
        </p:txBody>
      </p:sp>
      <p:sp>
        <p:nvSpPr>
          <p:cNvPr id="5" name="Slide Number Placeholder 4">
            <a:extLst>
              <a:ext uri="{FF2B5EF4-FFF2-40B4-BE49-F238E27FC236}">
                <a16:creationId xmlns:a16="http://schemas.microsoft.com/office/drawing/2014/main" id="{EE9222AB-0B6B-52E3-8FCA-83C4D69093A4}"/>
              </a:ext>
            </a:extLst>
          </p:cNvPr>
          <p:cNvSpPr>
            <a:spLocks noGrp="1"/>
          </p:cNvSpPr>
          <p:nvPr>
            <p:ph type="sldNum" sz="quarter" idx="12"/>
          </p:nvPr>
        </p:nvSpPr>
        <p:spPr/>
        <p:txBody>
          <a:bodyPr/>
          <a:lstStyle/>
          <a:p>
            <a:fld id="{0218EA6F-482E-40B7-89A2-69B213FE7CAD}" type="slidenum">
              <a:rPr lang="en-IN" smtClean="0"/>
              <a:t>2</a:t>
            </a:fld>
            <a:endParaRPr lang="en-IN"/>
          </a:p>
        </p:txBody>
      </p:sp>
    </p:spTree>
    <p:extLst>
      <p:ext uri="{BB962C8B-B14F-4D97-AF65-F5344CB8AC3E}">
        <p14:creationId xmlns:p14="http://schemas.microsoft.com/office/powerpoint/2010/main" val="304323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45F91-A19C-2F40-853C-317DC4F9B4E0}"/>
              </a:ext>
            </a:extLst>
          </p:cNvPr>
          <p:cNvSpPr>
            <a:spLocks noGrp="1"/>
          </p:cNvSpPr>
          <p:nvPr>
            <p:ph type="title"/>
          </p:nvPr>
        </p:nvSpPr>
        <p:spPr>
          <a:xfrm>
            <a:off x="456982" y="320675"/>
            <a:ext cx="10515600" cy="1325563"/>
          </a:xfrm>
        </p:spPr>
        <p:txBody>
          <a:bodyPr>
            <a:normAutofit/>
          </a:bodyPr>
          <a:lstStyle/>
          <a:p>
            <a:r>
              <a:rPr lang="en-US" sz="2600" b="1" dirty="0">
                <a:latin typeface="Times New Roman" panose="02020603050405020304" pitchFamily="18" charset="0"/>
                <a:cs typeface="Times New Roman" panose="02020603050405020304" pitchFamily="18" charset="0"/>
              </a:rPr>
              <a:t>				       ABSTRACT</a:t>
            </a:r>
            <a:endParaRPr lang="en-IN" sz="2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A00F59-FD9D-F685-DD91-2FBDE1F75A19}"/>
              </a:ext>
            </a:extLst>
          </p:cNvPr>
          <p:cNvSpPr>
            <a:spLocks noGrp="1"/>
          </p:cNvSpPr>
          <p:nvPr>
            <p:ph idx="1"/>
          </p:nvPr>
        </p:nvSpPr>
        <p:spPr>
          <a:xfrm>
            <a:off x="838200" y="1513108"/>
            <a:ext cx="10515600" cy="4351338"/>
          </a:xfrm>
        </p:spPr>
        <p:txBody>
          <a:bodyPr>
            <a:normAutofit/>
          </a:bodyPr>
          <a:lstStyle/>
          <a:p>
            <a:pPr eaLnBrk="1" fontAlgn="auto" hangingPunct="1">
              <a:spcAft>
                <a:spcPts val="0"/>
              </a:spcAft>
              <a:defRPr/>
            </a:pPr>
            <a:endParaRPr lang="en-US" sz="20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eaLnBrk="1" fontAlgn="auto" hangingPunct="1">
              <a:spcAft>
                <a:spcPts val="0"/>
              </a:spcAft>
              <a:defRPr/>
            </a:pPr>
            <a:r>
              <a:rPr lang="en-US" sz="2000" b="1" dirty="0">
                <a:latin typeface="Times New Roman" panose="02020603050405020304" pitchFamily="18" charset="0"/>
                <a:ea typeface="Calibri" panose="020F0502020204030204" pitchFamily="34" charset="0"/>
                <a:cs typeface="Times New Roman" panose="02020603050405020304" pitchFamily="18" charset="0"/>
              </a:rPr>
              <a:t>Based on FPGA (Field Programming Gate Array) chips, this application is used for audio and image processing. </a:t>
            </a:r>
          </a:p>
          <a:p>
            <a:pPr algn="just" eaLnBrk="1" fontAlgn="auto" hangingPunct="1">
              <a:spcAft>
                <a:spcPts val="0"/>
              </a:spcAft>
              <a:defRPr/>
            </a:pPr>
            <a:r>
              <a:rPr lang="en-US" sz="2000" b="1" dirty="0">
                <a:latin typeface="Times New Roman" panose="02020603050405020304" pitchFamily="18" charset="0"/>
                <a:ea typeface="Calibri" panose="020F0502020204030204" pitchFamily="34" charset="0"/>
                <a:cs typeface="Times New Roman" panose="02020603050405020304" pitchFamily="18" charset="0"/>
              </a:rPr>
              <a:t>At the same time, applications require more memory in addition to on-chip memory to resolve additional data. Onboard memory can be used to meet the requirements of FPGA systems but cannot be expanded by adding just a few cards. </a:t>
            </a:r>
          </a:p>
          <a:p>
            <a:pPr algn="just" eaLnBrk="1" fontAlgn="auto" hangingPunct="1">
              <a:spcAft>
                <a:spcPts val="0"/>
              </a:spcAft>
              <a:defRPr/>
            </a:pPr>
            <a:r>
              <a:rPr lang="en-US" sz="2000" b="1" dirty="0">
                <a:latin typeface="Times New Roman" panose="02020603050405020304" pitchFamily="18" charset="0"/>
                <a:ea typeface="Calibri" panose="020F0502020204030204" pitchFamily="34" charset="0"/>
                <a:cs typeface="Times New Roman" panose="02020603050405020304" pitchFamily="18" charset="0"/>
              </a:rPr>
              <a:t>More convenient is SD card (Secure Digitals) which can read and write to SD card. </a:t>
            </a:r>
            <a:endParaRPr lang="en-IN" sz="2000"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sz="2000" b="1" dirty="0">
                <a:effectLst/>
                <a:latin typeface="Times New Roman" panose="02020603050405020304" pitchFamily="18" charset="0"/>
                <a:ea typeface="Calibri" panose="020F0502020204030204" pitchFamily="34" charset="0"/>
              </a:rPr>
              <a:t>FPGA (Spartan 6) runs on 5V power supply with a built-in oscillator frequency of 100 MHz A 4GB micro SDHC card (class 6) from Strontium is used.</a:t>
            </a:r>
          </a:p>
          <a:p>
            <a:r>
              <a:rPr lang="en-US" sz="2000" b="1" dirty="0">
                <a:effectLst/>
                <a:latin typeface="Times New Roman" panose="02020603050405020304" pitchFamily="18" charset="0"/>
                <a:ea typeface="Calibri" panose="020F0502020204030204" pitchFamily="34" charset="0"/>
              </a:rPr>
              <a:t>FAT32 is formatted by SD card. The ultimate aim of this project is to read a BMP image file from the SD card. FAT32 is formatted by SD card before interfacing. </a:t>
            </a:r>
          </a:p>
          <a:p>
            <a:r>
              <a:rPr lang="en-US" sz="2000" b="1" dirty="0">
                <a:effectLst/>
                <a:latin typeface="Times New Roman" panose="02020603050405020304" pitchFamily="18" charset="0"/>
                <a:ea typeface="Calibri" panose="020F0502020204030204" pitchFamily="34" charset="0"/>
              </a:rPr>
              <a:t>The code for the FAT32 is written to interface the SD card.</a:t>
            </a:r>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143BE8A-9810-8F4E-4FAA-9B82A637A433}"/>
              </a:ext>
            </a:extLst>
          </p:cNvPr>
          <p:cNvSpPr>
            <a:spLocks noGrp="1"/>
          </p:cNvSpPr>
          <p:nvPr>
            <p:ph type="ftr" sz="quarter" idx="11"/>
          </p:nvPr>
        </p:nvSpPr>
        <p:spPr/>
        <p:txBody>
          <a:bodyPr/>
          <a:lstStyle/>
          <a:p>
            <a:r>
              <a:rPr lang="en-IN"/>
              <a:t>Project Phase1/ECE/SEC</a:t>
            </a:r>
          </a:p>
        </p:txBody>
      </p:sp>
      <p:sp>
        <p:nvSpPr>
          <p:cNvPr id="5" name="Slide Number Placeholder 4">
            <a:extLst>
              <a:ext uri="{FF2B5EF4-FFF2-40B4-BE49-F238E27FC236}">
                <a16:creationId xmlns:a16="http://schemas.microsoft.com/office/drawing/2014/main" id="{CA82890A-52CE-9C8E-CA11-0D4F2752A6F3}"/>
              </a:ext>
            </a:extLst>
          </p:cNvPr>
          <p:cNvSpPr>
            <a:spLocks noGrp="1"/>
          </p:cNvSpPr>
          <p:nvPr>
            <p:ph type="sldNum" sz="quarter" idx="12"/>
          </p:nvPr>
        </p:nvSpPr>
        <p:spPr/>
        <p:txBody>
          <a:bodyPr/>
          <a:lstStyle/>
          <a:p>
            <a:fld id="{0218EA6F-482E-40B7-89A2-69B213FE7CAD}" type="slidenum">
              <a:rPr lang="en-IN" smtClean="0"/>
              <a:t>3</a:t>
            </a:fld>
            <a:endParaRPr lang="en-IN"/>
          </a:p>
        </p:txBody>
      </p:sp>
    </p:spTree>
    <p:extLst>
      <p:ext uri="{BB962C8B-B14F-4D97-AF65-F5344CB8AC3E}">
        <p14:creationId xmlns:p14="http://schemas.microsoft.com/office/powerpoint/2010/main" val="1803382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801E-A4FE-09AD-47D4-C8B8CD411FA7}"/>
              </a:ext>
            </a:extLst>
          </p:cNvPr>
          <p:cNvSpPr>
            <a:spLocks noGrp="1"/>
          </p:cNvSpPr>
          <p:nvPr>
            <p:ph type="title"/>
          </p:nvPr>
        </p:nvSpPr>
        <p:spPr/>
        <p:txBody>
          <a:bodyPr>
            <a:normAutofit/>
          </a:bodyPr>
          <a:lstStyle/>
          <a:p>
            <a:r>
              <a:rPr lang="en-US" sz="2600" b="1" dirty="0">
                <a:latin typeface="Times New Roman" panose="02020603050405020304" pitchFamily="18" charset="0"/>
                <a:cs typeface="Times New Roman" panose="02020603050405020304" pitchFamily="18" charset="0"/>
              </a:rPr>
              <a:t>			          INTRODUCTION</a:t>
            </a:r>
            <a:endParaRPr lang="en-IN" sz="2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8B8286-C6EF-27C2-153C-22BBDA089203}"/>
              </a:ext>
            </a:extLst>
          </p:cNvPr>
          <p:cNvSpPr>
            <a:spLocks noGrp="1"/>
          </p:cNvSpPr>
          <p:nvPr>
            <p:ph idx="1"/>
          </p:nvPr>
        </p:nvSpPr>
        <p:spPr/>
        <p:txBody>
          <a:bodyPr>
            <a:noAutofit/>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Secure Digital (SD) cards are proprietary non-volatile cards. New generation semiconductor-based memory card an electronic device designed primarily for data storage portable or fixed application.</a:t>
            </a: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Main advantages of SD cards are small, have large storage capacities and fast data bits, price, high energy efficiency, great flexibility, excellent safety. </a:t>
            </a: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SD card along with a USB memory stick portable storage device most commonly used in digital systems about microprocessors, microcontrollers and Digital Signals Processor (DSP) or Field Programmable Gate Array in various applications such as (FPGA) chips, digital cameras, laptops, mobile phones, embedded systems.</a:t>
            </a: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 Field Programmable Gate Array (FPGA) is electronic device. A device built as an array of configurable logic elements (LE).</a:t>
            </a: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Supports 3 SD cards communication protocol: 1-bit SD mode, 4-bit SD mode and Serial Peripheral Interface (SPI) mode. </a:t>
            </a:r>
          </a:p>
          <a:p>
            <a:r>
              <a:rPr lang="en-US" sz="1800" b="1" dirty="0">
                <a:latin typeface="Times New Roman" panose="02020603050405020304" pitchFamily="18" charset="0"/>
                <a:cs typeface="Times New Roman" panose="02020603050405020304" pitchFamily="18" charset="0"/>
              </a:rPr>
              <a:t>FPGAs are a powerful tool that can be used as a type of microcontroller. Although, they have limited capacity FPGAs have a wide variety of components that allows them to perform as well as a PC or even as a server. </a:t>
            </a:r>
            <a:endParaRPr lang="en-IN" sz="18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8D128F9-3156-1183-CB44-A7A7D6592A21}"/>
              </a:ext>
            </a:extLst>
          </p:cNvPr>
          <p:cNvSpPr>
            <a:spLocks noGrp="1"/>
          </p:cNvSpPr>
          <p:nvPr>
            <p:ph type="ftr" sz="quarter" idx="11"/>
          </p:nvPr>
        </p:nvSpPr>
        <p:spPr/>
        <p:txBody>
          <a:bodyPr/>
          <a:lstStyle/>
          <a:p>
            <a:r>
              <a:rPr lang="en-IN"/>
              <a:t>Project Phase1/ECE/SEC</a:t>
            </a:r>
          </a:p>
        </p:txBody>
      </p:sp>
      <p:sp>
        <p:nvSpPr>
          <p:cNvPr id="5" name="Slide Number Placeholder 4">
            <a:extLst>
              <a:ext uri="{FF2B5EF4-FFF2-40B4-BE49-F238E27FC236}">
                <a16:creationId xmlns:a16="http://schemas.microsoft.com/office/drawing/2014/main" id="{524F8077-BBDC-CCA9-9FB4-B431FC5672C0}"/>
              </a:ext>
            </a:extLst>
          </p:cNvPr>
          <p:cNvSpPr>
            <a:spLocks noGrp="1"/>
          </p:cNvSpPr>
          <p:nvPr>
            <p:ph type="sldNum" sz="quarter" idx="12"/>
          </p:nvPr>
        </p:nvSpPr>
        <p:spPr/>
        <p:txBody>
          <a:bodyPr/>
          <a:lstStyle/>
          <a:p>
            <a:fld id="{0218EA6F-482E-40B7-89A2-69B213FE7CAD}" type="slidenum">
              <a:rPr lang="en-IN" smtClean="0"/>
              <a:t>4</a:t>
            </a:fld>
            <a:endParaRPr lang="en-IN"/>
          </a:p>
        </p:txBody>
      </p:sp>
    </p:spTree>
    <p:extLst>
      <p:ext uri="{BB962C8B-B14F-4D97-AF65-F5344CB8AC3E}">
        <p14:creationId xmlns:p14="http://schemas.microsoft.com/office/powerpoint/2010/main" val="4144924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DBFA-39D6-78D0-A6A8-EAC76B12057F}"/>
              </a:ext>
            </a:extLst>
          </p:cNvPr>
          <p:cNvSpPr>
            <a:spLocks noGrp="1"/>
          </p:cNvSpPr>
          <p:nvPr>
            <p:ph type="title"/>
          </p:nvPr>
        </p:nvSpPr>
        <p:spPr>
          <a:xfrm>
            <a:off x="1000245" y="-422085"/>
            <a:ext cx="10515600" cy="1325563"/>
          </a:xfrm>
        </p:spPr>
        <p:txBody>
          <a:bodyPr>
            <a:normAutofit/>
          </a:bodyPr>
          <a:lstStyle/>
          <a:p>
            <a:r>
              <a:rPr lang="en-US" sz="2600" b="1" dirty="0">
                <a:latin typeface="Times New Roman" panose="02020603050405020304" pitchFamily="18" charset="0"/>
                <a:cs typeface="Times New Roman" panose="02020603050405020304" pitchFamily="18" charset="0"/>
              </a:rPr>
              <a:t>			LITERATURE REVIEW</a:t>
            </a:r>
            <a:endParaRPr lang="en-IN" sz="2600" b="1" dirty="0">
              <a:latin typeface="Times New Roman" panose="02020603050405020304" pitchFamily="18"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34DC463A-DDAE-766B-8632-BA6C486AA2D3}"/>
              </a:ext>
            </a:extLst>
          </p:cNvPr>
          <p:cNvGraphicFramePr>
            <a:graphicFrameLocks noGrp="1"/>
          </p:cNvGraphicFramePr>
          <p:nvPr>
            <p:ph idx="1"/>
            <p:extLst>
              <p:ext uri="{D42A27DB-BD31-4B8C-83A1-F6EECF244321}">
                <p14:modId xmlns:p14="http://schemas.microsoft.com/office/powerpoint/2010/main" val="3027241594"/>
              </p:ext>
            </p:extLst>
          </p:nvPr>
        </p:nvGraphicFramePr>
        <p:xfrm>
          <a:off x="0" y="385914"/>
          <a:ext cx="12072395" cy="6086171"/>
        </p:xfrm>
        <a:graphic>
          <a:graphicData uri="http://schemas.openxmlformats.org/drawingml/2006/table">
            <a:tbl>
              <a:tblPr>
                <a:tableStyleId>{5C22544A-7EE6-4342-B048-85BDC9FD1C3A}</a:tableStyleId>
              </a:tblPr>
              <a:tblGrid>
                <a:gridCol w="891882">
                  <a:extLst>
                    <a:ext uri="{9D8B030D-6E8A-4147-A177-3AD203B41FA5}">
                      <a16:colId xmlns:a16="http://schemas.microsoft.com/office/drawing/2014/main" val="2454836019"/>
                    </a:ext>
                  </a:extLst>
                </a:gridCol>
                <a:gridCol w="3185292">
                  <a:extLst>
                    <a:ext uri="{9D8B030D-6E8A-4147-A177-3AD203B41FA5}">
                      <a16:colId xmlns:a16="http://schemas.microsoft.com/office/drawing/2014/main" val="3502356484"/>
                    </a:ext>
                  </a:extLst>
                </a:gridCol>
                <a:gridCol w="3289538">
                  <a:extLst>
                    <a:ext uri="{9D8B030D-6E8A-4147-A177-3AD203B41FA5}">
                      <a16:colId xmlns:a16="http://schemas.microsoft.com/office/drawing/2014/main" val="2225992402"/>
                    </a:ext>
                  </a:extLst>
                </a:gridCol>
                <a:gridCol w="4705683">
                  <a:extLst>
                    <a:ext uri="{9D8B030D-6E8A-4147-A177-3AD203B41FA5}">
                      <a16:colId xmlns:a16="http://schemas.microsoft.com/office/drawing/2014/main" val="4017743662"/>
                    </a:ext>
                  </a:extLst>
                </a:gridCol>
              </a:tblGrid>
              <a:tr h="553672">
                <a:tc>
                  <a:txBody>
                    <a:bodyPr/>
                    <a:lstStyle/>
                    <a:p>
                      <a:r>
                        <a:rPr lang="en-IN" sz="1600" b="1" dirty="0">
                          <a:effectLst/>
                          <a:latin typeface="Times New Roman" panose="02020603050405020304" pitchFamily="18" charset="0"/>
                          <a:cs typeface="Times New Roman" panose="02020603050405020304" pitchFamily="18" charset="0"/>
                        </a:rPr>
                        <a:t>                 YEAR</a:t>
                      </a:r>
                      <a:endParaRPr lang="en-IN" sz="1600" b="1" dirty="0">
                        <a:solidFill>
                          <a:srgbClr val="FEFFFE"/>
                        </a:solidFill>
                        <a:effectLst/>
                        <a:latin typeface="Times New Roman" panose="02020603050405020304" pitchFamily="18" charset="0"/>
                        <a:ea typeface="Arial Unicode MS"/>
                        <a:cs typeface="Times New Roman" panose="02020603050405020304" pitchFamily="18" charset="0"/>
                      </a:endParaRPr>
                    </a:p>
                  </a:txBody>
                  <a:tcPr marL="41441" marR="41441" marT="41441" marB="41441"/>
                </a:tc>
                <a:tc>
                  <a:txBody>
                    <a:bodyPr/>
                    <a:lstStyle/>
                    <a:p>
                      <a:r>
                        <a:rPr lang="en-IN" sz="1600" b="1" dirty="0">
                          <a:effectLst/>
                          <a:latin typeface="Times New Roman" panose="02020603050405020304" pitchFamily="18" charset="0"/>
                          <a:cs typeface="Times New Roman" panose="02020603050405020304" pitchFamily="18" charset="0"/>
                        </a:rPr>
                        <a:t>            AUTHOR</a:t>
                      </a:r>
                      <a:endParaRPr lang="en-IN" sz="1600" b="1" dirty="0">
                        <a:solidFill>
                          <a:srgbClr val="FEFFFE"/>
                        </a:solidFill>
                        <a:effectLst/>
                        <a:latin typeface="Times New Roman" panose="02020603050405020304" pitchFamily="18" charset="0"/>
                        <a:ea typeface="Arial Unicode MS"/>
                        <a:cs typeface="Times New Roman" panose="02020603050405020304" pitchFamily="18" charset="0"/>
                      </a:endParaRPr>
                    </a:p>
                  </a:txBody>
                  <a:tcPr marL="41441" marR="41441" marT="41441" marB="41441"/>
                </a:tc>
                <a:tc>
                  <a:txBody>
                    <a:bodyPr/>
                    <a:lstStyle/>
                    <a:p>
                      <a:r>
                        <a:rPr lang="en-IN" sz="1600" b="1">
                          <a:effectLst/>
                          <a:latin typeface="Times New Roman" panose="02020603050405020304" pitchFamily="18" charset="0"/>
                          <a:cs typeface="Times New Roman" panose="02020603050405020304" pitchFamily="18" charset="0"/>
                        </a:rPr>
                        <a:t>               TITLE</a:t>
                      </a:r>
                      <a:endParaRPr lang="en-IN" sz="1600" b="1">
                        <a:solidFill>
                          <a:srgbClr val="FEFFFE"/>
                        </a:solidFill>
                        <a:effectLst/>
                        <a:latin typeface="Times New Roman" panose="02020603050405020304" pitchFamily="18" charset="0"/>
                        <a:ea typeface="Arial Unicode MS"/>
                        <a:cs typeface="Times New Roman" panose="02020603050405020304" pitchFamily="18" charset="0"/>
                      </a:endParaRPr>
                    </a:p>
                  </a:txBody>
                  <a:tcPr marL="41441" marR="41441" marT="41441" marB="41441"/>
                </a:tc>
                <a:tc>
                  <a:txBody>
                    <a:bodyPr/>
                    <a:lstStyle/>
                    <a:p>
                      <a:r>
                        <a:rPr lang="en-IN" sz="1600" b="1" dirty="0">
                          <a:effectLst/>
                          <a:latin typeface="Times New Roman" panose="02020603050405020304" pitchFamily="18" charset="0"/>
                          <a:cs typeface="Times New Roman" panose="02020603050405020304" pitchFamily="18" charset="0"/>
                        </a:rPr>
                        <a:t>              PROS</a:t>
                      </a:r>
                      <a:endParaRPr lang="en-IN" sz="1600" b="1" dirty="0">
                        <a:solidFill>
                          <a:srgbClr val="FEFFFE"/>
                        </a:solidFill>
                        <a:effectLst/>
                        <a:latin typeface="Times New Roman" panose="02020603050405020304" pitchFamily="18" charset="0"/>
                        <a:ea typeface="Arial Unicode MS"/>
                        <a:cs typeface="Times New Roman" panose="02020603050405020304" pitchFamily="18" charset="0"/>
                      </a:endParaRPr>
                    </a:p>
                  </a:txBody>
                  <a:tcPr marL="41441" marR="41441" marT="41441" marB="41441"/>
                </a:tc>
                <a:extLst>
                  <a:ext uri="{0D108BD9-81ED-4DB2-BD59-A6C34878D82A}">
                    <a16:rowId xmlns:a16="http://schemas.microsoft.com/office/drawing/2014/main" val="1790817256"/>
                  </a:ext>
                </a:extLst>
              </a:tr>
              <a:tr h="906297">
                <a:tc>
                  <a:txBody>
                    <a:bodyPr/>
                    <a:lstStyle/>
                    <a:p>
                      <a:pPr algn="r"/>
                      <a:r>
                        <a:rPr lang="en-US" sz="1600" b="1" dirty="0">
                          <a:effectLst/>
                          <a:latin typeface="Times New Roman" panose="02020603050405020304" pitchFamily="18" charset="0"/>
                          <a:cs typeface="Times New Roman" panose="02020603050405020304" pitchFamily="18" charset="0"/>
                        </a:rPr>
                        <a:t>2022</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41" marR="41441" marT="41441" marB="41441"/>
                </a:tc>
                <a:tc>
                  <a:txBody>
                    <a:bodyPr/>
                    <a:lstStyle/>
                    <a:p>
                      <a:r>
                        <a:rPr lang="en-IN" sz="1600" b="1" dirty="0" err="1">
                          <a:effectLst/>
                          <a:latin typeface="Times New Roman" panose="02020603050405020304" pitchFamily="18" charset="0"/>
                          <a:cs typeface="Times New Roman" panose="02020603050405020304" pitchFamily="18" charset="0"/>
                        </a:rPr>
                        <a:t>Dumitrel</a:t>
                      </a:r>
                      <a:r>
                        <a:rPr lang="en-IN" sz="1600" b="1" dirty="0">
                          <a:effectLst/>
                          <a:latin typeface="Times New Roman" panose="02020603050405020304" pitchFamily="18" charset="0"/>
                          <a:cs typeface="Times New Roman" panose="02020603050405020304" pitchFamily="18" charset="0"/>
                        </a:rPr>
                        <a:t> </a:t>
                      </a:r>
                      <a:r>
                        <a:rPr lang="en-IN" sz="1600" b="1" dirty="0" err="1">
                          <a:effectLst/>
                          <a:latin typeface="Times New Roman" panose="02020603050405020304" pitchFamily="18" charset="0"/>
                          <a:cs typeface="Times New Roman" panose="02020603050405020304" pitchFamily="18" charset="0"/>
                        </a:rPr>
                        <a:t>Cătălin</a:t>
                      </a:r>
                      <a:r>
                        <a:rPr lang="en-IN" sz="1600" b="1" dirty="0">
                          <a:effectLst/>
                          <a:latin typeface="Times New Roman" panose="02020603050405020304" pitchFamily="18" charset="0"/>
                          <a:cs typeface="Times New Roman" panose="02020603050405020304" pitchFamily="18" charset="0"/>
                        </a:rPr>
                        <a:t> </a:t>
                      </a:r>
                      <a:r>
                        <a:rPr lang="en-IN" sz="1600" b="1" dirty="0" err="1">
                          <a:effectLst/>
                          <a:latin typeface="Times New Roman" panose="02020603050405020304" pitchFamily="18" charset="0"/>
                          <a:cs typeface="Times New Roman" panose="02020603050405020304" pitchFamily="18" charset="0"/>
                        </a:rPr>
                        <a:t>Costache</a:t>
                      </a:r>
                      <a:r>
                        <a:rPr lang="en-IN" sz="1600" b="1" dirty="0">
                          <a:effectLst/>
                          <a:latin typeface="Times New Roman" panose="02020603050405020304" pitchFamily="18" charset="0"/>
                          <a:cs typeface="Times New Roman" panose="02020603050405020304" pitchFamily="18" charset="0"/>
                        </a:rPr>
                        <a:t>, Lucian Andrei </a:t>
                      </a:r>
                      <a:r>
                        <a:rPr lang="en-IN" sz="1600" b="1" dirty="0" err="1">
                          <a:effectLst/>
                          <a:latin typeface="Times New Roman" panose="02020603050405020304" pitchFamily="18" charset="0"/>
                          <a:cs typeface="Times New Roman" panose="02020603050405020304" pitchFamily="18" charset="0"/>
                        </a:rPr>
                        <a:t>Perișoară,Adriana</a:t>
                      </a:r>
                      <a:r>
                        <a:rPr lang="en-IN" sz="1600" b="1" dirty="0">
                          <a:effectLst/>
                          <a:latin typeface="Times New Roman" panose="02020603050405020304" pitchFamily="18" charset="0"/>
                          <a:cs typeface="Times New Roman" panose="02020603050405020304" pitchFamily="18" charset="0"/>
                        </a:rPr>
                        <a:t> </a:t>
                      </a:r>
                      <a:r>
                        <a:rPr lang="en-IN" sz="1600" b="1" dirty="0" err="1">
                          <a:effectLst/>
                          <a:latin typeface="Times New Roman" panose="02020603050405020304" pitchFamily="18" charset="0"/>
                          <a:cs typeface="Times New Roman" panose="02020603050405020304" pitchFamily="18" charset="0"/>
                        </a:rPr>
                        <a:t>Florescu</a:t>
                      </a:r>
                      <a:endParaRPr lang="en-IN" sz="1600" b="1" dirty="0">
                        <a:solidFill>
                          <a:srgbClr val="000000"/>
                        </a:solidFill>
                        <a:effectLst/>
                        <a:latin typeface="Times New Roman" panose="02020603050405020304" pitchFamily="18" charset="0"/>
                        <a:ea typeface="Arial Unicode MS"/>
                        <a:cs typeface="Times New Roman" panose="02020603050405020304" pitchFamily="18" charset="0"/>
                      </a:endParaRPr>
                    </a:p>
                  </a:txBody>
                  <a:tcPr marL="41441" marR="41441" marT="41441" marB="41441"/>
                </a:tc>
                <a:tc>
                  <a:txBody>
                    <a:bodyPr/>
                    <a:lstStyle/>
                    <a:p>
                      <a:r>
                        <a:rPr lang="en-IN" sz="1600" b="1" dirty="0">
                          <a:effectLst/>
                          <a:latin typeface="Times New Roman" panose="02020603050405020304" pitchFamily="18" charset="0"/>
                          <a:cs typeface="Times New Roman" panose="02020603050405020304" pitchFamily="18" charset="0"/>
                        </a:rPr>
                        <a:t>FPGA Implementation of a SD Card Controller using SPI communication</a:t>
                      </a:r>
                      <a:endParaRPr lang="en-IN" sz="1600" b="1" dirty="0">
                        <a:solidFill>
                          <a:srgbClr val="000000"/>
                        </a:solidFill>
                        <a:effectLst/>
                        <a:latin typeface="Times New Roman" panose="02020603050405020304" pitchFamily="18" charset="0"/>
                        <a:ea typeface="Arial Unicode MS"/>
                        <a:cs typeface="Times New Roman" panose="02020603050405020304" pitchFamily="18" charset="0"/>
                      </a:endParaRPr>
                    </a:p>
                  </a:txBody>
                  <a:tcPr marL="41441" marR="41441" marT="41441" marB="41441"/>
                </a:tc>
                <a:tc>
                  <a:txBody>
                    <a:bodyPr/>
                    <a:lstStyle/>
                    <a:p>
                      <a:r>
                        <a:rPr lang="en-US" sz="1600" b="1">
                          <a:effectLst/>
                          <a:latin typeface="Times New Roman" panose="02020603050405020304" pitchFamily="18" charset="0"/>
                          <a:cs typeface="Times New Roman" panose="02020603050405020304" pitchFamily="18" charset="0"/>
                        </a:rPr>
                        <a:t>Adding number of SD cards involves sharing the same clock and data signals and different chip-select signals for each card.</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41" marR="41441" marT="41441" marB="41441"/>
                </a:tc>
                <a:extLst>
                  <a:ext uri="{0D108BD9-81ED-4DB2-BD59-A6C34878D82A}">
                    <a16:rowId xmlns:a16="http://schemas.microsoft.com/office/drawing/2014/main" val="2640917740"/>
                  </a:ext>
                </a:extLst>
              </a:tr>
              <a:tr h="848790">
                <a:tc>
                  <a:txBody>
                    <a:bodyPr/>
                    <a:lstStyle/>
                    <a:p>
                      <a:pPr algn="r"/>
                      <a:r>
                        <a:rPr lang="en-US" sz="1600" b="1" dirty="0">
                          <a:effectLst/>
                          <a:latin typeface="Times New Roman" panose="02020603050405020304" pitchFamily="18" charset="0"/>
                          <a:cs typeface="Times New Roman" panose="02020603050405020304" pitchFamily="18" charset="0"/>
                        </a:rPr>
                        <a:t>2011</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41" marR="41441" marT="41441" marB="41441"/>
                </a:tc>
                <a:tc>
                  <a:txBody>
                    <a:bodyPr/>
                    <a:lstStyle/>
                    <a:p>
                      <a:r>
                        <a:rPr lang="en-IN" sz="1600" b="1" dirty="0">
                          <a:effectLst/>
                          <a:latin typeface="Times New Roman" panose="02020603050405020304" pitchFamily="18" charset="0"/>
                          <a:cs typeface="Times New Roman" panose="02020603050405020304" pitchFamily="18" charset="0"/>
                        </a:rPr>
                        <a:t>Omar </a:t>
                      </a:r>
                      <a:r>
                        <a:rPr lang="en-IN" sz="1600" b="1" dirty="0" err="1">
                          <a:effectLst/>
                          <a:latin typeface="Times New Roman" panose="02020603050405020304" pitchFamily="18" charset="0"/>
                          <a:cs typeface="Times New Roman" panose="02020603050405020304" pitchFamily="18" charset="0"/>
                        </a:rPr>
                        <a:t>Elkeelany</a:t>
                      </a:r>
                      <a:endParaRPr lang="en-IN" sz="1600" b="1" dirty="0">
                        <a:solidFill>
                          <a:srgbClr val="000000"/>
                        </a:solidFill>
                        <a:effectLst/>
                        <a:latin typeface="Times New Roman" panose="02020603050405020304" pitchFamily="18" charset="0"/>
                        <a:ea typeface="Arial Unicode MS"/>
                        <a:cs typeface="Times New Roman" panose="02020603050405020304" pitchFamily="18" charset="0"/>
                      </a:endParaRPr>
                    </a:p>
                  </a:txBody>
                  <a:tcPr marL="41441" marR="41441" marT="41441" marB="41441"/>
                </a:tc>
                <a:tc>
                  <a:txBody>
                    <a:bodyPr/>
                    <a:lstStyle/>
                    <a:p>
                      <a:r>
                        <a:rPr lang="en-IN" sz="1600" b="1">
                          <a:effectLst/>
                          <a:latin typeface="Times New Roman" panose="02020603050405020304" pitchFamily="18" charset="0"/>
                          <a:cs typeface="Times New Roman" panose="02020603050405020304" pitchFamily="18" charset="0"/>
                        </a:rPr>
                        <a:t>Data Archival to SD Card Via Hardware Description Language</a:t>
                      </a:r>
                      <a:endParaRPr lang="en-IN" sz="1600" b="1">
                        <a:solidFill>
                          <a:srgbClr val="000000"/>
                        </a:solidFill>
                        <a:effectLst/>
                        <a:latin typeface="Times New Roman" panose="02020603050405020304" pitchFamily="18" charset="0"/>
                        <a:ea typeface="Arial Unicode MS"/>
                        <a:cs typeface="Times New Roman" panose="02020603050405020304" pitchFamily="18" charset="0"/>
                      </a:endParaRPr>
                    </a:p>
                  </a:txBody>
                  <a:tcPr marL="41441" marR="41441" marT="41441" marB="41441"/>
                </a:tc>
                <a:tc>
                  <a:txBody>
                    <a:bodyPr/>
                    <a:lstStyle/>
                    <a:p>
                      <a:r>
                        <a:rPr lang="en-US" sz="1600" b="1">
                          <a:effectLst/>
                          <a:latin typeface="Times New Roman" panose="02020603050405020304" pitchFamily="18" charset="0"/>
                          <a:cs typeface="Times New Roman" panose="02020603050405020304" pitchFamily="18" charset="0"/>
                        </a:rPr>
                        <a:t>Real-time design of data archival to the SD card that is used in data concentrator applications for remote sites.</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41" marR="41441" marT="41441" marB="41441"/>
                </a:tc>
                <a:extLst>
                  <a:ext uri="{0D108BD9-81ED-4DB2-BD59-A6C34878D82A}">
                    <a16:rowId xmlns:a16="http://schemas.microsoft.com/office/drawing/2014/main" val="112862267"/>
                  </a:ext>
                </a:extLst>
              </a:tr>
              <a:tr h="1044369">
                <a:tc>
                  <a:txBody>
                    <a:bodyPr/>
                    <a:lstStyle/>
                    <a:p>
                      <a:pPr algn="r"/>
                      <a:r>
                        <a:rPr lang="en-US" sz="1600" b="1">
                          <a:effectLst/>
                          <a:latin typeface="Times New Roman" panose="02020603050405020304" pitchFamily="18" charset="0"/>
                          <a:cs typeface="Times New Roman" panose="02020603050405020304" pitchFamily="18" charset="0"/>
                        </a:rPr>
                        <a:t>2019</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41" marR="41441" marT="41441" marB="41441"/>
                </a:tc>
                <a:tc>
                  <a:txBody>
                    <a:bodyPr/>
                    <a:lstStyle/>
                    <a:p>
                      <a:r>
                        <a:rPr lang="en-IN" sz="1600" b="1" dirty="0">
                          <a:effectLst/>
                          <a:latin typeface="Times New Roman" panose="02020603050405020304" pitchFamily="18" charset="0"/>
                          <a:cs typeface="Times New Roman" panose="02020603050405020304" pitchFamily="18" charset="0"/>
                        </a:rPr>
                        <a:t>Gul Munir Ujjan, Abdul Malik, Shakil Ahmed, </a:t>
                      </a:r>
                      <a:r>
                        <a:rPr lang="en-IN" sz="1600" b="1" dirty="0" err="1">
                          <a:effectLst/>
                          <a:latin typeface="Times New Roman" panose="02020603050405020304" pitchFamily="18" charset="0"/>
                          <a:cs typeface="Times New Roman" panose="02020603050405020304" pitchFamily="18" charset="0"/>
                        </a:rPr>
                        <a:t>Mohd</a:t>
                      </a:r>
                      <a:r>
                        <a:rPr lang="en-IN" sz="1600" b="1" dirty="0">
                          <a:effectLst/>
                          <a:latin typeface="Times New Roman" panose="02020603050405020304" pitchFamily="18" charset="0"/>
                          <a:cs typeface="Times New Roman" panose="02020603050405020304" pitchFamily="18" charset="0"/>
                        </a:rPr>
                        <a:t> Zaid Abdullah</a:t>
                      </a:r>
                      <a:endParaRPr lang="en-IN" sz="1600" b="1" dirty="0">
                        <a:solidFill>
                          <a:srgbClr val="000000"/>
                        </a:solidFill>
                        <a:effectLst/>
                        <a:latin typeface="Times New Roman" panose="02020603050405020304" pitchFamily="18" charset="0"/>
                        <a:ea typeface="Arial Unicode MS"/>
                        <a:cs typeface="Times New Roman" panose="02020603050405020304" pitchFamily="18" charset="0"/>
                      </a:endParaRPr>
                    </a:p>
                  </a:txBody>
                  <a:tcPr marL="41441" marR="41441" marT="41441" marB="41441"/>
                </a:tc>
                <a:tc>
                  <a:txBody>
                    <a:bodyPr/>
                    <a:lstStyle/>
                    <a:p>
                      <a:r>
                        <a:rPr lang="en-IN" sz="1600" b="1" dirty="0">
                          <a:effectLst/>
                          <a:latin typeface="Times New Roman" panose="02020603050405020304" pitchFamily="18" charset="0"/>
                          <a:cs typeface="Times New Roman" panose="02020603050405020304" pitchFamily="18" charset="0"/>
                        </a:rPr>
                        <a:t>Implementation of 4-Bit Data Transmission for Accessing</a:t>
                      </a:r>
                    </a:p>
                    <a:p>
                      <a:r>
                        <a:rPr lang="en-IN" sz="1600" b="1" dirty="0">
                          <a:effectLst/>
                          <a:latin typeface="Times New Roman" panose="02020603050405020304" pitchFamily="18" charset="0"/>
                          <a:cs typeface="Times New Roman" panose="02020603050405020304" pitchFamily="18" charset="0"/>
                        </a:rPr>
                        <a:t>SD Card with FPGA Embedded Soft Processor</a:t>
                      </a:r>
                      <a:endParaRPr lang="en-IN" sz="1600" b="1" dirty="0">
                        <a:solidFill>
                          <a:srgbClr val="000000"/>
                        </a:solidFill>
                        <a:effectLst/>
                        <a:latin typeface="Times New Roman" panose="02020603050405020304" pitchFamily="18" charset="0"/>
                        <a:ea typeface="Arial Unicode MS"/>
                        <a:cs typeface="Times New Roman" panose="02020603050405020304" pitchFamily="18" charset="0"/>
                      </a:endParaRPr>
                    </a:p>
                  </a:txBody>
                  <a:tcPr marL="41441" marR="41441" marT="41441" marB="41441"/>
                </a:tc>
                <a:tc>
                  <a:txBody>
                    <a:bodyPr/>
                    <a:lstStyle/>
                    <a:p>
                      <a:r>
                        <a:rPr lang="en-US" sz="1600" b="1">
                          <a:effectLst/>
                          <a:latin typeface="Times New Roman" panose="02020603050405020304" pitchFamily="18" charset="0"/>
                          <a:cs typeface="Times New Roman" panose="02020603050405020304" pitchFamily="18" charset="0"/>
                        </a:rPr>
                        <a:t>Read operation with SD 4-bit mode is 67% faster than SD 1-bit mode and write operation in SD 4-bit mode is 80% faster than SD 1-bit mode.</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41" marR="41441" marT="41441" marB="41441"/>
                </a:tc>
                <a:extLst>
                  <a:ext uri="{0D108BD9-81ED-4DB2-BD59-A6C34878D82A}">
                    <a16:rowId xmlns:a16="http://schemas.microsoft.com/office/drawing/2014/main" val="3478460615"/>
                  </a:ext>
                </a:extLst>
              </a:tr>
              <a:tr h="1263538">
                <a:tc>
                  <a:txBody>
                    <a:bodyPr/>
                    <a:lstStyle/>
                    <a:p>
                      <a:pPr algn="r"/>
                      <a:r>
                        <a:rPr lang="en-US" sz="1600" b="1">
                          <a:effectLst/>
                          <a:latin typeface="Times New Roman" panose="02020603050405020304" pitchFamily="18" charset="0"/>
                          <a:cs typeface="Times New Roman" panose="02020603050405020304" pitchFamily="18" charset="0"/>
                        </a:rPr>
                        <a:t>2020</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41" marR="41441" marT="41441" marB="41441"/>
                </a:tc>
                <a:tc>
                  <a:txBody>
                    <a:bodyPr/>
                    <a:lstStyle/>
                    <a:p>
                      <a:r>
                        <a:rPr lang="en-IN" sz="1600" b="1" dirty="0">
                          <a:effectLst/>
                          <a:latin typeface="Times New Roman" panose="02020603050405020304" pitchFamily="18" charset="0"/>
                          <a:cs typeface="Times New Roman" panose="02020603050405020304" pitchFamily="18" charset="0"/>
                        </a:rPr>
                        <a:t>Víctor </a:t>
                      </a:r>
                      <a:r>
                        <a:rPr lang="en-IN" sz="1600" b="1" dirty="0" err="1">
                          <a:effectLst/>
                          <a:latin typeface="Times New Roman" panose="02020603050405020304" pitchFamily="18" charset="0"/>
                          <a:cs typeface="Times New Roman" panose="02020603050405020304" pitchFamily="18" charset="0"/>
                        </a:rPr>
                        <a:t>Asanza</a:t>
                      </a:r>
                      <a:r>
                        <a:rPr lang="en-IN" sz="1600" b="1" dirty="0">
                          <a:effectLst/>
                          <a:latin typeface="Times New Roman" panose="02020603050405020304" pitchFamily="18" charset="0"/>
                          <a:cs typeface="Times New Roman" panose="02020603050405020304" pitchFamily="18" charset="0"/>
                        </a:rPr>
                        <a:t>, Alisson Constantine, Stephany </a:t>
                      </a:r>
                      <a:r>
                        <a:rPr lang="en-IN" sz="1600" b="1" dirty="0" err="1">
                          <a:effectLst/>
                          <a:latin typeface="Times New Roman" panose="02020603050405020304" pitchFamily="18" charset="0"/>
                          <a:cs typeface="Times New Roman" panose="02020603050405020304" pitchFamily="18" charset="0"/>
                        </a:rPr>
                        <a:t>Valarezo</a:t>
                      </a:r>
                      <a:r>
                        <a:rPr lang="en-IN" sz="1600" b="1" dirty="0">
                          <a:effectLst/>
                          <a:latin typeface="Times New Roman" panose="02020603050405020304" pitchFamily="18" charset="0"/>
                          <a:cs typeface="Times New Roman" panose="02020603050405020304" pitchFamily="18" charset="0"/>
                        </a:rPr>
                        <a:t>, and Enrique </a:t>
                      </a:r>
                      <a:r>
                        <a:rPr lang="en-IN" sz="1600" b="1" dirty="0" err="1">
                          <a:effectLst/>
                          <a:latin typeface="Times New Roman" panose="02020603050405020304" pitchFamily="18" charset="0"/>
                          <a:cs typeface="Times New Roman" panose="02020603050405020304" pitchFamily="18" charset="0"/>
                        </a:rPr>
                        <a:t>Peláez</a:t>
                      </a:r>
                      <a:endParaRPr lang="en-IN" sz="1600" b="1" dirty="0">
                        <a:solidFill>
                          <a:srgbClr val="000000"/>
                        </a:solidFill>
                        <a:effectLst/>
                        <a:latin typeface="Times New Roman" panose="02020603050405020304" pitchFamily="18" charset="0"/>
                        <a:ea typeface="Arial Unicode MS"/>
                        <a:cs typeface="Times New Roman" panose="02020603050405020304" pitchFamily="18" charset="0"/>
                      </a:endParaRPr>
                    </a:p>
                  </a:txBody>
                  <a:tcPr marL="41441" marR="41441" marT="41441" marB="41441"/>
                </a:tc>
                <a:tc>
                  <a:txBody>
                    <a:bodyPr/>
                    <a:lstStyle/>
                    <a:p>
                      <a:r>
                        <a:rPr lang="en-IN" sz="1600" b="1" dirty="0">
                          <a:effectLst/>
                          <a:latin typeface="Times New Roman" panose="02020603050405020304" pitchFamily="18" charset="0"/>
                          <a:cs typeface="Times New Roman" panose="02020603050405020304" pitchFamily="18" charset="0"/>
                        </a:rPr>
                        <a:t>Implementation of a Classification System of EEG Signals Based on FPGA</a:t>
                      </a:r>
                      <a:endParaRPr lang="en-IN" sz="1600" b="1" dirty="0">
                        <a:solidFill>
                          <a:srgbClr val="000000"/>
                        </a:solidFill>
                        <a:effectLst/>
                        <a:latin typeface="Times New Roman" panose="02020603050405020304" pitchFamily="18" charset="0"/>
                        <a:ea typeface="Arial Unicode MS"/>
                        <a:cs typeface="Times New Roman" panose="02020603050405020304" pitchFamily="18" charset="0"/>
                      </a:endParaRPr>
                    </a:p>
                  </a:txBody>
                  <a:tcPr marL="41441" marR="41441" marT="41441" marB="41441"/>
                </a:tc>
                <a:tc>
                  <a:txBody>
                    <a:bodyPr/>
                    <a:lstStyle/>
                    <a:p>
                      <a:r>
                        <a:rPr lang="en-US" sz="1600" b="1" dirty="0">
                          <a:latin typeface="Times New Roman" panose="02020603050405020304" pitchFamily="18" charset="0"/>
                          <a:cs typeface="Times New Roman" panose="02020603050405020304" pitchFamily="18" charset="0"/>
                        </a:rPr>
                        <a:t>the implementation of FPGA-based classification systems, it is proposed to change the SD memory for a Double Data Rate 3 Synchronous Dynamic Random-Access memory, and test with different configuration to reduce the access time.</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41" marR="41441" marT="41441" marB="41441"/>
                </a:tc>
                <a:extLst>
                  <a:ext uri="{0D108BD9-81ED-4DB2-BD59-A6C34878D82A}">
                    <a16:rowId xmlns:a16="http://schemas.microsoft.com/office/drawing/2014/main" val="157092690"/>
                  </a:ext>
                </a:extLst>
              </a:tr>
              <a:tr h="1400198">
                <a:tc>
                  <a:txBody>
                    <a:bodyPr/>
                    <a:lstStyle/>
                    <a:p>
                      <a:pPr algn="r"/>
                      <a:r>
                        <a:rPr lang="en-US" sz="1600" b="1">
                          <a:effectLst/>
                          <a:latin typeface="Times New Roman" panose="02020603050405020304" pitchFamily="18" charset="0"/>
                          <a:cs typeface="Times New Roman" panose="02020603050405020304" pitchFamily="18" charset="0"/>
                        </a:rPr>
                        <a:t>2010</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41" marR="41441" marT="41441" marB="41441"/>
                </a:tc>
                <a:tc>
                  <a:txBody>
                    <a:bodyPr/>
                    <a:lstStyle/>
                    <a:p>
                      <a:r>
                        <a:rPr lang="en-IN" sz="1600" b="1" dirty="0" err="1">
                          <a:effectLst/>
                          <a:latin typeface="Times New Roman" panose="02020603050405020304" pitchFamily="18" charset="0"/>
                          <a:cs typeface="Times New Roman" panose="02020603050405020304" pitchFamily="18" charset="0"/>
                        </a:rPr>
                        <a:t>Zhenlin</a:t>
                      </a:r>
                      <a:r>
                        <a:rPr lang="en-IN" sz="1600" b="1" dirty="0">
                          <a:effectLst/>
                          <a:latin typeface="Times New Roman" panose="02020603050405020304" pitchFamily="18" charset="0"/>
                          <a:cs typeface="Times New Roman" panose="02020603050405020304" pitchFamily="18" charset="0"/>
                        </a:rPr>
                        <a:t> LU, </a:t>
                      </a:r>
                      <a:r>
                        <a:rPr lang="en-IN" sz="1600" b="1" dirty="0" err="1">
                          <a:effectLst/>
                          <a:latin typeface="Times New Roman" panose="02020603050405020304" pitchFamily="18" charset="0"/>
                          <a:cs typeface="Times New Roman" panose="02020603050405020304" pitchFamily="18" charset="0"/>
                        </a:rPr>
                        <a:t>Jingjiao</a:t>
                      </a:r>
                      <a:r>
                        <a:rPr lang="en-IN" sz="1600" b="1" dirty="0">
                          <a:effectLst/>
                          <a:latin typeface="Times New Roman" panose="02020603050405020304" pitchFamily="18" charset="0"/>
                          <a:cs typeface="Times New Roman" panose="02020603050405020304" pitchFamily="18" charset="0"/>
                        </a:rPr>
                        <a:t> LI, Yao Zhang</a:t>
                      </a:r>
                      <a:endParaRPr lang="en-IN" sz="1600" b="1" dirty="0">
                        <a:solidFill>
                          <a:srgbClr val="000000"/>
                        </a:solidFill>
                        <a:effectLst/>
                        <a:latin typeface="Times New Roman" panose="02020603050405020304" pitchFamily="18" charset="0"/>
                        <a:ea typeface="Arial Unicode MS"/>
                        <a:cs typeface="Times New Roman" panose="02020603050405020304" pitchFamily="18" charset="0"/>
                      </a:endParaRPr>
                    </a:p>
                  </a:txBody>
                  <a:tcPr marL="41441" marR="41441" marT="41441" marB="41441"/>
                </a:tc>
                <a:tc>
                  <a:txBody>
                    <a:bodyPr/>
                    <a:lstStyle/>
                    <a:p>
                      <a:r>
                        <a:rPr lang="en-IN" sz="1600" b="1" dirty="0">
                          <a:effectLst/>
                          <a:latin typeface="Times New Roman" panose="02020603050405020304" pitchFamily="18" charset="0"/>
                          <a:cs typeface="Times New Roman" panose="02020603050405020304" pitchFamily="18" charset="0"/>
                        </a:rPr>
                        <a:t>The reading/ writing SD card system based on FPGA</a:t>
                      </a:r>
                      <a:endParaRPr lang="en-IN" sz="1600" b="1" dirty="0">
                        <a:solidFill>
                          <a:srgbClr val="000000"/>
                        </a:solidFill>
                        <a:effectLst/>
                        <a:latin typeface="Times New Roman" panose="02020603050405020304" pitchFamily="18" charset="0"/>
                        <a:ea typeface="Arial Unicode MS"/>
                        <a:cs typeface="Times New Roman" panose="02020603050405020304" pitchFamily="18" charset="0"/>
                      </a:endParaRPr>
                    </a:p>
                  </a:txBody>
                  <a:tcPr marL="41441" marR="41441" marT="41441" marB="41441"/>
                </a:tc>
                <a:tc>
                  <a:txBody>
                    <a:bodyPr/>
                    <a:lstStyle/>
                    <a:p>
                      <a:r>
                        <a:rPr lang="en-US" sz="1600" b="1" dirty="0">
                          <a:effectLst/>
                          <a:latin typeface="Times New Roman" panose="02020603050405020304" pitchFamily="18" charset="0"/>
                          <a:cs typeface="Times New Roman" panose="02020603050405020304" pitchFamily="18" charset="0"/>
                        </a:rPr>
                        <a:t>FPGA system can read and write data on SD card, good to meet the FPGA system needs for external storage devices. It involves SD card reader that can be applied to variety of FPGA based system.</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41" marR="41441" marT="41441" marB="41441"/>
                </a:tc>
                <a:extLst>
                  <a:ext uri="{0D108BD9-81ED-4DB2-BD59-A6C34878D82A}">
                    <a16:rowId xmlns:a16="http://schemas.microsoft.com/office/drawing/2014/main" val="2865558894"/>
                  </a:ext>
                </a:extLst>
              </a:tr>
            </a:tbl>
          </a:graphicData>
        </a:graphic>
      </p:graphicFrame>
      <p:sp>
        <p:nvSpPr>
          <p:cNvPr id="4" name="Footer Placeholder 3">
            <a:extLst>
              <a:ext uri="{FF2B5EF4-FFF2-40B4-BE49-F238E27FC236}">
                <a16:creationId xmlns:a16="http://schemas.microsoft.com/office/drawing/2014/main" id="{97B89CD2-D47A-23B7-144B-CF5CCB064E51}"/>
              </a:ext>
            </a:extLst>
          </p:cNvPr>
          <p:cNvSpPr>
            <a:spLocks noGrp="1"/>
          </p:cNvSpPr>
          <p:nvPr>
            <p:ph type="ftr" sz="quarter" idx="11"/>
          </p:nvPr>
        </p:nvSpPr>
        <p:spPr/>
        <p:txBody>
          <a:bodyPr/>
          <a:lstStyle/>
          <a:p>
            <a:r>
              <a:rPr lang="en-IN"/>
              <a:t>Project Phase1/ECE/SEC</a:t>
            </a:r>
          </a:p>
        </p:txBody>
      </p:sp>
      <p:sp>
        <p:nvSpPr>
          <p:cNvPr id="5" name="Slide Number Placeholder 4">
            <a:extLst>
              <a:ext uri="{FF2B5EF4-FFF2-40B4-BE49-F238E27FC236}">
                <a16:creationId xmlns:a16="http://schemas.microsoft.com/office/drawing/2014/main" id="{06A2ED60-1325-E7ED-E6C1-B77207E972ED}"/>
              </a:ext>
            </a:extLst>
          </p:cNvPr>
          <p:cNvSpPr>
            <a:spLocks noGrp="1"/>
          </p:cNvSpPr>
          <p:nvPr>
            <p:ph type="sldNum" sz="quarter" idx="12"/>
          </p:nvPr>
        </p:nvSpPr>
        <p:spPr/>
        <p:txBody>
          <a:bodyPr/>
          <a:lstStyle/>
          <a:p>
            <a:fld id="{0218EA6F-482E-40B7-89A2-69B213FE7CAD}" type="slidenum">
              <a:rPr lang="en-IN" smtClean="0"/>
              <a:t>5</a:t>
            </a:fld>
            <a:endParaRPr lang="en-IN"/>
          </a:p>
        </p:txBody>
      </p:sp>
    </p:spTree>
    <p:extLst>
      <p:ext uri="{BB962C8B-B14F-4D97-AF65-F5344CB8AC3E}">
        <p14:creationId xmlns:p14="http://schemas.microsoft.com/office/powerpoint/2010/main" val="3917703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577C9-E5C9-90AD-19B9-5E1BDA459E45}"/>
              </a:ext>
            </a:extLst>
          </p:cNvPr>
          <p:cNvSpPr>
            <a:spLocks noGrp="1"/>
          </p:cNvSpPr>
          <p:nvPr>
            <p:ph type="title"/>
          </p:nvPr>
        </p:nvSpPr>
        <p:spPr>
          <a:xfrm>
            <a:off x="838200" y="-387229"/>
            <a:ext cx="10515600" cy="1325563"/>
          </a:xfrm>
        </p:spPr>
        <p:txBody>
          <a:bodyPr>
            <a:normAutofit/>
          </a:bodyPr>
          <a:lstStyle/>
          <a:p>
            <a:r>
              <a:rPr lang="en-US" sz="2600" b="1" dirty="0">
                <a:latin typeface="Times New Roman" panose="02020603050405020304" pitchFamily="18" charset="0"/>
                <a:cs typeface="Times New Roman" panose="02020603050405020304" pitchFamily="18" charset="0"/>
              </a:rPr>
              <a:t>			          EXISTING METHOD</a:t>
            </a:r>
            <a:endParaRPr lang="en-IN" sz="2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47DE4E-D82F-7BB0-DC08-AF6DA1500D6E}"/>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43CA49FE-C0CB-2117-85AD-3C96034AC518}"/>
              </a:ext>
            </a:extLst>
          </p:cNvPr>
          <p:cNvSpPr>
            <a:spLocks noGrp="1"/>
          </p:cNvSpPr>
          <p:nvPr>
            <p:ph type="ftr" sz="quarter" idx="11"/>
          </p:nvPr>
        </p:nvSpPr>
        <p:spPr/>
        <p:txBody>
          <a:bodyPr/>
          <a:lstStyle/>
          <a:p>
            <a:r>
              <a:rPr lang="en-IN"/>
              <a:t>Project Phase1/ECE/SEC</a:t>
            </a:r>
          </a:p>
        </p:txBody>
      </p:sp>
      <p:sp>
        <p:nvSpPr>
          <p:cNvPr id="5" name="Slide Number Placeholder 4">
            <a:extLst>
              <a:ext uri="{FF2B5EF4-FFF2-40B4-BE49-F238E27FC236}">
                <a16:creationId xmlns:a16="http://schemas.microsoft.com/office/drawing/2014/main" id="{2261723C-0EA2-6E84-AB95-F099E9D20A91}"/>
              </a:ext>
            </a:extLst>
          </p:cNvPr>
          <p:cNvSpPr>
            <a:spLocks noGrp="1"/>
          </p:cNvSpPr>
          <p:nvPr>
            <p:ph type="sldNum" sz="quarter" idx="12"/>
          </p:nvPr>
        </p:nvSpPr>
        <p:spPr/>
        <p:txBody>
          <a:bodyPr/>
          <a:lstStyle/>
          <a:p>
            <a:fld id="{0218EA6F-482E-40B7-89A2-69B213FE7CAD}" type="slidenum">
              <a:rPr lang="en-IN" smtClean="0"/>
              <a:t>6</a:t>
            </a:fld>
            <a:endParaRPr lang="en-IN"/>
          </a:p>
        </p:txBody>
      </p:sp>
    </p:spTree>
    <p:extLst>
      <p:ext uri="{BB962C8B-B14F-4D97-AF65-F5344CB8AC3E}">
        <p14:creationId xmlns:p14="http://schemas.microsoft.com/office/powerpoint/2010/main" val="3686362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602AE-62CF-6F6D-FAFD-EE1E22B03683}"/>
              </a:ext>
            </a:extLst>
          </p:cNvPr>
          <p:cNvSpPr>
            <a:spLocks noGrp="1"/>
          </p:cNvSpPr>
          <p:nvPr>
            <p:ph type="title"/>
          </p:nvPr>
        </p:nvSpPr>
        <p:spPr>
          <a:xfrm>
            <a:off x="838200" y="-252413"/>
            <a:ext cx="10515600" cy="1325563"/>
          </a:xfrm>
        </p:spPr>
        <p:txBody>
          <a:bodyPr>
            <a:normAutofit/>
          </a:bodyPr>
          <a:lstStyle/>
          <a:p>
            <a:r>
              <a:rPr lang="en-US" sz="2600" b="1" dirty="0">
                <a:latin typeface="Times New Roman" panose="02020603050405020304" pitchFamily="18" charset="0"/>
                <a:cs typeface="Times New Roman" panose="02020603050405020304" pitchFamily="18" charset="0"/>
              </a:rPr>
              <a:t>			        PROPOSED METHOD</a:t>
            </a:r>
            <a:endParaRPr lang="en-IN" sz="2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39494B-368B-1FDD-BEA4-A5ADF6494216}"/>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4F25797F-4CD1-828D-A18A-A8366F997DB0}"/>
              </a:ext>
            </a:extLst>
          </p:cNvPr>
          <p:cNvSpPr>
            <a:spLocks noGrp="1"/>
          </p:cNvSpPr>
          <p:nvPr>
            <p:ph type="ftr" sz="quarter" idx="11"/>
          </p:nvPr>
        </p:nvSpPr>
        <p:spPr/>
        <p:txBody>
          <a:bodyPr/>
          <a:lstStyle/>
          <a:p>
            <a:r>
              <a:rPr lang="en-IN"/>
              <a:t>Project Phase1/ECE/SEC</a:t>
            </a:r>
          </a:p>
        </p:txBody>
      </p:sp>
      <p:sp>
        <p:nvSpPr>
          <p:cNvPr id="5" name="Slide Number Placeholder 4">
            <a:extLst>
              <a:ext uri="{FF2B5EF4-FFF2-40B4-BE49-F238E27FC236}">
                <a16:creationId xmlns:a16="http://schemas.microsoft.com/office/drawing/2014/main" id="{A5D2CEB7-4987-1377-AE60-41560B06E586}"/>
              </a:ext>
            </a:extLst>
          </p:cNvPr>
          <p:cNvSpPr>
            <a:spLocks noGrp="1"/>
          </p:cNvSpPr>
          <p:nvPr>
            <p:ph type="sldNum" sz="quarter" idx="12"/>
          </p:nvPr>
        </p:nvSpPr>
        <p:spPr/>
        <p:txBody>
          <a:bodyPr/>
          <a:lstStyle/>
          <a:p>
            <a:fld id="{0218EA6F-482E-40B7-89A2-69B213FE7CAD}" type="slidenum">
              <a:rPr lang="en-IN" smtClean="0"/>
              <a:t>7</a:t>
            </a:fld>
            <a:endParaRPr lang="en-IN"/>
          </a:p>
        </p:txBody>
      </p:sp>
    </p:spTree>
    <p:extLst>
      <p:ext uri="{BB962C8B-B14F-4D97-AF65-F5344CB8AC3E}">
        <p14:creationId xmlns:p14="http://schemas.microsoft.com/office/powerpoint/2010/main" val="3196358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A7ED6-0A35-B630-C8B4-6F1C0D059774}"/>
              </a:ext>
            </a:extLst>
          </p:cNvPr>
          <p:cNvSpPr>
            <a:spLocks noGrp="1"/>
          </p:cNvSpPr>
          <p:nvPr>
            <p:ph type="title"/>
          </p:nvPr>
        </p:nvSpPr>
        <p:spPr>
          <a:xfrm>
            <a:off x="687730" y="136525"/>
            <a:ext cx="10515600" cy="1325563"/>
          </a:xfrm>
        </p:spPr>
        <p:txBody>
          <a:bodyPr>
            <a:normAutofit/>
          </a:bodyPr>
          <a:lstStyle/>
          <a:p>
            <a:r>
              <a:rPr lang="en-US" sz="2600" b="1" dirty="0">
                <a:latin typeface="Times New Roman" panose="02020603050405020304" pitchFamily="18" charset="0"/>
                <a:cs typeface="Times New Roman" panose="02020603050405020304" pitchFamily="18" charset="0"/>
              </a:rPr>
              <a:t>				   REQUIREMENTS</a:t>
            </a:r>
            <a:endParaRPr lang="en-IN" sz="2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362385-588D-FDE7-A7AB-6977CD174D6E}"/>
              </a:ext>
            </a:extLst>
          </p:cNvPr>
          <p:cNvSpPr>
            <a:spLocks noGrp="1"/>
          </p:cNvSpPr>
          <p:nvPr>
            <p:ph idx="1"/>
          </p:nvPr>
        </p:nvSpPr>
        <p:spPr/>
        <p:txBody>
          <a:bodyPr>
            <a:normAutofit/>
          </a:bodyPr>
          <a:lstStyle/>
          <a:p>
            <a:r>
              <a:rPr lang="en-US" sz="1800" b="1" dirty="0">
                <a:latin typeface="Times New Roman" panose="02020603050405020304" pitchFamily="18" charset="0"/>
                <a:cs typeface="Times New Roman" panose="02020603050405020304" pitchFamily="18" charset="0"/>
              </a:rPr>
              <a:t>Xilinx Spartan 6 Software.</a:t>
            </a:r>
          </a:p>
          <a:p>
            <a:r>
              <a:rPr lang="en-US" sz="1800" b="1" dirty="0">
                <a:latin typeface="Times New Roman" panose="02020603050405020304" pitchFamily="18" charset="0"/>
                <a:cs typeface="Times New Roman" panose="02020603050405020304" pitchFamily="18" charset="0"/>
              </a:rPr>
              <a:t>FPGA (Field Programming Gate Array).</a:t>
            </a:r>
          </a:p>
          <a:p>
            <a:r>
              <a:rPr lang="en-US" sz="1800" b="1" dirty="0">
                <a:latin typeface="Times New Roman" panose="02020603050405020304" pitchFamily="18" charset="0"/>
                <a:cs typeface="Times New Roman" panose="02020603050405020304" pitchFamily="18" charset="0"/>
              </a:rPr>
              <a:t>SD card.</a:t>
            </a:r>
          </a:p>
          <a:p>
            <a:r>
              <a:rPr lang="en-US" sz="1800" b="1" dirty="0">
                <a:latin typeface="Times New Roman" panose="02020603050405020304" pitchFamily="18" charset="0"/>
                <a:cs typeface="Times New Roman" panose="02020603050405020304" pitchFamily="18" charset="0"/>
              </a:rPr>
              <a:t>FAT32.</a:t>
            </a:r>
          </a:p>
          <a:p>
            <a:r>
              <a:rPr lang="en-US" sz="1800" b="1" dirty="0">
                <a:latin typeface="Times New Roman" panose="02020603050405020304" pitchFamily="18" charset="0"/>
                <a:cs typeface="Times New Roman" panose="02020603050405020304" pitchFamily="18" charset="0"/>
              </a:rPr>
              <a:t>SPI (Serial Peripheral Interface).</a:t>
            </a:r>
            <a:endParaRPr lang="en-IN" sz="18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0089B4C-DEC9-8227-B184-079E78AA6F82}"/>
              </a:ext>
            </a:extLst>
          </p:cNvPr>
          <p:cNvSpPr>
            <a:spLocks noGrp="1"/>
          </p:cNvSpPr>
          <p:nvPr>
            <p:ph type="ftr" sz="quarter" idx="11"/>
          </p:nvPr>
        </p:nvSpPr>
        <p:spPr/>
        <p:txBody>
          <a:bodyPr/>
          <a:lstStyle/>
          <a:p>
            <a:r>
              <a:rPr lang="en-IN"/>
              <a:t>Project Phase1/ECE/SEC</a:t>
            </a:r>
          </a:p>
        </p:txBody>
      </p:sp>
      <p:sp>
        <p:nvSpPr>
          <p:cNvPr id="5" name="Slide Number Placeholder 4">
            <a:extLst>
              <a:ext uri="{FF2B5EF4-FFF2-40B4-BE49-F238E27FC236}">
                <a16:creationId xmlns:a16="http://schemas.microsoft.com/office/drawing/2014/main" id="{7DC801D4-BA54-6D7C-0DBF-5D394ED65756}"/>
              </a:ext>
            </a:extLst>
          </p:cNvPr>
          <p:cNvSpPr>
            <a:spLocks noGrp="1"/>
          </p:cNvSpPr>
          <p:nvPr>
            <p:ph type="sldNum" sz="quarter" idx="12"/>
          </p:nvPr>
        </p:nvSpPr>
        <p:spPr/>
        <p:txBody>
          <a:bodyPr/>
          <a:lstStyle/>
          <a:p>
            <a:fld id="{0218EA6F-482E-40B7-89A2-69B213FE7CAD}" type="slidenum">
              <a:rPr lang="en-IN" smtClean="0"/>
              <a:t>8</a:t>
            </a:fld>
            <a:endParaRPr lang="en-IN"/>
          </a:p>
        </p:txBody>
      </p:sp>
    </p:spTree>
    <p:extLst>
      <p:ext uri="{BB962C8B-B14F-4D97-AF65-F5344CB8AC3E}">
        <p14:creationId xmlns:p14="http://schemas.microsoft.com/office/powerpoint/2010/main" val="3578448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9D009-ABC8-13EE-3FBC-A98BE206D1B3}"/>
              </a:ext>
            </a:extLst>
          </p:cNvPr>
          <p:cNvSpPr>
            <a:spLocks noGrp="1"/>
          </p:cNvSpPr>
          <p:nvPr>
            <p:ph type="title"/>
          </p:nvPr>
        </p:nvSpPr>
        <p:spPr>
          <a:xfrm>
            <a:off x="398362" y="0"/>
            <a:ext cx="10515600" cy="1325563"/>
          </a:xfrm>
        </p:spPr>
        <p:txBody>
          <a:bodyPr>
            <a:normAutofit/>
          </a:bodyPr>
          <a:lstStyle/>
          <a:p>
            <a:r>
              <a:rPr lang="en-US" sz="2600" b="1" dirty="0">
                <a:latin typeface="Times New Roman" panose="02020603050405020304" pitchFamily="18" charset="0"/>
                <a:cs typeface="Times New Roman" panose="02020603050405020304" pitchFamily="18" charset="0"/>
              </a:rPr>
              <a:t>			     FPGA BLOCK DIAGRAM</a:t>
            </a:r>
            <a:endParaRPr lang="en-IN" sz="26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E84BCFD-3252-B57D-B72E-5E2C090C2BC0}"/>
              </a:ext>
            </a:extLst>
          </p:cNvPr>
          <p:cNvSpPr>
            <a:spLocks noGrp="1"/>
          </p:cNvSpPr>
          <p:nvPr>
            <p:ph type="ftr" sz="quarter" idx="11"/>
          </p:nvPr>
        </p:nvSpPr>
        <p:spPr/>
        <p:txBody>
          <a:bodyPr/>
          <a:lstStyle/>
          <a:p>
            <a:r>
              <a:rPr lang="en-IN"/>
              <a:t>Project Phase1/ECE/SEC</a:t>
            </a:r>
          </a:p>
        </p:txBody>
      </p:sp>
      <p:sp>
        <p:nvSpPr>
          <p:cNvPr id="5" name="Slide Number Placeholder 4">
            <a:extLst>
              <a:ext uri="{FF2B5EF4-FFF2-40B4-BE49-F238E27FC236}">
                <a16:creationId xmlns:a16="http://schemas.microsoft.com/office/drawing/2014/main" id="{71109D50-A091-3E4F-2358-F9BD6961CEAD}"/>
              </a:ext>
            </a:extLst>
          </p:cNvPr>
          <p:cNvSpPr>
            <a:spLocks noGrp="1"/>
          </p:cNvSpPr>
          <p:nvPr>
            <p:ph type="sldNum" sz="quarter" idx="12"/>
          </p:nvPr>
        </p:nvSpPr>
        <p:spPr/>
        <p:txBody>
          <a:bodyPr/>
          <a:lstStyle/>
          <a:p>
            <a:fld id="{0218EA6F-482E-40B7-89A2-69B213FE7CAD}" type="slidenum">
              <a:rPr lang="en-IN" smtClean="0"/>
              <a:t>9</a:t>
            </a:fld>
            <a:endParaRPr lang="en-IN"/>
          </a:p>
        </p:txBody>
      </p:sp>
      <p:pic>
        <p:nvPicPr>
          <p:cNvPr id="6" name="Content Placeholder 5">
            <a:extLst>
              <a:ext uri="{FF2B5EF4-FFF2-40B4-BE49-F238E27FC236}">
                <a16:creationId xmlns:a16="http://schemas.microsoft.com/office/drawing/2014/main" id="{2727394D-BD52-514B-2956-3A15C2231CA7}"/>
              </a:ext>
            </a:extLst>
          </p:cNvPr>
          <p:cNvPicPr>
            <a:picLocks noGrp="1" noChangeAspect="1"/>
          </p:cNvPicPr>
          <p:nvPr>
            <p:ph idx="1"/>
          </p:nvPr>
        </p:nvPicPr>
        <p:blipFill rotWithShape="1">
          <a:blip r:embed="rId2"/>
          <a:srcRect l="4425" t="5213" r="1707"/>
          <a:stretch/>
        </p:blipFill>
        <p:spPr bwMode="auto">
          <a:xfrm>
            <a:off x="1425187" y="1166371"/>
            <a:ext cx="9341625" cy="452525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76060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1620</Words>
  <Application>Microsoft Office PowerPoint</Application>
  <PresentationFormat>Widescreen</PresentationFormat>
  <Paragraphs>108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  SD CARD INTERFACE WITH FPGA ON MULTIMEDIA  APPLICATIONS</vt:lpstr>
      <vt:lpstr>         OBJECTIVE</vt:lpstr>
      <vt:lpstr>           ABSTRACT</vt:lpstr>
      <vt:lpstr>             INTRODUCTION</vt:lpstr>
      <vt:lpstr>   LITERATURE REVIEW</vt:lpstr>
      <vt:lpstr>             EXISTING METHOD</vt:lpstr>
      <vt:lpstr>           PROPOSED METHOD</vt:lpstr>
      <vt:lpstr>       REQUIREMENTS</vt:lpstr>
      <vt:lpstr>        FPGA BLOCK DIAGRAM</vt:lpstr>
      <vt:lpstr>     RESULT</vt:lpstr>
      <vt:lpstr>     CONCLUSION</vt:lpstr>
      <vt:lpstr>           REFERENCE PAPERS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SD CARD INTERFACE WITH FPGA ON MULTIMEDIA  APPLICATIONS</dc:title>
  <dc:creator>Udaya Krishnan</dc:creator>
  <cp:lastModifiedBy>Udaya Krishnan</cp:lastModifiedBy>
  <cp:revision>8</cp:revision>
  <dcterms:created xsi:type="dcterms:W3CDTF">2022-11-29T03:20:14Z</dcterms:created>
  <dcterms:modified xsi:type="dcterms:W3CDTF">2022-11-30T08:11:50Z</dcterms:modified>
</cp:coreProperties>
</file>