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802" r:id="rId2"/>
    <p:sldMasterId id="2147483823" r:id="rId3"/>
  </p:sldMasterIdLst>
  <p:notesMasterIdLst>
    <p:notesMasterId r:id="rId29"/>
  </p:notesMasterIdLst>
  <p:handoutMasterIdLst>
    <p:handoutMasterId r:id="rId30"/>
  </p:handoutMasterIdLst>
  <p:sldIdLst>
    <p:sldId id="1150" r:id="rId4"/>
    <p:sldId id="1169" r:id="rId5"/>
    <p:sldId id="1126" r:id="rId6"/>
    <p:sldId id="1138" r:id="rId7"/>
    <p:sldId id="1173" r:id="rId8"/>
    <p:sldId id="1171" r:id="rId9"/>
    <p:sldId id="1177" r:id="rId10"/>
    <p:sldId id="1124" r:id="rId11"/>
    <p:sldId id="1125" r:id="rId12"/>
    <p:sldId id="1172" r:id="rId13"/>
    <p:sldId id="1151" r:id="rId14"/>
    <p:sldId id="749" r:id="rId15"/>
    <p:sldId id="1164" r:id="rId16"/>
    <p:sldId id="1134" r:id="rId17"/>
    <p:sldId id="1176" r:id="rId18"/>
    <p:sldId id="1175" r:id="rId19"/>
    <p:sldId id="261" r:id="rId20"/>
    <p:sldId id="269" r:id="rId21"/>
    <p:sldId id="262" r:id="rId22"/>
    <p:sldId id="268" r:id="rId23"/>
    <p:sldId id="264" r:id="rId24"/>
    <p:sldId id="263" r:id="rId25"/>
    <p:sldId id="977" r:id="rId26"/>
    <p:sldId id="881" r:id="rId27"/>
    <p:sldId id="890" r:id="rId28"/>
  </p:sldIdLst>
  <p:sldSz cx="12192000" cy="6858000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FF7C8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6245" autoAdjust="0"/>
  </p:normalViewPr>
  <p:slideViewPr>
    <p:cSldViewPr>
      <p:cViewPr varScale="1">
        <p:scale>
          <a:sx n="85" d="100"/>
          <a:sy n="85" d="100"/>
        </p:scale>
        <p:origin x="49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3BC08922-BDBD-4AF9-A084-237397FCF7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3D409F52-525F-4C48-BD85-E3A418CBBE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D51D761F-0D3B-410B-BE5F-246AC25DD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D85CCB-DCEB-44F0-90B2-4C80D26DD31C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6B11E30-B5E7-402E-AD7C-29D230FE10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C770D03-E08F-4AAA-9F22-5E03DB76B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D9C639-F2C2-4C44-AE3F-5DAF5011C07E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993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2A18A21-1181-4C6F-BAAC-CB3E263F54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BA045486-4FEB-4793-AC64-EDB200BAB3F2}" type="slidenum">
              <a:rPr lang="en-US" altLang="en-US"/>
              <a:pPr algn="r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40C3BA3-31F3-46C2-A068-E3524F34F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9211D59-8316-4FD8-B5FF-63A64A9F8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2A18A21-1181-4C6F-BAAC-CB3E263F54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BA045486-4FEB-4793-AC64-EDB200BAB3F2}" type="slidenum">
              <a:rPr lang="en-US" altLang="en-US"/>
              <a:pPr algn="r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40C3BA3-31F3-46C2-A068-E3524F34F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9211D59-8316-4FD8-B5FF-63A64A9F8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939412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BB24E3D-4D57-4604-B15B-9104C1546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14997C-0D6A-466E-BFCE-8F085C4B0DA2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B1BBD08-46FC-4D79-AF07-E0A6BCAB10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E7EE02F-0E71-45F5-B56C-D8AE66BBC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2E281607-FCE7-4045-A5E1-C12428D0FE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14900C-743C-475E-8E0D-94C8ACFD810F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C49AC6DF-4891-449E-8858-E750D5D8C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982465B6-C7ED-4FC7-86AF-A34559DB2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479EAA3-272F-459E-8CF1-01796AB93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160FE0-FAC2-4879-94DE-1857F1C06D55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2DDE7F0-4CC5-402E-B523-3D10AEFA22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4815A506-C310-438E-A70C-30F9A2739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30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EA4731-0A9B-4A56-85F0-B0180EF83CDC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20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A796033-697B-44A3-B42A-DB54369EDA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3165733-EAD8-46FA-8DA1-0F2602304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0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45E5A80-95C6-4F69-B475-42923971B5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76AC094-5AD8-461C-8813-30A76C64E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24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17ACEE4-F190-4457-A89B-E49E927397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CF3D1FA-182A-4421-B957-8CC5DBC68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0CDDFC9-4FCA-4B80-8D77-14B34BCDF1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09923D5-4A0E-4BFF-9AF2-0D6C6997E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63003FD-07F4-48C0-95F3-30B0A1C0B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AAD9591-F7F6-4A1A-B481-BD96FF9A2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D9C639-F2C2-4C44-AE3F-5DAF5011C07E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FCA746B2-C098-4869-985C-176E98A01BF1}" type="datetime1">
              <a:rPr lang="en-US" altLang="en-US"/>
              <a:pPr/>
              <a:t>3/6/2023</a:t>
            </a:fld>
            <a:endParaRPr lang="en-US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7BB64ACA-95C1-4555-982B-5CFDD559D5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17765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46474-B845-43B0-8A35-62C102AF2B70}" type="datetime1">
              <a:rPr lang="en-US" altLang="en-US"/>
              <a:pPr/>
              <a:t>3/6/2023</a:t>
            </a:fld>
            <a:endParaRPr lang="en-US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94199-3B79-40AE-A5CF-F6CA9E557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94261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6200" y="304800"/>
            <a:ext cx="2921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304800"/>
            <a:ext cx="855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30CE7-B81D-4652-9BB5-9A572FFE2409}" type="datetime1">
              <a:rPr lang="en-US" altLang="en-US"/>
              <a:pPr/>
              <a:t>3/6/2023</a:t>
            </a:fld>
            <a:endParaRPr lang="en-US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D14446-4DC4-4068-9320-7B06FC0081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595591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A4841-80EE-4D4F-A5C2-BE8B39EE1747}" type="datetime1">
              <a:rPr lang="en-US" altLang="en-US"/>
              <a:pPr/>
              <a:t>3/6/2023</a:t>
            </a:fld>
            <a:endParaRPr lang="en-US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BB375-69DA-4A5B-89E3-0F198346E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65771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8E6A7-A33C-4BB7-AA60-68DB1CE81B56}" type="datetime1">
              <a:rPr lang="en-US" altLang="en-US"/>
              <a:pPr/>
              <a:t>3/6/2023</a:t>
            </a:fld>
            <a:endParaRPr lang="en-US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29606-D39C-464D-A05D-6DA590AB4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773660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218D4D-2ECD-48D3-BB34-2346940CB785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0D2E1-7229-4B24-8C10-F6E71C04E8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279496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63923A-AB4C-4A38-B091-B6533E84F1C1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89889-2BFB-4CC4-80C0-EA9B04361B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45710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E6187-EEE1-423D-8748-4E8D73588947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09788-44B1-4D62-B677-9F5F9B22D4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377950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63923A-AB4C-4A38-B091-B6533E84F1C1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89889-2BFB-4CC4-80C0-EA9B04361B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949183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63923A-AB4C-4A38-B091-B6533E84F1C1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89889-2BFB-4CC4-80C0-EA9B04361B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973947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40674E-21EF-44A9-BC00-49CCB6C3180B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1FB46-02E5-42D6-A595-762601977C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54739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D3B50-65AF-4B01-BE7F-315F3822CD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756356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73476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63923A-AB4C-4A38-B091-B6533E84F1C1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89889-2BFB-4CC4-80C0-EA9B04361B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701084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5A321-CD12-429C-A86D-0AF534463D66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0DE23-25CD-43EF-B263-65C73ECF35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902468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63923A-AB4C-4A38-B091-B6533E84F1C1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89889-2BFB-4CC4-80C0-EA9B04361B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819581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63923A-AB4C-4A38-B091-B6533E84F1C1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89889-2BFB-4CC4-80C0-EA9B04361B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116457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63923A-AB4C-4A38-B091-B6533E84F1C1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89889-2BFB-4CC4-80C0-EA9B04361B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096262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63923A-AB4C-4A38-B091-B6533E84F1C1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89889-2BFB-4CC4-80C0-EA9B04361B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278768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63923A-AB4C-4A38-B091-B6533E84F1C1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89889-2BFB-4CC4-80C0-EA9B04361B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875115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63923A-AB4C-4A38-B091-B6533E84F1C1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89889-2BFB-4CC4-80C0-EA9B04361B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263509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63923A-AB4C-4A38-B091-B6533E84F1C1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89889-2BFB-4CC4-80C0-EA9B04361B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74734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03725-DCAA-4FFE-AEAC-7820C83FE5FB}" type="datetime1">
              <a:rPr lang="en-US" altLang="en-US"/>
              <a:pPr/>
              <a:t>3/6/2023</a:t>
            </a:fld>
            <a:endParaRPr lang="en-US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2A3FA-C6C2-4504-8917-A04878893C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990774"/>
      </p:ext>
    </p:extLst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63923A-AB4C-4A38-B091-B6533E84F1C1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89889-2BFB-4CC4-80C0-EA9B04361B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605633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95400"/>
            <a:ext cx="5486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BB487E8F-6A6B-40D4-8D24-2D35C12AD3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54621-3CFB-4E4F-B2D8-9BC636BF302E}" type="datetime1">
              <a:rPr lang="en-US" altLang="en-US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FC070ABD-0871-4AB4-8381-20E8ADDD97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3F04228F-DA97-4B07-AC14-65A443060E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B83E4-A12E-443C-87FD-8174710E02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87196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54DAC833-4CF8-4E9A-8F62-439724F6EC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A8EB8-8FF2-4841-832F-632CC97E9729}" type="datetime1">
              <a:rPr lang="en-US" altLang="en-US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C69FAB4F-4484-486D-89F7-4BF3974A95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CF6C8027-1868-406A-A2D3-90A979E227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DB06D-5AE4-4DF9-97FD-A2763C727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259840"/>
      </p:ext>
    </p:extLst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032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71"/>
            <a:ext cx="10515600" cy="8697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382"/>
            <a:ext cx="10515600" cy="458460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137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1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860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9261"/>
            <a:ext cx="5181600" cy="45875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9261"/>
            <a:ext cx="5181600" cy="45875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908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944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9452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191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4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95400"/>
            <a:ext cx="5486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E3C35-F5BD-41B5-A7A4-9E225CCBF5C0}" type="datetime1">
              <a:rPr lang="en-US" altLang="en-US"/>
              <a:pPr/>
              <a:t>3/6/2023</a:t>
            </a:fld>
            <a:endParaRPr lang="en-US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2C595B-E763-4E4D-8C5E-123EF3B13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99279"/>
      </p:ext>
    </p:extLst>
  </p:cSld>
  <p:clrMapOvr>
    <a:masterClrMapping/>
  </p:clrMapOvr>
  <p:transition>
    <p:zo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240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93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56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5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4003CC-09AD-4695-95EE-D93FF67C7880}" type="datetime1">
              <a:rPr lang="en-US" altLang="en-US"/>
              <a:pPr/>
              <a:t>3/6/2023</a:t>
            </a:fld>
            <a:endParaRPr lang="en-US" alt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482B98-26C9-43F3-841E-A943EFE466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06639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18FF8-50BE-45D1-B9B9-D20402F4D07C}" type="datetime1">
              <a:rPr lang="en-US" altLang="en-US"/>
              <a:pPr/>
              <a:t>3/6/2023</a:t>
            </a:fld>
            <a:endParaRPr lang="en-US" alt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EA404-2958-4EF6-AE30-4EB158881E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26271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02273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684DB9-C943-48F1-83B6-A8223DA08F68}" type="datetime1">
              <a:rPr lang="en-US" altLang="en-US"/>
              <a:pPr/>
              <a:t>3/6/2023</a:t>
            </a:fld>
            <a:endParaRPr lang="en-US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AD44F-1052-4BD7-B92C-4769D3E97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02611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AF710-752D-4E20-B655-9E84FAFDB05A}" type="datetime1">
              <a:rPr lang="en-US" altLang="en-US"/>
              <a:pPr/>
              <a:t>3/6/2023</a:t>
            </a:fld>
            <a:endParaRPr lang="en-US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220B8-0533-40C0-8F9C-37B8A3D28D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49696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304800"/>
            <a:ext cx="1168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95400"/>
            <a:ext cx="11176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4770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9CF3E778-B5A4-4B1E-AF68-E7798838F5DB}" type="datetime1">
              <a:rPr lang="en-US" altLang="en-US"/>
              <a:pPr/>
              <a:t>3/6/2023</a:t>
            </a:fld>
            <a:endParaRPr lang="en-US" altLang="en-US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770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D1CC47-8B0D-4E01-84FC-77FE860F81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789" r:id="rId3"/>
    <p:sldLayoutId id="2147483790" r:id="rId4"/>
    <p:sldLayoutId id="2147483791" r:id="rId5"/>
    <p:sldLayoutId id="2147483792" r:id="rId6"/>
    <p:sldLayoutId id="2147483801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163923A-AB4C-4A38-B091-B6533E84F1C1}" type="datetime1">
              <a:rPr lang="en-US" altLang="en-US" smtClean="0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F89889-2BFB-4CC4-80C0-EA9B04361B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03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1" r:id="rId18"/>
    <p:sldLayoutId id="2147483822" r:id="rId19"/>
  </p:sldLayoutIdLst>
  <p:transition>
    <p:zoom/>
  </p:transition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BD38-B848-4FC9-8F7A-371F30524CC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E0C8-EBE3-42B5-85F9-E5E83836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i-squared_test" TargetMode="External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44458C-41CB-4256-AFB7-C98CE7015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9" r="3" b="3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671AEEF-134B-46A6-8CF3-02C76CCF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295400"/>
            <a:ext cx="4164418" cy="28702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/>
              <a:t>Correlation, </a:t>
            </a:r>
            <a:r>
              <a:rPr lang="en-US" sz="4800" b="1"/>
              <a:t>Covariance and PCA</a:t>
            </a:r>
            <a:endParaRPr lang="en-US" sz="48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03DD48-D1AC-48A2-8AAA-66F980E3F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6707" y="4165601"/>
            <a:ext cx="3487479" cy="78917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333C5-E47A-49F9-94EE-E7B2FE3C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2C9247E-3C3F-4DAC-A6FC-0DDE71076E96}" type="slidenum">
              <a:rPr lang="en-US" altLang="en-US" smtClean="0"/>
              <a:pPr>
                <a:spcAft>
                  <a:spcPts val="600"/>
                </a:spcAft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523260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2DA98745-52AF-46BB-9908-2EA1A2274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3200"/>
              <a:t>Visually Evaluating Correlation</a:t>
            </a:r>
          </a:p>
        </p:txBody>
      </p:sp>
      <p:sp>
        <p:nvSpPr>
          <p:cNvPr id="41986" name="Rectangle 2061">
            <a:extLst>
              <a:ext uri="{FF2B5EF4-FFF2-40B4-BE49-F238E27FC236}">
                <a16:creationId xmlns:a16="http://schemas.microsoft.com/office/drawing/2014/main" id="{46CACF65-CFE1-4EA0-AB00-410A58BAEC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873736-49E4-4D5F-B740-1DECEC60927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graphicFrame>
        <p:nvGraphicFramePr>
          <p:cNvPr id="41988" name="Object 3">
            <a:extLst>
              <a:ext uri="{FF2B5EF4-FFF2-40B4-BE49-F238E27FC236}">
                <a16:creationId xmlns:a16="http://schemas.microsoft.com/office/drawing/2014/main" id="{24BA1F3F-FEFA-4C9E-9256-06AD353E98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990601"/>
          <a:ext cx="60960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35563" imgH="5784081" progId="Paint.Picture">
                  <p:embed/>
                </p:oleObj>
              </mc:Choice>
              <mc:Fallback>
                <p:oleObj name="Bitmap Image" r:id="rId3" imgW="6035563" imgH="5784081" progId="Paint.Picture">
                  <p:embed/>
                  <p:pic>
                    <p:nvPicPr>
                      <p:cNvPr id="41988" name="Object 3">
                        <a:extLst>
                          <a:ext uri="{FF2B5EF4-FFF2-40B4-BE49-F238E27FC236}">
                            <a16:creationId xmlns:a16="http://schemas.microsoft.com/office/drawing/2014/main" id="{24BA1F3F-FEFA-4C9E-9256-06AD353E98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1752600" y="990601"/>
                        <a:ext cx="609600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4">
            <a:extLst>
              <a:ext uri="{FF2B5EF4-FFF2-40B4-BE49-F238E27FC236}">
                <a16:creationId xmlns:a16="http://schemas.microsoft.com/office/drawing/2014/main" id="{5E9D19D7-2E5B-4F4D-ABDA-9DD3269E7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971801"/>
            <a:ext cx="1828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Scatter plots showing the similarity from –1 to 1.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E28B0A-0507-4CEF-A5AA-A1F90EF8D9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27784" b="159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5676466-C5E1-482C-8E92-D3AE896E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Data reduction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52C737-912E-4924-8ABC-8FA6CD60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1FA8EB8-8FF2-4841-832F-632CC97E9729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3/6/2023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4B9ABB-4287-4B24-9515-CCAC520B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0DB06D-5AE4-4DF9-97FD-A2763C72772E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31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36D9ED0-C62D-4110-856B-29BB1910F96B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Data Reduction</a:t>
            </a:r>
            <a:endParaRPr lang="en-US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Data reduction</a:t>
            </a:r>
            <a:r>
              <a:rPr lang="en-US" altLang="en-US" sz="2000" dirty="0"/>
              <a:t>: Obtain a reduced representation of the data set that is much smaller in volume but yet produces the same (or almost the same) analytical results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Why data reduction? </a:t>
            </a:r>
            <a:r>
              <a:rPr lang="en-US" altLang="en-US" sz="2000" dirty="0">
                <a:cs typeface="Tahoma" panose="020B0604030504040204" pitchFamily="34" charset="0"/>
              </a:rPr>
              <a:t>— </a:t>
            </a:r>
            <a:r>
              <a:rPr lang="en-US" altLang="en-US" sz="2000" dirty="0"/>
              <a:t>A database/data warehouse may store terabytes of data.  Complex data analysis may take a very long time to run on the complete data set.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36D9ED0-C62D-4110-856B-29BB1910F96B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Data Reduction Strategies</a:t>
            </a:r>
            <a:endParaRPr lang="en-US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11049000" cy="5334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altLang="en-US" sz="2000" b="1" dirty="0">
              <a:solidFill>
                <a:schemeClr val="hlink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000" b="1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chemeClr val="hlink"/>
                </a:solidFill>
              </a:rPr>
              <a:t>Dimensionality reduction</a:t>
            </a:r>
            <a:r>
              <a:rPr lang="en-US" altLang="en-US" sz="2000" dirty="0">
                <a:solidFill>
                  <a:schemeClr val="folHlink"/>
                </a:solidFill>
              </a:rPr>
              <a:t>, </a:t>
            </a:r>
            <a:r>
              <a:rPr lang="en-US" altLang="en-US" sz="2000" dirty="0"/>
              <a:t>e.g.,</a:t>
            </a:r>
            <a:r>
              <a:rPr lang="en-US" altLang="en-US" sz="2000" dirty="0">
                <a:solidFill>
                  <a:schemeClr val="folHlink"/>
                </a:solidFill>
              </a:rPr>
              <a:t> </a:t>
            </a:r>
            <a:r>
              <a:rPr lang="en-US" altLang="en-US" sz="2000" dirty="0"/>
              <a:t>remove unimportant attributes or select attributes that are relevant and provides important insight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folHlink"/>
                </a:solidFill>
              </a:rPr>
              <a:t>Wavelet transforms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folHlink"/>
                </a:solidFill>
              </a:rPr>
              <a:t>Principal Components Analysis (PCA)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folHlink"/>
                </a:solidFill>
              </a:rPr>
              <a:t>Feature subset selection, feature creation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chemeClr val="hlink"/>
                </a:solidFill>
              </a:rPr>
              <a:t>Numerosity reduction</a:t>
            </a:r>
            <a:r>
              <a:rPr lang="en-US" altLang="en-US" sz="2000" b="1" dirty="0">
                <a:solidFill>
                  <a:schemeClr val="folHlink"/>
                </a:solidFill>
              </a:rPr>
              <a:t> </a:t>
            </a:r>
            <a:r>
              <a:rPr lang="en-US" altLang="en-US" sz="2000" dirty="0">
                <a:solidFill>
                  <a:schemeClr val="folHlink"/>
                </a:solidFill>
              </a:rPr>
              <a:t>(some simply call it: Data Reduction) Instead of using the whole data set use a subset of the dataset that still gives the same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folHlink"/>
                </a:solidFill>
              </a:rPr>
              <a:t>Regression and Log-Linear Models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folHlink"/>
                </a:solidFill>
              </a:rPr>
              <a:t>Histograms, clustering, sampling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folHlink"/>
                </a:solidFill>
              </a:rPr>
              <a:t>Data cube aggregation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chemeClr val="hlink"/>
                </a:solidFill>
              </a:rPr>
              <a:t>Data compression </a:t>
            </a:r>
            <a:r>
              <a:rPr lang="en-US" altLang="en-US" sz="2000" dirty="0">
                <a:solidFill>
                  <a:srgbClr val="0070C0"/>
                </a:solidFill>
              </a:rPr>
              <a:t>Obtain reduced or compressed data</a:t>
            </a:r>
          </a:p>
        </p:txBody>
      </p:sp>
    </p:spTree>
    <p:extLst>
      <p:ext uri="{BB962C8B-B14F-4D97-AF65-F5344CB8AC3E}">
        <p14:creationId xmlns:p14="http://schemas.microsoft.com/office/powerpoint/2010/main" val="107307128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61">
            <a:extLst>
              <a:ext uri="{FF2B5EF4-FFF2-40B4-BE49-F238E27FC236}">
                <a16:creationId xmlns:a16="http://schemas.microsoft.com/office/drawing/2014/main" id="{3EC46305-231A-4967-8CFC-F5415EB01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6D22F896-40B5-4ADD-8801-0D06FADFA095}" type="slidenum">
              <a:rPr lang="en-US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839E43A-8AD7-4DE3-B967-B0386669B1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9220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Data Reduction 1: Dimensionality Reduction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5CED0E4-1A9E-43B3-8B59-F82AEB58D2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33500" y="1295400"/>
            <a:ext cx="85344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b="1" dirty="0"/>
              <a:t>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When dimensionality increases, data becomes increasingly sparse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Density and distance between points, which is critical to clustering, outlier analysis, becomes less meaningful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The possible combinations of subspaces will grow exponentially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Let us look at this distant wise –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1800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en-US" sz="1800" b="1" dirty="0"/>
              <a:t> 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sz="1800" b="1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We can easily observe as </a:t>
            </a:r>
            <a:r>
              <a:rPr lang="en-US" altLang="en-US" sz="1800" dirty="0" err="1"/>
              <a:t>i</a:t>
            </a:r>
            <a:r>
              <a:rPr lang="en-US" altLang="en-US" sz="1800"/>
              <a:t> increases, </a:t>
            </a:r>
            <a:r>
              <a:rPr lang="en-US" altLang="en-US" sz="1800" dirty="0"/>
              <a:t>if everything else remains same distance increases, unless </a:t>
            </a:r>
            <a:r>
              <a:rPr lang="en-US" altLang="en-US" sz="1800"/>
              <a:t>added attribute </a:t>
            </a:r>
            <a:r>
              <a:rPr lang="en-US" altLang="en-US" sz="1800" dirty="0"/>
              <a:t>has exactly the same value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sz="18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A3CE0FE-0649-4B3B-9DC8-C8B401428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759674"/>
              </p:ext>
            </p:extLst>
          </p:nvPr>
        </p:nvGraphicFramePr>
        <p:xfrm>
          <a:off x="3352800" y="3557627"/>
          <a:ext cx="3886200" cy="65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5040" imgH="457200" progId="Equation.3">
                  <p:embed/>
                </p:oleObj>
              </mc:Choice>
              <mc:Fallback>
                <p:oleObj name="Equation" r:id="rId3" imgW="2705040" imgH="457200" progId="Equation.3">
                  <p:embed/>
                  <p:pic>
                    <p:nvPicPr>
                      <p:cNvPr id="1058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57627"/>
                        <a:ext cx="3886200" cy="657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0E3E-D612-40B6-9314-41986E1A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Hughes Phenomenon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66D9A-AF20-4708-AE2B-22DE72E0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65055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755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61">
            <a:extLst>
              <a:ext uri="{FF2B5EF4-FFF2-40B4-BE49-F238E27FC236}">
                <a16:creationId xmlns:a16="http://schemas.microsoft.com/office/drawing/2014/main" id="{3EC46305-231A-4967-8CFC-F5415EB01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6D22F896-40B5-4ADD-8801-0D06FADFA095}" type="slidenum">
              <a:rPr lang="en-US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839E43A-8AD7-4DE3-B967-B0386669B1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9220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Data Reduction 1: Dimensionality Reduction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5CED0E4-1A9E-43B3-8B59-F82AEB58D2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33500" y="1295400"/>
            <a:ext cx="8534400" cy="5181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buNone/>
            </a:pPr>
            <a:endParaRPr lang="en-US" altLang="en-US" sz="18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1800" b="1" dirty="0"/>
              <a:t>Dimensionality 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Avoid the 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Help eliminate irrelevant features and reduce noise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Reduce time and space required in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Allow easier visualization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 dirty="0"/>
              <a:t>Dimensionality reduction techniques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Wavelet transforms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Principal Component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Supervised and nonlinear techniques (e.g., feature selection)</a:t>
            </a:r>
          </a:p>
        </p:txBody>
      </p:sp>
    </p:spTree>
    <p:extLst>
      <p:ext uri="{BB962C8B-B14F-4D97-AF65-F5344CB8AC3E}">
        <p14:creationId xmlns:p14="http://schemas.microsoft.com/office/powerpoint/2010/main" val="3348803104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E0B6-CAD1-40B4-BE5C-4D9BBA3F4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169" y="1122363"/>
            <a:ext cx="11133056" cy="2387600"/>
          </a:xfrm>
        </p:spPr>
        <p:txBody>
          <a:bodyPr>
            <a:normAutofit/>
          </a:bodyPr>
          <a:lstStyle/>
          <a:p>
            <a:r>
              <a:rPr lang="en-US" b="1" dirty="0"/>
              <a:t>Principal 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24533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consider that there are k variables. We capture the greatest variance by creating a linear combination of variables that shows the maximum variance.</a:t>
            </a:r>
          </a:p>
          <a:p>
            <a:r>
              <a:rPr lang="en-US" dirty="0"/>
              <a:t>So we do that using coordinate transformation</a:t>
            </a:r>
          </a:p>
          <a:p>
            <a:r>
              <a:rPr lang="en-US" dirty="0"/>
              <a:t>The new coordinate system is built in such a way that they are orthogonal and hence the </a:t>
            </a:r>
            <a:r>
              <a:rPr lang="en-US" b="1"/>
              <a:t>new variables </a:t>
            </a:r>
            <a:r>
              <a:rPr lang="en-US" b="1" dirty="0"/>
              <a:t>are not correlated</a:t>
            </a:r>
          </a:p>
        </p:txBody>
      </p:sp>
    </p:spTree>
    <p:extLst>
      <p:ext uri="{BB962C8B-B14F-4D97-AF65-F5344CB8AC3E}">
        <p14:creationId xmlns:p14="http://schemas.microsoft.com/office/powerpoint/2010/main" val="228927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484C20-C085-4684-9E01-320BB7D71D98}"/>
              </a:ext>
            </a:extLst>
          </p:cNvPr>
          <p:cNvSpPr txBox="1">
            <a:spLocks/>
          </p:cNvSpPr>
          <p:nvPr/>
        </p:nvSpPr>
        <p:spPr>
          <a:xfrm>
            <a:off x="838200" y="272430"/>
            <a:ext cx="1051560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Principal Components Analysis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Finding the Direction of Maximum Variability in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A9D904A-FEB0-438D-923B-287A1B05B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099" y="1745130"/>
            <a:ext cx="4953701" cy="408063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2839A-A72F-4916-9C4B-D24D14CF5499}"/>
              </a:ext>
            </a:extLst>
          </p:cNvPr>
          <p:cNvCxnSpPr>
            <a:cxnSpLocks/>
          </p:cNvCxnSpPr>
          <p:nvPr/>
        </p:nvCxnSpPr>
        <p:spPr>
          <a:xfrm flipV="1">
            <a:off x="9066623" y="2554664"/>
            <a:ext cx="1114325" cy="10196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B59963-E2BC-4AAE-BAB0-0EFCCBE1D100}"/>
              </a:ext>
            </a:extLst>
          </p:cNvPr>
          <p:cNvCxnSpPr>
            <a:cxnSpLocks/>
          </p:cNvCxnSpPr>
          <p:nvPr/>
        </p:nvCxnSpPr>
        <p:spPr>
          <a:xfrm flipH="1" flipV="1">
            <a:off x="8714051" y="3214537"/>
            <a:ext cx="327827" cy="3597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7A0DED-61D7-410F-A549-1148DC2C424D}"/>
                  </a:ext>
                </a:extLst>
              </p:cNvPr>
              <p:cNvSpPr txBox="1"/>
              <p:nvPr/>
            </p:nvSpPr>
            <p:spPr>
              <a:xfrm>
                <a:off x="838199" y="1745129"/>
                <a:ext cx="525151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The goal of PCA is to find a low-dimensional representation of a dataset that finds the underlying dynamics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This is achieved by finding the direction(s) of maximum variability in the dataset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PCA can be used to summarize data with highly correlated variables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PCA is an unsupervised method, meaning that we have no response variable, just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feature variables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7A0DED-61D7-410F-A549-1148DC2C4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45129"/>
                <a:ext cx="5251515" cy="3693319"/>
              </a:xfrm>
              <a:prstGeom prst="rect">
                <a:avLst/>
              </a:prstGeom>
              <a:blipFill>
                <a:blip r:embed="rId3"/>
                <a:stretch>
                  <a:fillRect l="-696" t="-825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15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E5EAF952-1AD2-4AEA-B2A5-525DDAC70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9376" y="304800"/>
            <a:ext cx="6683375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Covariance &amp; Correlation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61DA52D4-4EF0-4E8C-A1F1-6F2649064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5344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400" dirty="0">
                <a:solidFill>
                  <a:schemeClr val="bg2"/>
                </a:solidFill>
              </a:rPr>
              <a:t>It is important to know whether two variables are related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400" dirty="0">
                <a:solidFill>
                  <a:schemeClr val="bg2"/>
                </a:solidFill>
              </a:rPr>
              <a:t>Covariance and correlation are metrics for uncovering that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400" dirty="0">
                <a:solidFill>
                  <a:schemeClr val="bg2"/>
                </a:solidFill>
              </a:rPr>
              <a:t>Covariance measures the direction of the relationship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400" dirty="0">
                <a:solidFill>
                  <a:schemeClr val="bg2"/>
                </a:solidFill>
              </a:rPr>
              <a:t>Correlation in addition to the direction also measures the strength of the relationship by normalizing the variables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400" dirty="0">
                <a:solidFill>
                  <a:schemeClr val="bg2"/>
                </a:solidFill>
              </a:rPr>
              <a:t>Note, the variables could be either categorical or quantitative </a:t>
            </a:r>
          </a:p>
        </p:txBody>
      </p:sp>
      <p:sp>
        <p:nvSpPr>
          <p:cNvPr id="31746" name="Rectangle 2061">
            <a:extLst>
              <a:ext uri="{FF2B5EF4-FFF2-40B4-BE49-F238E27FC236}">
                <a16:creationId xmlns:a16="http://schemas.microsoft.com/office/drawing/2014/main" id="{3377A64E-76AE-4705-8D55-3C10877A2A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2F88B-743A-472A-A9BA-8E80A48ADDD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15F05F82-62D4-427E-91F7-3FBD319AB876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219AAD9-C429-495B-90A2-E76727F896DB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5D3B1-CCD6-4583-BA84-6496F935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principal component is a </a:t>
                </a:r>
                <a:r>
                  <a:rPr lang="en-US" b="1" dirty="0"/>
                  <a:t>normalized</a:t>
                </a:r>
                <a:r>
                  <a:rPr lang="en-US" dirty="0"/>
                  <a:t> linear combination of the variables in the dataset that produces the largest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principal component is:</a:t>
                </a:r>
              </a:p>
              <a:p>
                <a:endParaRPr lang="en-US" sz="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1=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…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second principal component is also a normalized linear combination of the </a:t>
                </a:r>
                <a:r>
                  <a:rPr lang="en-US" i="1" dirty="0"/>
                  <a:t>p </a:t>
                </a:r>
                <a:r>
                  <a:rPr lang="en-US" dirty="0"/>
                  <a:t>feature variables that maximizes the variance, </a:t>
                </a:r>
                <a:r>
                  <a:rPr lang="en-US" b="1" dirty="0"/>
                  <a:t>but subject to being uncorrelated with PC1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5D3B1-CCD6-4583-BA84-6496F935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6CF64EC-8395-4DD7-A7BD-68CE734479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Principal Components Analysis</a:t>
            </a:r>
            <a:br>
              <a:rPr lang="en-US" dirty="0"/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Calculation of Components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52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484C-E1E1-447E-B133-977697B7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principal component explains a certain percentage of the overall variance in the dataset </a:t>
            </a:r>
          </a:p>
          <a:p>
            <a:r>
              <a:rPr lang="en-US" dirty="0"/>
              <a:t>The goal of a principal component analysis is to find a small set of components (less than the number of original variables)  that explain the majority of the variance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685354-3050-4A09-9A81-1E045962B8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Principal Components Analysis</a:t>
            </a:r>
            <a:br>
              <a:rPr lang="en-US" dirty="0"/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Proportion of Total Variance Explained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6E9736-2470-4327-A3A0-4DD99168D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07" y="3889980"/>
            <a:ext cx="7065068" cy="16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15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251368-BAF6-41DB-8EE8-05F5A8980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each of the principal components are known as the loadings</a:t>
                </a:r>
              </a:p>
              <a:p>
                <a:r>
                  <a:rPr lang="en-US" dirty="0"/>
                  <a:t>They represent the correlation between the original variables and the principal components. The larger in magnitude, the more related these two quantities are to each other.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251368-BAF6-41DB-8EE8-05F5A8980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E97A13E-414B-4B67-8886-7406257554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Principal Components Analysis</a:t>
            </a:r>
            <a:br>
              <a:rPr lang="en-US" dirty="0"/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Principal Component Loadings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F76B60-BF19-40CD-9661-1E4DCA736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81" y="3786187"/>
            <a:ext cx="7571837" cy="17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92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3">
            <a:extLst>
              <a:ext uri="{FF2B5EF4-FFF2-40B4-BE49-F238E27FC236}">
                <a16:creationId xmlns:a16="http://schemas.microsoft.com/office/drawing/2014/main" id="{A1640F37-560A-4EED-AB8D-0B9CB07FB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990600"/>
          </a:xfrm>
          <a:noFill/>
        </p:spPr>
        <p:txBody>
          <a:bodyPr anchor="ctr"/>
          <a:lstStyle/>
          <a:p>
            <a:r>
              <a:rPr lang="en-US" altLang="en-US"/>
              <a:t>Principal Component Analysis (Steps)</a:t>
            </a: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C9EB85F-9164-4F45-BA6D-711095C1C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110490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Given </a:t>
            </a:r>
            <a:r>
              <a:rPr lang="en-US" altLang="en-US" sz="2000" i="1" dirty="0"/>
              <a:t>N</a:t>
            </a:r>
            <a:r>
              <a:rPr lang="en-US" altLang="en-US" sz="2000" dirty="0"/>
              <a:t> data vectors from </a:t>
            </a:r>
            <a:r>
              <a:rPr lang="en-US" altLang="en-US" sz="2000" i="1" dirty="0"/>
              <a:t>n</a:t>
            </a:r>
            <a:r>
              <a:rPr lang="en-US" altLang="en-US" sz="2000" dirty="0"/>
              <a:t>-dimensions, find </a:t>
            </a:r>
            <a:r>
              <a:rPr lang="en-US" altLang="en-US" sz="2000" i="1" dirty="0"/>
              <a:t>k</a:t>
            </a:r>
            <a:r>
              <a:rPr lang="en-US" altLang="en-US" sz="2000" dirty="0"/>
              <a:t> ≤ </a:t>
            </a:r>
            <a:r>
              <a:rPr lang="en-US" altLang="en-US" sz="2000" i="1" dirty="0"/>
              <a:t>n </a:t>
            </a:r>
            <a:r>
              <a:rPr lang="en-US" altLang="en-US" sz="2000" dirty="0"/>
              <a:t>orthogonal vectors (</a:t>
            </a:r>
            <a:r>
              <a:rPr lang="en-US" altLang="en-US" sz="2000" i="1" dirty="0"/>
              <a:t>principal components</a:t>
            </a:r>
            <a:r>
              <a:rPr lang="en-US" altLang="en-US" sz="2000" dirty="0"/>
              <a:t>) that can be best used to represent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Normalize input data: Each attribute falls within the same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Compute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orthonormal (unit) vectors, i.e., </a:t>
            </a:r>
            <a:r>
              <a:rPr lang="en-US" altLang="en-US" sz="2000" i="1" dirty="0"/>
              <a:t>principal components</a:t>
            </a: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Each input data (vector) is a linear combination of the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principal component vectors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The principal components are sorted in order of decreasing </a:t>
            </a:r>
            <a:r>
              <a:rPr lang="ja-JP" altLang="en-US" sz="2000" dirty="0">
                <a:sym typeface="Symbol" panose="05050102010706020507" pitchFamily="18" charset="2"/>
              </a:rPr>
              <a:t>“</a:t>
            </a:r>
            <a:r>
              <a:rPr lang="en-US" altLang="ja-JP" sz="2000" dirty="0">
                <a:sym typeface="Symbol" panose="05050102010706020507" pitchFamily="18" charset="2"/>
              </a:rPr>
              <a:t>significance</a:t>
            </a:r>
            <a:r>
              <a:rPr lang="ja-JP" altLang="en-US" sz="2000" dirty="0">
                <a:sym typeface="Symbol" panose="05050102010706020507" pitchFamily="18" charset="2"/>
              </a:rPr>
              <a:t>”</a:t>
            </a:r>
            <a:r>
              <a:rPr lang="en-US" altLang="ja-JP" sz="2000" dirty="0">
                <a:sym typeface="Symbol" panose="05050102010706020507" pitchFamily="18" charset="2"/>
              </a:rPr>
              <a:t> or strength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Since the components are sorted, the size of the data can be reduced by eliminating the </a:t>
            </a:r>
            <a:r>
              <a:rPr lang="en-US" altLang="en-US" sz="2000" i="1" dirty="0">
                <a:sym typeface="Symbol" panose="05050102010706020507" pitchFamily="18" charset="2"/>
              </a:rPr>
              <a:t>weak components</a:t>
            </a:r>
            <a:r>
              <a:rPr lang="en-US" altLang="en-US" sz="2000" dirty="0">
                <a:sym typeface="Symbol" panose="05050102010706020507" pitchFamily="18" charset="2"/>
              </a:rPr>
              <a:t>, i.e., those with low variance (i.e., using the strongest principal components, it is possible to reconstruct a good approximation of the original data)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Works for numeric data only</a:t>
            </a:r>
          </a:p>
        </p:txBody>
      </p:sp>
      <p:sp>
        <p:nvSpPr>
          <p:cNvPr id="70658" name="Rectangle 2061">
            <a:extLst>
              <a:ext uri="{FF2B5EF4-FFF2-40B4-BE49-F238E27FC236}">
                <a16:creationId xmlns:a16="http://schemas.microsoft.com/office/drawing/2014/main" id="{FE79E3AF-EC9A-4092-BDD5-23F899CA6D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378484-42FD-402A-B38B-B254FF447F9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2C3E5370-9FB2-44E9-B9A5-5BBA65226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 Subset Selection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E47EE89-5BC2-45C6-957B-841B5F6EE5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Another way to reduce dimensionality of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/>
              <a:t>Redundant attributes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Duplicate much or all of the information contained in one or more other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E.g., purchase price of a product and the amount of sales tax paid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/>
              <a:t>Irrelevant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Contain no information that is useful for the data mining task at hand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E.g., students' ID is often irrelevant to the task of predicting students' GPA</a:t>
            </a:r>
          </a:p>
        </p:txBody>
      </p:sp>
      <p:sp>
        <p:nvSpPr>
          <p:cNvPr id="72706" name="Rectangle 2061">
            <a:extLst>
              <a:ext uri="{FF2B5EF4-FFF2-40B4-BE49-F238E27FC236}">
                <a16:creationId xmlns:a16="http://schemas.microsoft.com/office/drawing/2014/main" id="{9924FD94-80E3-4B2F-93AC-1E55DB97E8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E9BF6C-105A-48A2-9F04-B042D061650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72709" name="Text Box 4">
            <a:extLst>
              <a:ext uri="{FF2B5EF4-FFF2-40B4-BE49-F238E27FC236}">
                <a16:creationId xmlns:a16="http://schemas.microsoft.com/office/drawing/2014/main" id="{595F0A77-56A4-4267-8F19-0FADB3F86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0723A2F0-BA77-4165-85D7-893800331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DD24F47E-9500-4DD2-984A-7517DD06A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Heuristic Search in Attribute Selection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1BE1A23E-ED20-4480-91CC-F614F49A9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6106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There are </a:t>
            </a:r>
            <a:r>
              <a:rPr lang="en-US" altLang="en-US" sz="2400" i="1" dirty="0"/>
              <a:t>2</a:t>
            </a:r>
            <a:r>
              <a:rPr lang="en-US" altLang="en-US" sz="2400" i="1" baseline="30000" dirty="0"/>
              <a:t>d</a:t>
            </a:r>
            <a:r>
              <a:rPr lang="en-US" altLang="en-US" sz="2400" dirty="0"/>
              <a:t> possible attribute combinations of </a:t>
            </a:r>
            <a:r>
              <a:rPr lang="en-US" altLang="en-US" sz="2400" i="1" dirty="0"/>
              <a:t>d</a:t>
            </a:r>
            <a:r>
              <a:rPr lang="en-US" altLang="en-US" sz="2400" dirty="0"/>
              <a:t>  attributes</a:t>
            </a:r>
          </a:p>
          <a:p>
            <a:pPr eaLnBrk="1" hangingPunct="1"/>
            <a:r>
              <a:rPr lang="en-US" altLang="en-US" sz="2400" dirty="0"/>
              <a:t>Typical heuristic attribute selection methods:</a:t>
            </a:r>
          </a:p>
          <a:p>
            <a:pPr lvl="1" eaLnBrk="1" hangingPunct="1"/>
            <a:r>
              <a:rPr lang="en-US" altLang="en-US" sz="2400" dirty="0"/>
              <a:t>Best single attribute under the attribute independence assumption: choose by significance tests</a:t>
            </a:r>
          </a:p>
          <a:p>
            <a:pPr lvl="1" eaLnBrk="1" hangingPunct="1"/>
            <a:r>
              <a:rPr lang="en-US" altLang="en-US" sz="2400" dirty="0"/>
              <a:t>Best step-wise feature selection:</a:t>
            </a:r>
          </a:p>
          <a:p>
            <a:pPr lvl="2" eaLnBrk="1" hangingPunct="1"/>
            <a:r>
              <a:rPr lang="en-US" altLang="en-US" dirty="0"/>
              <a:t>The best single-attribute is picked first</a:t>
            </a:r>
          </a:p>
          <a:p>
            <a:pPr lvl="2" eaLnBrk="1" hangingPunct="1"/>
            <a:r>
              <a:rPr lang="en-US" altLang="en-US" dirty="0"/>
              <a:t>Then next best attribute condition to the first, ...</a:t>
            </a:r>
          </a:p>
          <a:p>
            <a:pPr lvl="1" eaLnBrk="1" hangingPunct="1"/>
            <a:r>
              <a:rPr lang="en-US" altLang="en-US" sz="2400" dirty="0"/>
              <a:t>Step-wise attribute elimination:</a:t>
            </a:r>
          </a:p>
          <a:p>
            <a:pPr lvl="2" eaLnBrk="1" hangingPunct="1"/>
            <a:r>
              <a:rPr lang="en-US" altLang="en-US" dirty="0"/>
              <a:t>Repeatedly eliminate the worst attribute</a:t>
            </a:r>
          </a:p>
          <a:p>
            <a:pPr lvl="1" eaLnBrk="1" hangingPunct="1"/>
            <a:r>
              <a:rPr lang="en-US" altLang="en-US" sz="2400" dirty="0"/>
              <a:t>Best combined attribute selection and elimination</a:t>
            </a:r>
          </a:p>
          <a:p>
            <a:pPr lvl="1" eaLnBrk="1" hangingPunct="1"/>
            <a:r>
              <a:rPr lang="en-US" altLang="en-US" sz="2400" dirty="0"/>
              <a:t>Optimal branch and bound:</a:t>
            </a:r>
          </a:p>
          <a:p>
            <a:pPr lvl="2" eaLnBrk="1" hangingPunct="1"/>
            <a:r>
              <a:rPr lang="en-US" altLang="en-US" dirty="0">
                <a:sym typeface="Symbol" panose="05050102010706020507" pitchFamily="18" charset="2"/>
              </a:rPr>
              <a:t>Use attribute elimination and backtracking</a:t>
            </a:r>
            <a:endParaRPr lang="en-US" altLang="en-US" dirty="0"/>
          </a:p>
        </p:txBody>
      </p:sp>
      <p:sp>
        <p:nvSpPr>
          <p:cNvPr id="74754" name="Rectangle 2061">
            <a:extLst>
              <a:ext uri="{FF2B5EF4-FFF2-40B4-BE49-F238E27FC236}">
                <a16:creationId xmlns:a16="http://schemas.microsoft.com/office/drawing/2014/main" id="{3796CB37-1756-4569-A59F-1D8F5882FD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0165A2-92DD-4FD1-830F-C27D2E167F5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57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5299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E7D92D-17C4-4201-A41E-5E1E4851219B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US" sz="3200" dirty="0"/>
              <a:t>Covariance (Numeric Data)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219200"/>
            <a:ext cx="10134600" cy="533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Covariance is like correlation</a:t>
            </a:r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where n is the number of tuples,    and      are the respective mean or </a:t>
            </a:r>
            <a:r>
              <a:rPr lang="en-US" altLang="en-US" sz="2000" b="1" dirty="0"/>
              <a:t>expected values</a:t>
            </a:r>
            <a:r>
              <a:rPr lang="en-US" altLang="en-US" sz="2000" dirty="0"/>
              <a:t> of A and B, </a:t>
            </a:r>
            <a:r>
              <a:rPr lang="el-GR" altLang="en-US" sz="2000" dirty="0"/>
              <a:t>σ</a:t>
            </a:r>
            <a:r>
              <a:rPr lang="en-US" altLang="en-US" sz="2000" baseline="-25000" dirty="0"/>
              <a:t>A </a:t>
            </a:r>
            <a:r>
              <a:rPr lang="en-US" altLang="en-US" sz="2000" dirty="0"/>
              <a:t>and </a:t>
            </a:r>
            <a:r>
              <a:rPr lang="el-GR" altLang="en-US" sz="2000" dirty="0"/>
              <a:t>σ</a:t>
            </a:r>
            <a:r>
              <a:rPr lang="en-US" altLang="en-US" sz="2000" baseline="-25000" dirty="0"/>
              <a:t>B </a:t>
            </a:r>
            <a:r>
              <a:rPr lang="en-US" altLang="en-US" sz="2000" dirty="0"/>
              <a:t>are the respective standard deviation of A and B.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/>
              <a:t>Positive covariance</a:t>
            </a:r>
            <a:r>
              <a:rPr lang="en-US" altLang="en-US" sz="2000" dirty="0"/>
              <a:t>: If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&gt; 0, then A and B both tend to be larger than their expected values.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/>
              <a:t>Negative covariance</a:t>
            </a:r>
            <a:r>
              <a:rPr lang="en-US" altLang="en-US" sz="2000" dirty="0"/>
              <a:t>: If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&lt; 0 then if A is larger than its expected value, B is likely to be smaller than its expected value.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/>
              <a:t>Independence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dirty="0"/>
              <a:t> = 0 but the converse is not true:</a:t>
            </a:r>
          </a:p>
          <a:p>
            <a:pPr lvl="1"/>
            <a:r>
              <a:rPr lang="en-US" altLang="en-US" sz="1800" dirty="0"/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graphicFrame>
        <p:nvGraphicFramePr>
          <p:cNvPr id="55302" name="Object 13"/>
          <p:cNvGraphicFramePr>
            <a:graphicFrameLocks noChangeAspect="1"/>
          </p:cNvGraphicFramePr>
          <p:nvPr/>
        </p:nvGraphicFramePr>
        <p:xfrm>
          <a:off x="5282407" y="3043150"/>
          <a:ext cx="255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5530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407" y="3043150"/>
                        <a:ext cx="2555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14"/>
          <p:cNvGraphicFramePr>
            <a:graphicFrameLocks noChangeAspect="1"/>
          </p:cNvGraphicFramePr>
          <p:nvPr/>
        </p:nvGraphicFramePr>
        <p:xfrm>
          <a:off x="6134100" y="3063081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5530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3063081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Box 2"/>
          <p:cNvSpPr txBox="1">
            <a:spLocks noChangeArrowheads="1"/>
          </p:cNvSpPr>
          <p:nvPr/>
        </p:nvSpPr>
        <p:spPr bwMode="auto">
          <a:xfrm>
            <a:off x="2093914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val="107429137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85864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Co-Variance: An Example</a:t>
            </a:r>
          </a:p>
        </p:txBody>
      </p:sp>
      <p:sp>
        <p:nvSpPr>
          <p:cNvPr id="57347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1066800"/>
            <a:ext cx="85344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en-US" sz="2000"/>
          </a:p>
          <a:p>
            <a:pPr>
              <a:lnSpc>
                <a:spcPct val="150000"/>
              </a:lnSpc>
            </a:pPr>
            <a:r>
              <a:rPr lang="en-US" altLang="en-US" sz="2000"/>
              <a:t>It can be simplified in computation as</a:t>
            </a:r>
          </a:p>
          <a:p>
            <a:pPr>
              <a:lnSpc>
                <a:spcPct val="150000"/>
              </a:lnSpc>
            </a:pPr>
            <a:endParaRPr lang="en-US" altLang="en-US" sz="2000"/>
          </a:p>
          <a:p>
            <a:pPr>
              <a:lnSpc>
                <a:spcPct val="150000"/>
              </a:lnSpc>
            </a:pPr>
            <a:r>
              <a:rPr lang="en-US" altLang="en-US" sz="2000"/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E(A) = (2 + 3 + 5 + 4 + 6)/ 5 = 20/5 = 4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E(B) = (5 + 8 + 10 + 11 + 14) /5 = 48/5 = 9.6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Cov(A,B) = (2×5+3×8+5×10+4×11+6×14)/5 − 4 × 9.6 = 4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Thus, A and B rise together since Cov(A, B) &gt; 0.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43943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DBCFFC01-C5A2-46B0-B91C-4DA96159F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838200"/>
          </a:xfrm>
        </p:spPr>
        <p:txBody>
          <a:bodyPr>
            <a:normAutofit/>
          </a:bodyPr>
          <a:lstStyle/>
          <a:p>
            <a:r>
              <a:rPr lang="en-US" altLang="en-US"/>
              <a:t>Correlation (viewed as linear relationship)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2A0A16C-8A80-46CF-9513-2650C25D98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Correlation measures the linear relationship between objects</a:t>
            </a:r>
          </a:p>
          <a:p>
            <a:r>
              <a:rPr lang="en-US" altLang="en-US"/>
              <a:t>To compute correlation, we standardize data objects, A and B, and then take their dot product</a:t>
            </a:r>
          </a:p>
        </p:txBody>
      </p:sp>
      <p:sp>
        <p:nvSpPr>
          <p:cNvPr id="44034" name="Rectangle 2061">
            <a:extLst>
              <a:ext uri="{FF2B5EF4-FFF2-40B4-BE49-F238E27FC236}">
                <a16:creationId xmlns:a16="http://schemas.microsoft.com/office/drawing/2014/main" id="{5328FACB-8418-48AB-96FF-FB2C1AC9AD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D06AA1-E405-40B6-BFF4-3F2D150F0A2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graphicFrame>
        <p:nvGraphicFramePr>
          <p:cNvPr id="44037" name="Object 4">
            <a:extLst>
              <a:ext uri="{FF2B5EF4-FFF2-40B4-BE49-F238E27FC236}">
                <a16:creationId xmlns:a16="http://schemas.microsoft.com/office/drawing/2014/main" id="{E727FB43-4CA7-49D3-B1AC-9924303B6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4050" y="3443288"/>
          <a:ext cx="532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8000" imgH="228600" progId="Equation.3">
                  <p:embed/>
                </p:oleObj>
              </mc:Choice>
              <mc:Fallback>
                <p:oleObj name="Equation" r:id="rId3" imgW="1778000" imgH="228600" progId="Equation.3">
                  <p:embed/>
                  <p:pic>
                    <p:nvPicPr>
                      <p:cNvPr id="44037" name="Object 4">
                        <a:extLst>
                          <a:ext uri="{FF2B5EF4-FFF2-40B4-BE49-F238E27FC236}">
                            <a16:creationId xmlns:a16="http://schemas.microsoft.com/office/drawing/2014/main" id="{E727FB43-4CA7-49D3-B1AC-9924303B65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3443288"/>
                        <a:ext cx="5321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5">
            <a:extLst>
              <a:ext uri="{FF2B5EF4-FFF2-40B4-BE49-F238E27FC236}">
                <a16:creationId xmlns:a16="http://schemas.microsoft.com/office/drawing/2014/main" id="{4CAFBA73-2A8A-4696-976E-C5D04147B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1" y="4357689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600" imgH="228600" progId="Equation.3">
                  <p:embed/>
                </p:oleObj>
              </mc:Choice>
              <mc:Fallback>
                <p:oleObj name="Equation" r:id="rId5" imgW="1752600" imgH="228600" progId="Equation.3">
                  <p:embed/>
                  <p:pic>
                    <p:nvPicPr>
                      <p:cNvPr id="44038" name="Object 5">
                        <a:extLst>
                          <a:ext uri="{FF2B5EF4-FFF2-40B4-BE49-F238E27FC236}">
                            <a16:creationId xmlns:a16="http://schemas.microsoft.com/office/drawing/2014/main" id="{4CAFBA73-2A8A-4696-976E-C5D04147B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1" y="4357689"/>
                        <a:ext cx="52562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6">
            <a:extLst>
              <a:ext uri="{FF2B5EF4-FFF2-40B4-BE49-F238E27FC236}">
                <a16:creationId xmlns:a16="http://schemas.microsoft.com/office/drawing/2014/main" id="{0024744B-80F1-481B-947C-A2EF3CB026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1825" y="5348288"/>
          <a:ext cx="46053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74800" imgH="203200" progId="Equation.3">
                  <p:embed/>
                </p:oleObj>
              </mc:Choice>
              <mc:Fallback>
                <p:oleObj name="Equation" r:id="rId7" imgW="1574800" imgH="203200" progId="Equation.3">
                  <p:embed/>
                  <p:pic>
                    <p:nvPicPr>
                      <p:cNvPr id="44039" name="Object 6">
                        <a:extLst>
                          <a:ext uri="{FF2B5EF4-FFF2-40B4-BE49-F238E27FC236}">
                            <a16:creationId xmlns:a16="http://schemas.microsoft.com/office/drawing/2014/main" id="{0024744B-80F1-481B-947C-A2EF3CB02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5348288"/>
                        <a:ext cx="46053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08232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7D727373-3E09-47E0-96EF-234CD0E72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US" sz="3200"/>
              <a:t>Correlation Analysis (Numeric Data)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59DF24D-BFA7-42B7-BAB1-376A75ABD0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8534400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/>
              <a:t>Correlation coefficient (also called </a:t>
            </a:r>
            <a:r>
              <a:rPr lang="en-US" altLang="en-US" sz="2400">
                <a:solidFill>
                  <a:schemeClr val="folHlink"/>
                </a:solidFill>
              </a:rPr>
              <a:t>Pearson</a:t>
            </a:r>
            <a:r>
              <a:rPr lang="ja-JP" altLang="en-US" sz="2400">
                <a:solidFill>
                  <a:schemeClr val="folHlink"/>
                </a:solidFill>
              </a:rPr>
              <a:t>’</a:t>
            </a:r>
            <a:r>
              <a:rPr lang="en-US" altLang="ja-JP" sz="2400">
                <a:solidFill>
                  <a:schemeClr val="folHlink"/>
                </a:solidFill>
              </a:rPr>
              <a:t>s product moment coefficient</a:t>
            </a:r>
            <a:r>
              <a:rPr lang="en-US" altLang="ja-JP" sz="2400"/>
              <a:t>)</a:t>
            </a: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where n is the number of tuples,       and      are the respective means of A and B, </a:t>
            </a:r>
            <a:r>
              <a:rPr lang="el-GR" altLang="en-US" sz="2000"/>
              <a:t>σ</a:t>
            </a:r>
            <a:r>
              <a:rPr lang="en-US" altLang="en-US" sz="2000" baseline="-25000"/>
              <a:t>A </a:t>
            </a:r>
            <a:r>
              <a:rPr lang="en-US" altLang="en-US" sz="2000"/>
              <a:t>and </a:t>
            </a:r>
            <a:r>
              <a:rPr lang="el-GR" altLang="en-US" sz="2000"/>
              <a:t>σ</a:t>
            </a:r>
            <a:r>
              <a:rPr lang="en-US" altLang="en-US" sz="2000" baseline="-25000"/>
              <a:t>B </a:t>
            </a:r>
            <a:r>
              <a:rPr lang="en-US" altLang="en-US" sz="2000"/>
              <a:t>are the respective standard deviation of A and B, and </a:t>
            </a:r>
            <a:r>
              <a:rPr lang="el-GR" altLang="en-US" sz="2000"/>
              <a:t>Σ</a:t>
            </a:r>
            <a:r>
              <a:rPr lang="en-US" altLang="en-US" sz="2000"/>
              <a:t>(a</a:t>
            </a:r>
            <a:r>
              <a:rPr lang="en-US" altLang="en-US" sz="2000" baseline="-25000"/>
              <a:t>i</a:t>
            </a:r>
            <a:r>
              <a:rPr lang="en-US" altLang="en-US" sz="2000"/>
              <a:t>b</a:t>
            </a:r>
            <a:r>
              <a:rPr lang="en-US" altLang="en-US" sz="2000" baseline="-25000"/>
              <a:t>i</a:t>
            </a:r>
            <a:r>
              <a:rPr lang="en-US" altLang="en-US" sz="2000"/>
              <a:t>) is the sum of the AB cross-product.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If r</a:t>
            </a:r>
            <a:r>
              <a:rPr lang="en-US" altLang="en-US" sz="2400" baseline="-25000"/>
              <a:t>A,B</a:t>
            </a:r>
            <a:r>
              <a:rPr lang="en-US" altLang="en-US" sz="2400"/>
              <a:t> &gt; 0, A and B are positively correlated (A</a:t>
            </a:r>
            <a:r>
              <a:rPr lang="ja-JP" altLang="en-US" sz="2400"/>
              <a:t>’</a:t>
            </a:r>
            <a:r>
              <a:rPr lang="en-US" altLang="ja-JP" sz="2400"/>
              <a:t>s values increase as B</a:t>
            </a:r>
            <a:r>
              <a:rPr lang="ja-JP" altLang="en-US" sz="2400"/>
              <a:t>’</a:t>
            </a:r>
            <a:r>
              <a:rPr lang="en-US" altLang="ja-JP" sz="2400"/>
              <a:t>s).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r</a:t>
            </a:r>
            <a:r>
              <a:rPr lang="en-US" altLang="en-US" sz="2400" baseline="-25000"/>
              <a:t>A,B</a:t>
            </a:r>
            <a:r>
              <a:rPr lang="en-US" altLang="en-US" sz="2400"/>
              <a:t> = 0: independent;  r</a:t>
            </a:r>
            <a:r>
              <a:rPr lang="en-US" altLang="en-US" sz="2400" baseline="-25000"/>
              <a:t>AB</a:t>
            </a:r>
            <a:r>
              <a:rPr lang="en-US" altLang="en-US" sz="2400"/>
              <a:t> &lt; 0: negatively correlated</a:t>
            </a:r>
          </a:p>
        </p:txBody>
      </p:sp>
      <p:graphicFrame>
        <p:nvGraphicFramePr>
          <p:cNvPr id="39941" name="Object 4">
            <a:extLst>
              <a:ext uri="{FF2B5EF4-FFF2-40B4-BE49-F238E27FC236}">
                <a16:creationId xmlns:a16="http://schemas.microsoft.com/office/drawing/2014/main" id="{07BCB82F-06C3-4F95-9A27-FB863D44EC6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29000" y="2473325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0200" imgH="508000" progId="Equation.3">
                  <p:embed/>
                </p:oleObj>
              </mc:Choice>
              <mc:Fallback>
                <p:oleObj name="Equation" r:id="rId3" imgW="2870200" imgH="508000" progId="Equation.3">
                  <p:embed/>
                  <p:pic>
                    <p:nvPicPr>
                      <p:cNvPr id="39941" name="Object 4">
                        <a:extLst>
                          <a:ext uri="{FF2B5EF4-FFF2-40B4-BE49-F238E27FC236}">
                            <a16:creationId xmlns:a16="http://schemas.microsoft.com/office/drawing/2014/main" id="{07BCB82F-06C3-4F95-9A27-FB863D44E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73325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>
            <a:extLst>
              <a:ext uri="{FF2B5EF4-FFF2-40B4-BE49-F238E27FC236}">
                <a16:creationId xmlns:a16="http://schemas.microsoft.com/office/drawing/2014/main" id="{913E7414-FD1C-4CF7-A809-4A77A55EAF0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89663" y="3817938"/>
          <a:ext cx="255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39942" name="Object 5">
                        <a:extLst>
                          <a:ext uri="{FF2B5EF4-FFF2-40B4-BE49-F238E27FC236}">
                            <a16:creationId xmlns:a16="http://schemas.microsoft.com/office/drawing/2014/main" id="{913E7414-FD1C-4CF7-A809-4A77A55EAF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3817938"/>
                        <a:ext cx="2555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Rectangle 2061">
            <a:extLst>
              <a:ext uri="{FF2B5EF4-FFF2-40B4-BE49-F238E27FC236}">
                <a16:creationId xmlns:a16="http://schemas.microsoft.com/office/drawing/2014/main" id="{B6CDF141-A299-4E26-BF47-4116A53859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F477FA-7950-41EB-A40F-5C1D424EB8F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graphicFrame>
        <p:nvGraphicFramePr>
          <p:cNvPr id="39943" name="Object 6">
            <a:extLst>
              <a:ext uri="{FF2B5EF4-FFF2-40B4-BE49-F238E27FC236}">
                <a16:creationId xmlns:a16="http://schemas.microsoft.com/office/drawing/2014/main" id="{F9AE0A96-56FC-4648-A7A8-D5B4ECB4F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1" y="37607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39943" name="Object 6">
                        <a:extLst>
                          <a:ext uri="{FF2B5EF4-FFF2-40B4-BE49-F238E27FC236}">
                            <a16:creationId xmlns:a16="http://schemas.microsoft.com/office/drawing/2014/main" id="{F9AE0A96-56FC-4648-A7A8-D5B4ECB4FA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37607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25235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08C-E9BC-4633-8E34-C82C2737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i="1"/>
              <a:t>Correlation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DABD-7102-439A-B5C0-6A8ACA6E5BC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Correlation analysis could be performed on both categorical and quantitative data</a:t>
            </a:r>
          </a:p>
          <a:p>
            <a:pPr>
              <a:lnSpc>
                <a:spcPct val="90000"/>
              </a:lnSpc>
            </a:pPr>
            <a:r>
              <a:rPr lang="en-US" dirty="0"/>
              <a:t>Example</a:t>
            </a:r>
          </a:p>
          <a:p>
            <a:pPr>
              <a:lnSpc>
                <a:spcPct val="90000"/>
              </a:lnSpc>
            </a:pPr>
            <a:r>
              <a:rPr lang="en-US" dirty="0"/>
              <a:t>Are they correlated?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4D69E3DF-C78C-4985-90EF-3E828FCA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0" y="6477000"/>
            <a:ext cx="2540000" cy="381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4058E6A7-A33C-4BB7-AA60-68DB1CE81B56}" type="datetime1">
              <a:rPr lang="en-US" altLang="en-US"/>
              <a:pPr>
                <a:spcAft>
                  <a:spcPts val="600"/>
                </a:spcAft>
              </a:pPr>
              <a:t>3/6/2023</a:t>
            </a:fld>
            <a:endParaRPr lang="en-US" alt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16988A0-1B56-44B8-A1DB-C5D1697D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DF7E3-6230-42B7-B82F-F80BDC33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F95D3B50-65AF-4B01-BE7F-315F3822CD4D}" type="slidenum">
              <a:rPr lang="en-US" altLang="en-US" smtClean="0"/>
              <a:pPr>
                <a:spcAft>
                  <a:spcPts val="600"/>
                </a:spcAft>
              </a:pPr>
              <a:t>7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FAC2A0-92E4-4DE4-8879-6A8CEC557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64060"/>
              </p:ext>
            </p:extLst>
          </p:nvPr>
        </p:nvGraphicFramePr>
        <p:xfrm>
          <a:off x="6299199" y="1295400"/>
          <a:ext cx="5486401" cy="336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766">
                  <a:extLst>
                    <a:ext uri="{9D8B030D-6E8A-4147-A177-3AD203B41FA5}">
                      <a16:colId xmlns:a16="http://schemas.microsoft.com/office/drawing/2014/main" val="4051201025"/>
                    </a:ext>
                  </a:extLst>
                </a:gridCol>
                <a:gridCol w="1110202">
                  <a:extLst>
                    <a:ext uri="{9D8B030D-6E8A-4147-A177-3AD203B41FA5}">
                      <a16:colId xmlns:a16="http://schemas.microsoft.com/office/drawing/2014/main" val="328922096"/>
                    </a:ext>
                  </a:extLst>
                </a:gridCol>
                <a:gridCol w="1470067">
                  <a:extLst>
                    <a:ext uri="{9D8B030D-6E8A-4147-A177-3AD203B41FA5}">
                      <a16:colId xmlns:a16="http://schemas.microsoft.com/office/drawing/2014/main" val="1802337520"/>
                    </a:ext>
                  </a:extLst>
                </a:gridCol>
                <a:gridCol w="1090366">
                  <a:extLst>
                    <a:ext uri="{9D8B030D-6E8A-4147-A177-3AD203B41FA5}">
                      <a16:colId xmlns:a16="http://schemas.microsoft.com/office/drawing/2014/main" val="476990723"/>
                    </a:ext>
                  </a:extLst>
                </a:gridCol>
              </a:tblGrid>
              <a:tr h="949367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 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01" marR="13601" marT="1360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>
                          <a:effectLst/>
                        </a:rPr>
                        <a:t>Male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>
                          <a:effectLst/>
                        </a:rPr>
                        <a:t>Female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>
                          <a:effectLst/>
                        </a:rPr>
                        <a:t>Sum (row)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extLst>
                  <a:ext uri="{0D108BD9-81ED-4DB2-BD59-A6C34878D82A}">
                    <a16:rowId xmlns:a16="http://schemas.microsoft.com/office/drawing/2014/main" val="190162730"/>
                  </a:ext>
                </a:extLst>
              </a:tr>
              <a:tr h="9493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>
                          <a:effectLst/>
                        </a:rPr>
                        <a:t>fiction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 dirty="0">
                          <a:effectLst/>
                        </a:rPr>
                        <a:t>250  </a:t>
                      </a:r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 dirty="0">
                          <a:effectLst/>
                        </a:rPr>
                        <a:t>200  </a:t>
                      </a:r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>
                          <a:effectLst/>
                        </a:rPr>
                        <a:t>450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extLst>
                  <a:ext uri="{0D108BD9-81ED-4DB2-BD59-A6C34878D82A}">
                    <a16:rowId xmlns:a16="http://schemas.microsoft.com/office/drawing/2014/main" val="3485347896"/>
                  </a:ext>
                </a:extLst>
              </a:tr>
              <a:tr h="9493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>
                          <a:effectLst/>
                        </a:rPr>
                        <a:t>Non-fiction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 dirty="0">
                          <a:effectLst/>
                        </a:rPr>
                        <a:t>50  </a:t>
                      </a:r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 dirty="0">
                          <a:effectLst/>
                        </a:rPr>
                        <a:t>1000  </a:t>
                      </a:r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>
                          <a:effectLst/>
                        </a:rPr>
                        <a:t>1050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extLst>
                  <a:ext uri="{0D108BD9-81ED-4DB2-BD59-A6C34878D82A}">
                    <a16:rowId xmlns:a16="http://schemas.microsoft.com/office/drawing/2014/main" val="3532623062"/>
                  </a:ext>
                </a:extLst>
              </a:tr>
              <a:tr h="51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>
                          <a:effectLst/>
                        </a:rPr>
                        <a:t>Sum(col.)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>
                          <a:effectLst/>
                        </a:rPr>
                        <a:t>300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>
                          <a:effectLst/>
                        </a:rPr>
                        <a:t>1200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900" u="none" strike="noStrike" dirty="0">
                          <a:effectLst/>
                        </a:rPr>
                        <a:t>1500</a:t>
                      </a:r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601" marR="13601" marT="13601" marB="0" anchor="ctr"/>
                </a:tc>
                <a:extLst>
                  <a:ext uri="{0D108BD9-81ED-4DB2-BD59-A6C34878D82A}">
                    <a16:rowId xmlns:a16="http://schemas.microsoft.com/office/drawing/2014/main" val="70620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54198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BFE20B0E-63A3-48A4-9A67-BD09076F9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r>
              <a:rPr lang="en-US" altLang="en-US" sz="3200" dirty="0"/>
              <a:t>Correlation Analysis (</a:t>
            </a:r>
            <a:r>
              <a:rPr lang="en-US" altLang="en-US" sz="3200" dirty="0">
                <a:solidFill>
                  <a:srgbClr val="FF0000"/>
                </a:solidFill>
              </a:rPr>
              <a:t>Nominal Data</a:t>
            </a:r>
            <a:r>
              <a:rPr lang="en-US" altLang="en-US" sz="3200" dirty="0"/>
              <a:t>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C603911-E9A9-4372-B644-122EDAD66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114300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 dirty="0">
                <a:solidFill>
                  <a:schemeClr val="folHlink"/>
                </a:solidFill>
                <a:hlinkClick r:id="rId3"/>
              </a:rPr>
              <a:t>Χ</a:t>
            </a:r>
            <a:r>
              <a:rPr lang="en-US" altLang="en-US" sz="2400" b="1" baseline="30000" dirty="0">
                <a:solidFill>
                  <a:schemeClr val="folHlink"/>
                </a:solidFill>
                <a:hlinkClick r:id="rId3"/>
              </a:rPr>
              <a:t>2</a:t>
            </a:r>
            <a:r>
              <a:rPr lang="en-US" altLang="en-US" sz="2400" b="1" dirty="0">
                <a:solidFill>
                  <a:schemeClr val="folHlink"/>
                </a:solidFill>
                <a:hlinkClick r:id="rId3"/>
              </a:rPr>
              <a:t> (chi-square) test</a:t>
            </a:r>
            <a:endParaRPr lang="el-GR" altLang="en-US" sz="2400" b="1" dirty="0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The larger the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The cells that contribute the most to the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endParaRPr lang="en-US" altLang="en-US" sz="2400" b="1" dirty="0"/>
          </a:p>
          <a:p>
            <a:pPr>
              <a:lnSpc>
                <a:spcPct val="110000"/>
              </a:lnSpc>
            </a:pPr>
            <a:endParaRPr lang="en-US" altLang="en-US" sz="2400" b="1" dirty="0"/>
          </a:p>
          <a:p>
            <a:pPr>
              <a:lnSpc>
                <a:spcPct val="110000"/>
              </a:lnSpc>
            </a:pPr>
            <a:r>
              <a:rPr lang="en-US" altLang="en-US" sz="2400" b="1" dirty="0"/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Both are causally linked to the third variable: population</a:t>
            </a:r>
          </a:p>
        </p:txBody>
      </p:sp>
      <p:graphicFrame>
        <p:nvGraphicFramePr>
          <p:cNvPr id="35845" name="Object 4">
            <a:extLst>
              <a:ext uri="{FF2B5EF4-FFF2-40B4-BE49-F238E27FC236}">
                <a16:creationId xmlns:a16="http://schemas.microsoft.com/office/drawing/2014/main" id="{B34509CF-AEBF-423D-AAFE-142431B8921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11575" y="1858963"/>
          <a:ext cx="45402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444500" progId="Equation.3">
                  <p:embed/>
                </p:oleObj>
              </mc:Choice>
              <mc:Fallback>
                <p:oleObj name="Equation" r:id="rId4" imgW="2057400" imgH="444500" progId="Equation.3">
                  <p:embed/>
                  <p:pic>
                    <p:nvPicPr>
                      <p:cNvPr id="35845" name="Object 4">
                        <a:extLst>
                          <a:ext uri="{FF2B5EF4-FFF2-40B4-BE49-F238E27FC236}">
                            <a16:creationId xmlns:a16="http://schemas.microsoft.com/office/drawing/2014/main" id="{B34509CF-AEBF-423D-AAFE-142431B892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1858963"/>
                        <a:ext cx="45402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" name="Rectangle 2061">
            <a:extLst>
              <a:ext uri="{FF2B5EF4-FFF2-40B4-BE49-F238E27FC236}">
                <a16:creationId xmlns:a16="http://schemas.microsoft.com/office/drawing/2014/main" id="{3F46ADB3-1079-4243-BDEE-D32BFC56C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7879CB-4AC2-4236-8684-71E34605BE0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09E00A-0B19-48CA-97E6-1DD34CFC5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2227" y="4200524"/>
            <a:ext cx="3215120" cy="75247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1834DA47-E41F-499F-9461-4FD388143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93038" cy="609600"/>
          </a:xfrm>
        </p:spPr>
        <p:txBody>
          <a:bodyPr/>
          <a:lstStyle/>
          <a:p>
            <a:r>
              <a:rPr lang="en-US" altLang="en-US" sz="3200" dirty="0"/>
              <a:t>Chi-Square Calculation: An Example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6EEE094-2174-4746-9CDC-80A7CFCAB9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8534400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(chi-square) calculation (numbers in parenthesis are expected counts calculated based on the data distribution in the two categories)</a:t>
            </a:r>
            <a:endParaRPr lang="el-GR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It shows that fiction and gender are correlated in the 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3" name="Object 4">
                <a:extLst>
                  <a:ext uri="{FF2B5EF4-FFF2-40B4-BE49-F238E27FC236}">
                    <a16:creationId xmlns:a16="http://schemas.microsoft.com/office/drawing/2014/main" id="{D0C505C9-DA18-4962-80D4-CCCD261833C6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2286000" y="4749800"/>
                <a:ext cx="7772400" cy="742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(250−90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(50−210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(200−360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(1000−840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840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=507.9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893" name="Object 4">
                <a:extLst>
                  <a:ext uri="{FF2B5EF4-FFF2-40B4-BE49-F238E27FC236}">
                    <a16:creationId xmlns:a16="http://schemas.microsoft.com/office/drawing/2014/main" id="{D0C505C9-DA18-4962-80D4-CCCD26183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2286000" y="4749800"/>
                <a:ext cx="7772400" cy="742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0" name="Rectangle 2061">
            <a:extLst>
              <a:ext uri="{FF2B5EF4-FFF2-40B4-BE49-F238E27FC236}">
                <a16:creationId xmlns:a16="http://schemas.microsoft.com/office/drawing/2014/main" id="{1BF1842E-17CE-4A0D-967B-77D85DE63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CDC2EC-5BF3-4D5B-BF90-2E2206CDDBD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graphicFrame>
        <p:nvGraphicFramePr>
          <p:cNvPr id="267269" name="Group 5">
            <a:extLst>
              <a:ext uri="{FF2B5EF4-FFF2-40B4-BE49-F238E27FC236}">
                <a16:creationId xmlns:a16="http://schemas.microsoft.com/office/drawing/2014/main" id="{0FE4B657-C89F-4741-B758-3308C95C8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76178"/>
              </p:ext>
            </p:extLst>
          </p:nvPr>
        </p:nvGraphicFramePr>
        <p:xfrm>
          <a:off x="2895600" y="1447800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 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 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 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 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15084</TotalTime>
  <Words>1643</Words>
  <Application>Microsoft Office PowerPoint</Application>
  <PresentationFormat>Widescreen</PresentationFormat>
  <Paragraphs>223</Paragraphs>
  <Slides>25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Berlin Sans FB Demi</vt:lpstr>
      <vt:lpstr>Calibri</vt:lpstr>
      <vt:lpstr>Calibri Light</vt:lpstr>
      <vt:lpstr>Cambria Math</vt:lpstr>
      <vt:lpstr>Tahoma</vt:lpstr>
      <vt:lpstr>Times New Roman</vt:lpstr>
      <vt:lpstr>Tw Cen MT</vt:lpstr>
      <vt:lpstr>Wingdings</vt:lpstr>
      <vt:lpstr>Blends</vt:lpstr>
      <vt:lpstr>Droplet</vt:lpstr>
      <vt:lpstr>Office Theme</vt:lpstr>
      <vt:lpstr>Equation</vt:lpstr>
      <vt:lpstr>Bitmap Image</vt:lpstr>
      <vt:lpstr>Correlation, Covariance and PCA</vt:lpstr>
      <vt:lpstr>Covariance &amp; Correlation</vt:lpstr>
      <vt:lpstr>Covariance (Numeric Data)</vt:lpstr>
      <vt:lpstr>Co-Variance: An Example</vt:lpstr>
      <vt:lpstr>Correlation (viewed as linear relationship)</vt:lpstr>
      <vt:lpstr>Correlation Analysis (Numeric Data)</vt:lpstr>
      <vt:lpstr>Correlation Analysis</vt:lpstr>
      <vt:lpstr>Correlation Analysis (Nominal Data)</vt:lpstr>
      <vt:lpstr>Chi-Square Calculation: An Example</vt:lpstr>
      <vt:lpstr>Visually Evaluating Correlation</vt:lpstr>
      <vt:lpstr>Data reduction</vt:lpstr>
      <vt:lpstr>Data Reduction</vt:lpstr>
      <vt:lpstr>Data Reduction Strategies</vt:lpstr>
      <vt:lpstr>Data Reduction 1: Dimensionality Reduction</vt:lpstr>
      <vt:lpstr>Hughes Phenomenon</vt:lpstr>
      <vt:lpstr>Data Reduction 1: Dimensionality Reduction</vt:lpstr>
      <vt:lpstr>Principal Components Analysis</vt:lpstr>
      <vt:lpstr>Introduction</vt:lpstr>
      <vt:lpstr>PowerPoint Presentation</vt:lpstr>
      <vt:lpstr>Principal Components Analysis Calculation of Components</vt:lpstr>
      <vt:lpstr>Principal Components Analysis Proportion of Total Variance Explained</vt:lpstr>
      <vt:lpstr>Principal Components Analysis Principal Component Loadings</vt:lpstr>
      <vt:lpstr>Principal Component Analysis (Steps)</vt:lpstr>
      <vt:lpstr>Attribute Subset Selection</vt:lpstr>
      <vt:lpstr>Heuristic Search in Attribute Selection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Abhijit Dutt</cp:lastModifiedBy>
  <cp:revision>832</cp:revision>
  <cp:lastPrinted>1999-09-10T20:38:56Z</cp:lastPrinted>
  <dcterms:created xsi:type="dcterms:W3CDTF">1998-06-19T04:38:52Z</dcterms:created>
  <dcterms:modified xsi:type="dcterms:W3CDTF">2023-03-06T20:41:58Z</dcterms:modified>
</cp:coreProperties>
</file>