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1" r:id="rId2"/>
  </p:sldMasterIdLst>
  <p:notesMasterIdLst>
    <p:notesMasterId r:id="rId16"/>
  </p:notesMasterIdLst>
  <p:handoutMasterIdLst>
    <p:handoutMasterId r:id="rId17"/>
  </p:handoutMasterIdLst>
  <p:sldIdLst>
    <p:sldId id="257" r:id="rId3"/>
    <p:sldId id="346" r:id="rId4"/>
    <p:sldId id="310" r:id="rId5"/>
    <p:sldId id="347" r:id="rId6"/>
    <p:sldId id="360" r:id="rId7"/>
    <p:sldId id="311" r:id="rId8"/>
    <p:sldId id="312" r:id="rId9"/>
    <p:sldId id="313" r:id="rId10"/>
    <p:sldId id="314" r:id="rId11"/>
    <p:sldId id="315" r:id="rId12"/>
    <p:sldId id="343" r:id="rId13"/>
    <p:sldId id="344" r:id="rId14"/>
    <p:sldId id="345"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snapToGrid="0">
      <p:cViewPr varScale="1">
        <p:scale>
          <a:sx n="75" d="100"/>
          <a:sy n="75" d="100"/>
        </p:scale>
        <p:origin x="77" y="28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345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4/4/2023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4/4/2023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709C1-8A75-412A-B6E6-372CC30EAB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CCCF70-6B65-43A2-80FD-FD611AB8CC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828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DE4B0-901D-49DE-A0B6-FE36ABADE2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9883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BC26B3-D690-401B-8088-982FABEA432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7639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6D60E1-80B7-4CA0-B662-0DE890B552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140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043A-A5DE-4342-8941-8C627F5ACAB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97380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changes in database occur in steps. Scenario – transfer of money from checking to savings. Either both the changes need to occur or none of the changes. If there is partial update then database will be in an inconsistent state – also known as strong consistency.</a:t>
            </a:r>
          </a:p>
        </p:txBody>
      </p:sp>
      <p:sp>
        <p:nvSpPr>
          <p:cNvPr id="4" name="Slide Number Placeholder 3"/>
          <p:cNvSpPr>
            <a:spLocks noGrp="1"/>
          </p:cNvSpPr>
          <p:nvPr>
            <p:ph type="sldNum" sz="quarter" idx="5"/>
          </p:nvPr>
        </p:nvSpPr>
        <p:spPr/>
        <p:txBody>
          <a:bodyPr/>
          <a:lstStyle/>
          <a:p>
            <a:fld id="{33B991A7-D090-4625-B914-3E966471F034}" type="slidenum">
              <a:rPr lang="en-US" smtClean="0"/>
              <a:t>13</a:t>
            </a:fld>
            <a:endParaRPr lang="en-US"/>
          </a:p>
        </p:txBody>
      </p:sp>
    </p:spTree>
    <p:extLst>
      <p:ext uri="{BB962C8B-B14F-4D97-AF65-F5344CB8AC3E}">
        <p14:creationId xmlns:p14="http://schemas.microsoft.com/office/powerpoint/2010/main" val="234090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a:prstGeom prst="rect">
            <a:avLst/>
          </a:prstGeom>
        </p:spPr>
        <p:txBody>
          <a:bodyPr/>
          <a:lstStyle/>
          <a:p>
            <a:fld id="{5949C478-FE3F-49B1-8779-07AD60FC0F6B}" type="datetime1">
              <a:rPr lang="en-US" smtClean="0"/>
              <a:t>4/4/2023</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r>
              <a:rPr lang="en-US" dirty="0"/>
              <a:t>© Dr. Abhijit Dutt</a:t>
            </a:r>
          </a:p>
        </p:txBody>
      </p:sp>
      <p:sp>
        <p:nvSpPr>
          <p:cNvPr id="6" name="Slide Number Placeholder 5"/>
          <p:cNvSpPr>
            <a:spLocks noGrp="1"/>
          </p:cNvSpPr>
          <p:nvPr>
            <p:ph type="sldNum" sz="quarter" idx="12"/>
          </p:nvPr>
        </p:nvSpPr>
        <p:spPr>
          <a:xfrm>
            <a:off x="8532812" y="6432551"/>
            <a:ext cx="1219201" cy="273049"/>
          </a:xfrm>
        </p:spPr>
        <p:txBody>
          <a:bodyPr/>
          <a:lstStyle>
            <a:lvl1pPr>
              <a:defRPr sz="1200"/>
            </a:lvl1p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dirty="0"/>
              <a:t>Click to edit Master title style</a:t>
            </a:r>
            <a:endParaRPr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0"/>
            <a:ext cx="10868369" cy="1066800"/>
          </a:xfrm>
        </p:spPr>
        <p:txBody>
          <a:bodyPr/>
          <a:lstStyle>
            <a:lvl1pPr>
              <a:defRPr>
                <a:solidFill>
                  <a:schemeClr val="accent2"/>
                </a:solidFill>
              </a:defRPr>
            </a:lvl1pPr>
          </a:lstStyle>
          <a:p>
            <a:r>
              <a:rPr lang="en-US"/>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7" name="TextBox 6"/>
          <p:cNvSpPr txBox="1"/>
          <p:nvPr userDrawn="1"/>
        </p:nvSpPr>
        <p:spPr>
          <a:xfrm>
            <a:off x="812588" y="6553201"/>
            <a:ext cx="108683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651" y="1600200"/>
            <a:ext cx="10868369"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2235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36612" y="6349094"/>
            <a:ext cx="5653087" cy="273049"/>
          </a:xfrm>
        </p:spPr>
        <p:txBody>
          <a:bodyPr/>
          <a:lstStyle/>
          <a:p>
            <a:endParaRPr lang="en-US" dirty="0"/>
          </a:p>
        </p:txBody>
      </p:sp>
      <p:sp>
        <p:nvSpPr>
          <p:cNvPr id="6" name="Slide Number Placeholder 5"/>
          <p:cNvSpPr>
            <a:spLocks noGrp="1"/>
          </p:cNvSpPr>
          <p:nvPr>
            <p:ph type="sldNum" sz="quarter" idx="12"/>
          </p:nvPr>
        </p:nvSpPr>
        <p:spPr>
          <a:xfrm>
            <a:off x="9904412" y="6428316"/>
            <a:ext cx="1219201" cy="273049"/>
          </a:xfrm>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1065212" y="1371600"/>
            <a:ext cx="9753600" cy="4876800"/>
          </a:xfrm>
          <a:noFill/>
        </p:spPr>
        <p:txBody>
          <a:bodyPr/>
          <a:lstStyle>
            <a:lvl1pPr marL="274320" indent="-228600">
              <a:spcBef>
                <a:spcPts val="2400"/>
              </a:spcBef>
              <a:buClr>
                <a:srgbClr val="0070C0"/>
              </a:buClr>
              <a:buSzPct val="90000"/>
              <a:buFont typeface="Palatino Linotype" panose="02040502050505030304" pitchFamily="18" charset="0"/>
              <a:buChar char="•"/>
              <a:defRPr sz="2800"/>
            </a:lvl1pPr>
            <a:lvl2pPr marL="594360" indent="-228600">
              <a:buClr>
                <a:srgbClr val="FFC000"/>
              </a:buClr>
              <a:buFont typeface="Palatino Linotype" panose="02040502050505030304" pitchFamily="18" charset="0"/>
              <a:buChar char="•"/>
              <a:defRPr sz="2600"/>
            </a:lvl2pPr>
            <a:lvl3pPr>
              <a:buClr>
                <a:srgbClr val="00B050"/>
              </a:buCl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932612" y="6155267"/>
            <a:ext cx="1371600" cy="273049"/>
          </a:xfrm>
          <a:prstGeom prst="rect">
            <a:avLst/>
          </a:prstGeom>
        </p:spPr>
        <p:txBody>
          <a:bodyPr/>
          <a:lstStyle/>
          <a:p>
            <a:fld id="{7955BE44-216D-4663-9221-C183B2C9078E}" type="datetime1">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E72AACD-A184-46DA-BE47-83B8759DF717}" type="slidenum">
              <a:rPr lang="en-US" smtClean="0"/>
              <a:pPr/>
              <a:t>‹#›</a:t>
            </a:fld>
            <a:endParaRPr lang="en-US"/>
          </a:p>
        </p:txBody>
      </p:sp>
    </p:spTree>
    <p:extLst>
      <p:ext uri="{BB962C8B-B14F-4D97-AF65-F5344CB8AC3E}">
        <p14:creationId xmlns:p14="http://schemas.microsoft.com/office/powerpoint/2010/main" val="321576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
        <p:nvSpPr>
          <p:cNvPr id="5" name="Title 1"/>
          <p:cNvSpPr>
            <a:spLocks noGrp="1"/>
          </p:cNvSpPr>
          <p:nvPr>
            <p:ph type="title"/>
          </p:nvPr>
        </p:nvSpPr>
        <p:spPr>
          <a:xfrm>
            <a:off x="3250353" y="5638800"/>
            <a:ext cx="8735325" cy="838200"/>
          </a:xfrm>
          <a:solidFill>
            <a:srgbClr val="000066"/>
          </a:solidFill>
          <a:ln w="28575">
            <a:solidFill>
              <a:schemeClr val="accent2">
                <a:lumMod val="60000"/>
                <a:lumOff val="40000"/>
              </a:schemeClr>
            </a:solidFill>
          </a:ln>
        </p:spPr>
        <p:txBody>
          <a:bodyPr>
            <a:normAutofit/>
          </a:bodyPr>
          <a:lstStyle>
            <a:lvl1pPr algn="ctr">
              <a:defRPr sz="2600">
                <a:solidFill>
                  <a:schemeClr val="bg1"/>
                </a:solidFill>
              </a:defRPr>
            </a:lvl1pPr>
          </a:lstStyle>
          <a:p>
            <a:r>
              <a:rPr lang="en-US" dirty="0"/>
              <a:t>Click to edit Master title style</a:t>
            </a:r>
          </a:p>
        </p:txBody>
      </p:sp>
      <p:pic>
        <p:nvPicPr>
          <p:cNvPr id="2" name="Picture 1"/>
          <p:cNvPicPr>
            <a:picLocks noChangeAspect="1"/>
          </p:cNvPicPr>
          <p:nvPr userDrawn="1"/>
        </p:nvPicPr>
        <p:blipFill>
          <a:blip r:embed="rId2"/>
          <a:stretch>
            <a:fillRect/>
          </a:stretch>
        </p:blipFill>
        <p:spPr>
          <a:xfrm>
            <a:off x="203147" y="152400"/>
            <a:ext cx="11782531" cy="5410200"/>
          </a:xfrm>
          <a:prstGeom prst="rect">
            <a:avLst/>
          </a:prstGeom>
          <a:ln w="28575">
            <a:solidFill>
              <a:schemeClr val="accent2">
                <a:lumMod val="60000"/>
                <a:lumOff val="40000"/>
              </a:schemeClr>
            </a:solidFill>
          </a:ln>
        </p:spPr>
      </p:pic>
      <p:sp>
        <p:nvSpPr>
          <p:cNvPr id="6" name="Rectangle 5"/>
          <p:cNvSpPr/>
          <p:nvPr userDrawn="1"/>
        </p:nvSpPr>
        <p:spPr>
          <a:xfrm>
            <a:off x="150329" y="5638800"/>
            <a:ext cx="2998451" cy="838200"/>
          </a:xfrm>
          <a:prstGeom prst="rect">
            <a:avLst/>
          </a:prstGeom>
          <a:solidFill>
            <a:schemeClr val="accent2">
              <a:alpha val="100000"/>
            </a:schemeClr>
          </a:solidFill>
          <a:ln w="28575" cap="rnd" cmpd="dbl" algn="ctr">
            <a:solidFill>
              <a:schemeClr val="accent2">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7" name="Rectangle 6"/>
          <p:cNvSpPr/>
          <p:nvPr userDrawn="1"/>
        </p:nvSpPr>
        <p:spPr>
          <a:xfrm>
            <a:off x="609441" y="5791201"/>
            <a:ext cx="1544012"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Tw Cen MT"/>
                <a:ea typeface="+mn-ea"/>
                <a:cs typeface="+mn-cs"/>
              </a:rPr>
              <a:t>Chapter 5</a:t>
            </a:r>
          </a:p>
        </p:txBody>
      </p:sp>
      <p:pic>
        <p:nvPicPr>
          <p:cNvPr id="10" name="Picture 9"/>
          <p:cNvPicPr>
            <a:picLocks noChangeAspect="1"/>
          </p:cNvPicPr>
          <p:nvPr userDrawn="1"/>
        </p:nvPicPr>
        <p:blipFill>
          <a:blip r:embed="rId3"/>
          <a:stretch>
            <a:fillRect/>
          </a:stretch>
        </p:blipFill>
        <p:spPr>
          <a:xfrm>
            <a:off x="1015736" y="685800"/>
            <a:ext cx="5058602" cy="4480560"/>
          </a:xfrm>
          <a:prstGeom prst="rect">
            <a:avLst/>
          </a:prstGeom>
        </p:spPr>
      </p:pic>
    </p:spTree>
    <p:extLst>
      <p:ext uri="{BB962C8B-B14F-4D97-AF65-F5344CB8AC3E}">
        <p14:creationId xmlns:p14="http://schemas.microsoft.com/office/powerpoint/2010/main" val="39285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046" y="76200"/>
            <a:ext cx="10868369" cy="1143000"/>
          </a:xfrm>
        </p:spPr>
        <p:txBody>
          <a:bodyPr/>
          <a:lstStyle/>
          <a:p>
            <a:r>
              <a:rPr kumimoji="0" lang="en-US" dirty="0"/>
              <a:t>Click to edit Master title style</a:t>
            </a:r>
          </a:p>
        </p:txBody>
      </p:sp>
      <p:sp>
        <p:nvSpPr>
          <p:cNvPr id="8"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TextBox 5"/>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41011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588" y="1589566"/>
            <a:ext cx="5383398"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297560" y="1589566"/>
            <a:ext cx="5340877"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extBox 6"/>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7747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TextBox 4"/>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7395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76200"/>
            <a:ext cx="10868369" cy="1143000"/>
          </a:xfrm>
        </p:spPr>
        <p:txBody>
          <a:bodyPr>
            <a:normAutofit/>
          </a:bodyPr>
          <a:lstStyle>
            <a:lvl1pPr>
              <a:defRPr sz="3200">
                <a:solidFill>
                  <a:schemeClr val="accent2"/>
                </a:solidFill>
              </a:defRPr>
            </a:lvl1pPr>
          </a:lstStyle>
          <a:p>
            <a:r>
              <a:rPr lang="en-US" dirty="0"/>
              <a:t>Click to edit Master title style</a:t>
            </a:r>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9"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TextBox 7"/>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81644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065212" y="6343499"/>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904412" y="6411383"/>
            <a:ext cx="1219201" cy="273049"/>
          </a:xfrm>
          <a:prstGeom prst="rect">
            <a:avLst/>
          </a:prstGeom>
        </p:spPr>
        <p:txBody>
          <a:bodyPr vert="horz" lIns="91440" tIns="45720" rIns="91440" bIns="45720" rtlCol="0" anchor="ctr"/>
          <a:lstStyle>
            <a:lvl1pPr algn="r">
              <a:defRPr sz="18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531812" y="1388534"/>
            <a:ext cx="10210800" cy="455506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laceholder 1"/>
          <p:cNvSpPr>
            <a:spLocks noGrp="1"/>
          </p:cNvSpPr>
          <p:nvPr>
            <p:ph type="title"/>
          </p:nvPr>
        </p:nvSpPr>
        <p:spPr bwMode="auto">
          <a:xfrm>
            <a:off x="1065212" y="160867"/>
            <a:ext cx="8686801" cy="106680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4" name="Rectangle 3"/>
          <p:cNvSpPr/>
          <p:nvPr userDrawn="1"/>
        </p:nvSpPr>
        <p:spPr>
          <a:xfrm>
            <a:off x="-1" y="0"/>
            <a:ext cx="12188825" cy="6858000"/>
          </a:xfrm>
          <a:prstGeom prst="rect">
            <a:avLst/>
          </a:prstGeom>
          <a:noFill/>
          <a:ln w="152400">
            <a:solidFill>
              <a:srgbClr val="7030A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98"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25000"/>
        <a:buFont typeface="Calibri" panose="020F0502020204030204" pitchFamily="34" charset="0"/>
        <a:buChar char="•"/>
        <a:defRPr sz="28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50000"/>
          </a:schemeClr>
        </a:buClr>
        <a:buSzPct val="100000"/>
        <a:buFont typeface="Courier New" panose="02070309020205020404" pitchFamily="49" charset="0"/>
        <a:buChar char="o"/>
        <a:defRPr sz="26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accent4">
            <a:lumMod val="75000"/>
          </a:schemeClr>
        </a:buClr>
        <a:buSzPct val="125000"/>
        <a:buFont typeface="Arial" panose="020B0604020202020204" pitchFamily="34" charset="0"/>
        <a:buChar char="•"/>
        <a:defRPr sz="24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002060"/>
        </a:buClr>
        <a:buSzPct val="90000"/>
        <a:buFont typeface="Courier New" panose="02070309020205020404" pitchFamily="49" charset="0"/>
        <a:buChar char="o"/>
        <a:defRPr sz="22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rgbClr val="002060"/>
        </a:buClr>
        <a:buSzPct val="90000"/>
        <a:buFont typeface="Courier New" panose="02070309020205020404" pitchFamily="49" charset="0"/>
        <a:buChar char="o"/>
        <a:defRPr sz="20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588" y="76200"/>
            <a:ext cx="10868369" cy="11430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651" y="1600200"/>
            <a:ext cx="10868369"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5883" y="6248401"/>
            <a:ext cx="3555074" cy="365125"/>
          </a:xfrm>
          <a:prstGeom prst="rect">
            <a:avLst/>
          </a:prstGeom>
        </p:spPr>
        <p:txBody>
          <a:bodyPr vert="horz" anchor="ctr" anchorCtr="0"/>
          <a:lstStyle>
            <a:lvl1pPr algn="l" eaLnBrk="1" latinLnBrk="0" hangingPunct="1">
              <a:defRPr kumimoji="0" sz="1400">
                <a:solidFill>
                  <a:schemeClr val="tx2"/>
                </a:solidFill>
              </a:defRPr>
            </a:lvl1pPr>
          </a:lstStyle>
          <a:p>
            <a:fld id="{8E2ABE4E-BBD6-4463-BC77-FBFDC9C142F2}" type="datetimeFigureOut">
              <a:rPr lang="en-US" smtClean="0">
                <a:solidFill>
                  <a:srgbClr val="04617B"/>
                </a:solidFill>
              </a:rPr>
              <a:pPr/>
              <a:t>4/4/2023</a:t>
            </a:fld>
            <a:endParaRPr lang="en-US" dirty="0">
              <a:solidFill>
                <a:srgbClr val="04617B"/>
              </a:solidFill>
            </a:endParaRPr>
          </a:p>
        </p:txBody>
      </p:sp>
      <p:sp>
        <p:nvSpPr>
          <p:cNvPr id="3" name="Footer Placeholder 2"/>
          <p:cNvSpPr>
            <a:spLocks noGrp="1"/>
          </p:cNvSpPr>
          <p:nvPr>
            <p:ph type="ftr" sz="quarter" idx="3"/>
          </p:nvPr>
        </p:nvSpPr>
        <p:spPr>
          <a:xfrm>
            <a:off x="812589" y="6248207"/>
            <a:ext cx="7226228" cy="365125"/>
          </a:xfrm>
          <a:prstGeom prst="rect">
            <a:avLst/>
          </a:prstGeom>
        </p:spPr>
        <p:txBody>
          <a:bodyPr vert="horz" anchor="ctr"/>
          <a:lstStyle>
            <a:lvl1pPr algn="r" eaLnBrk="1" latinLnBrk="0" hangingPunct="1">
              <a:defRPr kumimoji="0" sz="1400">
                <a:solidFill>
                  <a:schemeClr val="tx2"/>
                </a:solidFill>
              </a:defRPr>
            </a:lvl1pPr>
          </a:lstStyle>
          <a:p>
            <a:endParaRPr lang="en-US" dirty="0">
              <a:solidFill>
                <a:srgbClr val="04617B"/>
              </a:solidFill>
            </a:endParaRPr>
          </a:p>
        </p:txBody>
      </p:sp>
      <p:sp>
        <p:nvSpPr>
          <p:cNvPr id="7" name="Rectangle 6"/>
          <p:cNvSpPr/>
          <p:nvPr/>
        </p:nvSpPr>
        <p:spPr bwMode="white">
          <a:xfrm>
            <a:off x="0" y="1234440"/>
            <a:ext cx="1218882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Rectangle 7"/>
          <p:cNvSpPr/>
          <p:nvPr/>
        </p:nvSpPr>
        <p:spPr>
          <a:xfrm>
            <a:off x="0" y="128016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 name="Rectangle 8"/>
          <p:cNvSpPr/>
          <p:nvPr/>
        </p:nvSpPr>
        <p:spPr>
          <a:xfrm>
            <a:off x="787195" y="1280160"/>
            <a:ext cx="11401630" cy="228600"/>
          </a:xfrm>
          <a:prstGeom prst="rect">
            <a:avLst/>
          </a:prstGeom>
          <a:solidFill>
            <a:srgbClr val="00006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3" name="Slide Number Placeholder 22"/>
          <p:cNvSpPr>
            <a:spLocks noGrp="1"/>
          </p:cNvSpPr>
          <p:nvPr>
            <p:ph type="sldNum" sz="quarter" idx="4"/>
          </p:nvPr>
        </p:nvSpPr>
        <p:spPr>
          <a:xfrm>
            <a:off x="0" y="1272222"/>
            <a:ext cx="711015"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B5ACC4-1242-4D72-BA11-D5AA5AAA2DF6}" type="slidenum">
              <a:rPr lang="en-US" smtClean="0"/>
              <a:pPr/>
              <a:t>‹#›</a:t>
            </a:fld>
            <a:endParaRPr lang="en-US" dirty="0"/>
          </a:p>
        </p:txBody>
      </p:sp>
    </p:spTree>
    <p:extLst>
      <p:ext uri="{BB962C8B-B14F-4D97-AF65-F5344CB8AC3E}">
        <p14:creationId xmlns:p14="http://schemas.microsoft.com/office/powerpoint/2010/main" val="284198948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Lst>
  <p:txStyles>
    <p:titleStyle>
      <a:lvl1pPr algn="l" rtl="0" eaLnBrk="1" latinLnBrk="0" hangingPunct="1">
        <a:spcBef>
          <a:spcPct val="0"/>
        </a:spcBef>
        <a:buNone/>
        <a:defRPr kumimoji="0" sz="3600" kern="1200">
          <a:solidFill>
            <a:srgbClr val="000066"/>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2">
            <a:lumMod val="60000"/>
            <a:lumOff val="40000"/>
          </a:schemeClr>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AC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5212" y="3810000"/>
            <a:ext cx="5029201" cy="1397000"/>
          </a:xfrm>
        </p:spPr>
        <p:txBody>
          <a:bodyPr>
            <a:normAutofit/>
          </a:bodyPr>
          <a:lstStyle/>
          <a:p>
            <a:pPr algn="ctr"/>
            <a:r>
              <a:rPr lang="en-US" sz="3600" b="1" kern="1200" dirty="0">
                <a:solidFill>
                  <a:schemeClr val="tx1"/>
                </a:solidFill>
                <a:effectLst>
                  <a:outerShdw blurRad="38100" dist="38100" dir="2700000" algn="tl">
                    <a:srgbClr val="000000">
                      <a:alpha val="43137"/>
                    </a:srgbClr>
                  </a:outerShdw>
                </a:effectLst>
              </a:rPr>
              <a:t>Abhijit Dutt</a:t>
            </a:r>
            <a:endParaRPr lang="en-US" sz="3600" b="1" dirty="0">
              <a:effectLst>
                <a:outerShdw blurRad="38100" dist="38100" dir="2700000" algn="tl">
                  <a:srgbClr val="000000">
                    <a:alpha val="43137"/>
                  </a:srgbClr>
                </a:outerShdw>
              </a:effectLst>
            </a:endParaRPr>
          </a:p>
          <a:p>
            <a:pPr algn="ctr"/>
            <a:r>
              <a:rPr lang="en-US" sz="3200" b="1">
                <a:solidFill>
                  <a:schemeClr val="accent2"/>
                </a:solidFill>
              </a:rPr>
              <a:t> </a:t>
            </a:r>
            <a:endParaRPr lang="en-US" sz="3200" b="1" dirty="0">
              <a:solidFill>
                <a:schemeClr val="accent2"/>
              </a:solidFill>
            </a:endParaRPr>
          </a:p>
        </p:txBody>
      </p:sp>
      <p:sp>
        <p:nvSpPr>
          <p:cNvPr id="4" name="Title 3"/>
          <p:cNvSpPr>
            <a:spLocks noGrp="1"/>
          </p:cNvSpPr>
          <p:nvPr>
            <p:ph type="ctrTitle"/>
          </p:nvPr>
        </p:nvSpPr>
        <p:spPr>
          <a:xfrm>
            <a:off x="379412" y="533400"/>
            <a:ext cx="6705600" cy="2870200"/>
          </a:xfrm>
        </p:spPr>
        <p:txBody>
          <a:bodyPr>
            <a:normAutofit/>
          </a:bodyPr>
          <a:lstStyle/>
          <a:p>
            <a:r>
              <a:rPr lang="en-US" sz="4800" b="1" kern="1200" dirty="0">
                <a:solidFill>
                  <a:schemeClr val="accent5"/>
                </a:solidFill>
                <a:effectLst/>
                <a:latin typeface="+mn-lt"/>
              </a:rPr>
              <a:t>Introduction to Relational Database</a:t>
            </a:r>
            <a:endParaRPr lang="en-US" dirty="0">
              <a:solidFill>
                <a:srgbClr val="AF8A47"/>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z="3199" dirty="0"/>
              <a:t>The Department, Advisor and Student Tables</a:t>
            </a:r>
          </a:p>
        </p:txBody>
      </p:sp>
      <p:sp>
        <p:nvSpPr>
          <p:cNvPr id="17411" name="Slide Number Placeholder 3"/>
          <p:cNvSpPr>
            <a:spLocks noGrp="1"/>
          </p:cNvSpPr>
          <p:nvPr>
            <p:ph type="sldNum" sz="quarter" idx="12"/>
          </p:nvPr>
        </p:nvSpPr>
        <p:spPr>
          <a:noFill/>
        </p:spPr>
        <p:txBody>
          <a:bodyPr>
            <a:normAutofit fontScale="77500" lnSpcReduction="20000"/>
          </a:bodyPr>
          <a:lstStyle/>
          <a:p>
            <a:fld id="{2057797E-B794-4C0C-B5D1-A6BCB818CDA1}" type="slidenum">
              <a:rPr lang="en-US">
                <a:latin typeface="Tw Cen MT"/>
              </a:rPr>
              <a:pPr/>
              <a:t>10</a:t>
            </a:fld>
            <a:endParaRPr lang="en-US" dirty="0">
              <a:latin typeface="Tw Cen MT"/>
            </a:endParaRPr>
          </a:p>
        </p:txBody>
      </p:sp>
      <p:pic>
        <p:nvPicPr>
          <p:cNvPr id="17412" name="Picture 2" descr="C:\Users\auer\Auer-Projects\Kroenke-Auer-Projects\Kroenke-Auer-DBC-e04\DBC-e04-Images\Chapter01\Fig1-8.JPG"/>
          <p:cNvPicPr>
            <a:picLocks noChangeAspect="1" noChangeArrowheads="1"/>
          </p:cNvPicPr>
          <p:nvPr/>
        </p:nvPicPr>
        <p:blipFill>
          <a:blip r:embed="rId3" cstate="print"/>
          <a:srcRect/>
          <a:stretch>
            <a:fillRect/>
          </a:stretch>
        </p:blipFill>
        <p:spPr bwMode="auto">
          <a:xfrm>
            <a:off x="1820379" y="1619720"/>
            <a:ext cx="9089095" cy="5237387"/>
          </a:xfrm>
          <a:prstGeom prst="rect">
            <a:avLst/>
          </a:prstGeom>
          <a:noFill/>
          <a:ln w="9525">
            <a:noFill/>
            <a:miter lim="800000"/>
            <a:headEnd/>
            <a:tailEnd/>
          </a:ln>
        </p:spPr>
      </p:pic>
    </p:spTree>
    <p:extLst>
      <p:ext uri="{BB962C8B-B14F-4D97-AF65-F5344CB8AC3E}">
        <p14:creationId xmlns:p14="http://schemas.microsoft.com/office/powerpoint/2010/main" val="248675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2362-36C3-4637-BBFF-6D9BBA5C6B7E}"/>
              </a:ext>
            </a:extLst>
          </p:cNvPr>
          <p:cNvSpPr>
            <a:spLocks noGrp="1"/>
          </p:cNvSpPr>
          <p:nvPr>
            <p:ph type="title"/>
          </p:nvPr>
        </p:nvSpPr>
        <p:spPr/>
        <p:txBody>
          <a:bodyPr/>
          <a:lstStyle/>
          <a:p>
            <a:pPr algn="ctr"/>
            <a:r>
              <a:rPr lang="en-US" b="1" dirty="0"/>
              <a:t>Transaction &amp; OLTP</a:t>
            </a:r>
          </a:p>
        </p:txBody>
      </p:sp>
      <p:sp>
        <p:nvSpPr>
          <p:cNvPr id="3" name="Slide Number Placeholder 2">
            <a:extLst>
              <a:ext uri="{FF2B5EF4-FFF2-40B4-BE49-F238E27FC236}">
                <a16:creationId xmlns:a16="http://schemas.microsoft.com/office/drawing/2014/main" id="{51EB5C8E-36C1-41FF-BC25-EF5BD171FB66}"/>
              </a:ext>
            </a:extLst>
          </p:cNvPr>
          <p:cNvSpPr>
            <a:spLocks noGrp="1"/>
          </p:cNvSpPr>
          <p:nvPr>
            <p:ph type="sldNum" sz="quarter" idx="12"/>
          </p:nvPr>
        </p:nvSpPr>
        <p:spPr/>
        <p:txBody>
          <a:bodyPr>
            <a:normAutofit fontScale="77500" lnSpcReduction="20000"/>
          </a:bodyPr>
          <a:lstStyle/>
          <a:p>
            <a:fld id="{DE72AACD-A184-46DA-BE47-83B8759DF717}" type="slidenum">
              <a:rPr lang="en-US" smtClean="0"/>
              <a:pPr/>
              <a:t>11</a:t>
            </a:fld>
            <a:endParaRPr lang="en-US"/>
          </a:p>
        </p:txBody>
      </p:sp>
      <p:sp>
        <p:nvSpPr>
          <p:cNvPr id="4" name="Content Placeholder 3">
            <a:extLst>
              <a:ext uri="{FF2B5EF4-FFF2-40B4-BE49-F238E27FC236}">
                <a16:creationId xmlns:a16="http://schemas.microsoft.com/office/drawing/2014/main" id="{84FDEDD1-B669-4470-9CFB-0E0B7FAC1A81}"/>
              </a:ext>
            </a:extLst>
          </p:cNvPr>
          <p:cNvSpPr>
            <a:spLocks noGrp="1"/>
          </p:cNvSpPr>
          <p:nvPr>
            <p:ph sz="quarter" idx="1"/>
          </p:nvPr>
        </p:nvSpPr>
        <p:spPr/>
        <p:txBody>
          <a:bodyPr/>
          <a:lstStyle/>
          <a:p>
            <a:r>
              <a:rPr lang="en-US" sz="3199" b="1" dirty="0"/>
              <a:t>Transaction</a:t>
            </a:r>
          </a:p>
          <a:p>
            <a:pPr lvl="1"/>
            <a:r>
              <a:rPr lang="en-US" sz="2799" dirty="0"/>
              <a:t>A complete set of closely related update commands either all the commands are executed or none of the commands are executed so that the database remains in a </a:t>
            </a:r>
            <a:r>
              <a:rPr lang="en-US" sz="2799" dirty="0">
                <a:solidFill>
                  <a:srgbClr val="FF0000"/>
                </a:solidFill>
              </a:rPr>
              <a:t>valid</a:t>
            </a:r>
            <a:r>
              <a:rPr lang="en-US" sz="2799" dirty="0"/>
              <a:t> state</a:t>
            </a:r>
          </a:p>
          <a:p>
            <a:pPr marL="365650" lvl="1" indent="0">
              <a:buNone/>
            </a:pPr>
            <a:endParaRPr lang="en-US" sz="2799" dirty="0"/>
          </a:p>
          <a:p>
            <a:r>
              <a:rPr lang="en-US" sz="3199" b="1" dirty="0">
                <a:solidFill>
                  <a:srgbClr val="FF0000"/>
                </a:solidFill>
              </a:rPr>
              <a:t>O</a:t>
            </a:r>
            <a:r>
              <a:rPr lang="en-US" sz="3199" b="1" dirty="0"/>
              <a:t>n</a:t>
            </a:r>
            <a:r>
              <a:rPr lang="en-US" sz="3199" b="1" dirty="0">
                <a:solidFill>
                  <a:srgbClr val="FF0000"/>
                </a:solidFill>
              </a:rPr>
              <a:t>l</a:t>
            </a:r>
            <a:r>
              <a:rPr lang="en-US" sz="3199" b="1" dirty="0"/>
              <a:t>ine </a:t>
            </a:r>
            <a:r>
              <a:rPr lang="en-US" sz="3199" b="1" dirty="0">
                <a:solidFill>
                  <a:srgbClr val="FF0000"/>
                </a:solidFill>
              </a:rPr>
              <a:t>T</a:t>
            </a:r>
            <a:r>
              <a:rPr lang="en-US" sz="3199" b="1" dirty="0"/>
              <a:t>ransaction </a:t>
            </a:r>
            <a:r>
              <a:rPr lang="en-US" sz="3199" b="1" dirty="0">
                <a:solidFill>
                  <a:srgbClr val="FF0000"/>
                </a:solidFill>
              </a:rPr>
              <a:t>P</a:t>
            </a:r>
            <a:r>
              <a:rPr lang="en-US" sz="3199" b="1" dirty="0"/>
              <a:t>rocessing (OLTP)</a:t>
            </a:r>
          </a:p>
          <a:p>
            <a:pPr lvl="1"/>
            <a:r>
              <a:rPr lang="en-US" sz="2799" dirty="0"/>
              <a:t>Relational databases are mainly used for this purpose. Only small part of the database is updated; hence update is quick. </a:t>
            </a:r>
          </a:p>
          <a:p>
            <a:pPr marL="365650" lvl="1" indent="0">
              <a:buNone/>
            </a:pPr>
            <a:endParaRPr lang="en-US" dirty="0"/>
          </a:p>
        </p:txBody>
      </p:sp>
    </p:spTree>
    <p:extLst>
      <p:ext uri="{BB962C8B-B14F-4D97-AF65-F5344CB8AC3E}">
        <p14:creationId xmlns:p14="http://schemas.microsoft.com/office/powerpoint/2010/main" val="422414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BF6D-3330-4937-A1F1-DF338720497D}"/>
              </a:ext>
            </a:extLst>
          </p:cNvPr>
          <p:cNvSpPr>
            <a:spLocks noGrp="1"/>
          </p:cNvSpPr>
          <p:nvPr>
            <p:ph type="title"/>
          </p:nvPr>
        </p:nvSpPr>
        <p:spPr/>
        <p:txBody>
          <a:bodyPr/>
          <a:lstStyle/>
          <a:p>
            <a:pPr algn="ctr"/>
            <a:r>
              <a:rPr lang="en-US" b="1" dirty="0"/>
              <a:t>Relational Database (Summary)</a:t>
            </a:r>
          </a:p>
        </p:txBody>
      </p:sp>
      <p:sp>
        <p:nvSpPr>
          <p:cNvPr id="3" name="Content Placeholder 2">
            <a:extLst>
              <a:ext uri="{FF2B5EF4-FFF2-40B4-BE49-F238E27FC236}">
                <a16:creationId xmlns:a16="http://schemas.microsoft.com/office/drawing/2014/main" id="{9D19F705-4F64-4881-9AF1-1ED82F44E796}"/>
              </a:ext>
            </a:extLst>
          </p:cNvPr>
          <p:cNvSpPr>
            <a:spLocks noGrp="1"/>
          </p:cNvSpPr>
          <p:nvPr>
            <p:ph idx="1"/>
          </p:nvPr>
        </p:nvSpPr>
        <p:spPr>
          <a:xfrm>
            <a:off x="522378" y="1517196"/>
            <a:ext cx="11162642" cy="4578109"/>
          </a:xfrm>
        </p:spPr>
        <p:txBody>
          <a:bodyPr>
            <a:noAutofit/>
          </a:bodyPr>
          <a:lstStyle/>
          <a:p>
            <a:r>
              <a:rPr lang="en-US" sz="3199" dirty="0"/>
              <a:t>Data stored in Tables that are related</a:t>
            </a:r>
          </a:p>
          <a:p>
            <a:r>
              <a:rPr lang="en-US" sz="3199" dirty="0"/>
              <a:t>Cannot handle multi-valued attribute</a:t>
            </a:r>
          </a:p>
          <a:p>
            <a:r>
              <a:rPr lang="en-US" sz="3199" dirty="0"/>
              <a:t>Need extra table (or entity) to handle many to many relationships</a:t>
            </a:r>
          </a:p>
          <a:p>
            <a:r>
              <a:rPr lang="en-US" sz="3199" dirty="0">
                <a:hlinkClick r:id="rId2"/>
              </a:rPr>
              <a:t>ACID </a:t>
            </a:r>
            <a:r>
              <a:rPr lang="en-US" sz="3199" dirty="0"/>
              <a:t>(Probably since </a:t>
            </a:r>
            <a:r>
              <a:rPr lang="en-US" sz="3199"/>
              <a:t>1973)</a:t>
            </a:r>
            <a:endParaRPr lang="en-US" sz="3199" dirty="0"/>
          </a:p>
        </p:txBody>
      </p:sp>
      <p:sp>
        <p:nvSpPr>
          <p:cNvPr id="4" name="Slide Number Placeholder 3">
            <a:extLst>
              <a:ext uri="{FF2B5EF4-FFF2-40B4-BE49-F238E27FC236}">
                <a16:creationId xmlns:a16="http://schemas.microsoft.com/office/drawing/2014/main" id="{923BEDC9-AD64-44C3-A58B-4C9C46B5C97C}"/>
              </a:ext>
            </a:extLst>
          </p:cNvPr>
          <p:cNvSpPr>
            <a:spLocks noGrp="1"/>
          </p:cNvSpPr>
          <p:nvPr>
            <p:ph type="sldNum" sz="quarter" idx="12"/>
          </p:nvPr>
        </p:nvSpPr>
        <p:spPr/>
        <p:txBody>
          <a:bodyPr>
            <a:normAutofit fontScale="77500" lnSpcReduction="20000"/>
          </a:bodyPr>
          <a:lstStyle/>
          <a:p>
            <a:fld id="{AE2CBF54-F210-460D-A9B4-9ABDB8BBA9F8}" type="slidenum">
              <a:rPr lang="en-US" smtClean="0"/>
              <a:t>12</a:t>
            </a:fld>
            <a:endParaRPr lang="en-US"/>
          </a:p>
        </p:txBody>
      </p:sp>
    </p:spTree>
    <p:extLst>
      <p:ext uri="{BB962C8B-B14F-4D97-AF65-F5344CB8AC3E}">
        <p14:creationId xmlns:p14="http://schemas.microsoft.com/office/powerpoint/2010/main" val="2501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Relational Databases &amp; ACID properties </a:t>
            </a:r>
          </a:p>
        </p:txBody>
      </p:sp>
      <p:sp>
        <p:nvSpPr>
          <p:cNvPr id="3" name="Content Placeholder 2"/>
          <p:cNvSpPr>
            <a:spLocks noGrp="1"/>
          </p:cNvSpPr>
          <p:nvPr>
            <p:ph idx="1"/>
          </p:nvPr>
        </p:nvSpPr>
        <p:spPr>
          <a:xfrm>
            <a:off x="639913" y="1398256"/>
            <a:ext cx="10710930" cy="4777992"/>
          </a:xfrm>
        </p:spPr>
        <p:txBody>
          <a:bodyPr>
            <a:normAutofit/>
          </a:bodyPr>
          <a:lstStyle/>
          <a:p>
            <a:r>
              <a:rPr lang="en-US" dirty="0"/>
              <a:t>Execution of DB code blocks (aka </a:t>
            </a:r>
            <a:r>
              <a:rPr lang="en-US" b="1" dirty="0"/>
              <a:t>transactions</a:t>
            </a:r>
            <a:r>
              <a:rPr lang="en-US" dirty="0"/>
              <a:t>) ensure </a:t>
            </a:r>
          </a:p>
          <a:p>
            <a:pPr lvl="1"/>
            <a:r>
              <a:rPr lang="en-US" b="1" u="sng" dirty="0"/>
              <a:t>A</a:t>
            </a:r>
            <a:r>
              <a:rPr lang="en-US" b="1" dirty="0"/>
              <a:t>tomicity: </a:t>
            </a:r>
            <a:r>
              <a:rPr lang="en-US" dirty="0"/>
              <a:t> either all instructions or none of them are executed</a:t>
            </a:r>
          </a:p>
          <a:p>
            <a:pPr lvl="1"/>
            <a:r>
              <a:rPr lang="en-US" b="1" u="sng" dirty="0"/>
              <a:t>C</a:t>
            </a:r>
            <a:r>
              <a:rPr lang="en-US" b="1" dirty="0"/>
              <a:t>onsistency:</a:t>
            </a:r>
            <a:r>
              <a:rPr lang="en-US" dirty="0"/>
              <a:t> at the end, it leaves database in consistent state</a:t>
            </a:r>
          </a:p>
          <a:p>
            <a:pPr lvl="1"/>
            <a:r>
              <a:rPr lang="en-US" b="1" u="sng" dirty="0"/>
              <a:t>I</a:t>
            </a:r>
            <a:r>
              <a:rPr lang="en-US" b="1" dirty="0"/>
              <a:t>solation:</a:t>
            </a:r>
            <a:r>
              <a:rPr lang="en-US" dirty="0"/>
              <a:t> oblivious to other concurrent manipulations of database</a:t>
            </a:r>
          </a:p>
          <a:p>
            <a:pPr lvl="1"/>
            <a:r>
              <a:rPr lang="en-US" b="1" u="sng" dirty="0"/>
              <a:t>D</a:t>
            </a:r>
            <a:r>
              <a:rPr lang="en-US" b="1" dirty="0"/>
              <a:t>urability:</a:t>
            </a:r>
            <a:r>
              <a:rPr lang="en-US" dirty="0"/>
              <a:t> upon completion, modifications to DB are permanent</a:t>
            </a:r>
          </a:p>
          <a:p>
            <a:endParaRPr lang="en-US" dirty="0"/>
          </a:p>
        </p:txBody>
      </p:sp>
      <p:sp>
        <p:nvSpPr>
          <p:cNvPr id="5" name="Slide Number Placeholder 4"/>
          <p:cNvSpPr>
            <a:spLocks noGrp="1"/>
          </p:cNvSpPr>
          <p:nvPr>
            <p:ph type="sldNum" sz="quarter" idx="12"/>
          </p:nvPr>
        </p:nvSpPr>
        <p:spPr/>
        <p:txBody>
          <a:bodyPr>
            <a:normAutofit fontScale="77500" lnSpcReduction="20000"/>
          </a:bodyPr>
          <a:lstStyle/>
          <a:p>
            <a:fld id="{AE2CBF54-F210-460D-A9B4-9ABDB8BBA9F8}" type="slidenum">
              <a:rPr lang="en-US" smtClean="0"/>
              <a:t>13</a:t>
            </a:fld>
            <a:endParaRPr lang="en-US"/>
          </a:p>
        </p:txBody>
      </p:sp>
    </p:spTree>
    <p:extLst>
      <p:ext uri="{BB962C8B-B14F-4D97-AF65-F5344CB8AC3E}">
        <p14:creationId xmlns:p14="http://schemas.microsoft.com/office/powerpoint/2010/main" val="319198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Information using List</a:t>
            </a:r>
          </a:p>
        </p:txBody>
      </p:sp>
      <p:sp>
        <p:nvSpPr>
          <p:cNvPr id="6" name="Slide Number Placeholder 4"/>
          <p:cNvSpPr>
            <a:spLocks noGrp="1"/>
          </p:cNvSpPr>
          <p:nvPr>
            <p:ph type="sldNum" sz="quarter" idx="12"/>
          </p:nvPr>
        </p:nvSpPr>
        <p:spPr>
          <a:noFill/>
        </p:spPr>
        <p:txBody>
          <a:bodyPr>
            <a:normAutofit fontScale="77500" lnSpcReduction="20000"/>
          </a:bodyPr>
          <a:lstStyle/>
          <a:p>
            <a:fld id="{32741C1E-DDCC-4E0D-A934-EE253CFDCF15}" type="slidenum">
              <a:rPr lang="en-US">
                <a:latin typeface="Tw Cen MT"/>
              </a:rPr>
              <a:pPr/>
              <a:t>2</a:t>
            </a:fld>
            <a:endParaRPr lang="en-US" dirty="0">
              <a:latin typeface="Tw Cen MT"/>
            </a:endParaRPr>
          </a:p>
        </p:txBody>
      </p:sp>
      <p:sp>
        <p:nvSpPr>
          <p:cNvPr id="3" name="Content Placeholder 2"/>
          <p:cNvSpPr>
            <a:spLocks noGrp="1"/>
          </p:cNvSpPr>
          <p:nvPr>
            <p:ph sz="quarter" idx="1"/>
          </p:nvPr>
        </p:nvSpPr>
        <p:spPr>
          <a:xfrm>
            <a:off x="711014" y="1658924"/>
            <a:ext cx="9576354" cy="584523"/>
          </a:xfrm>
        </p:spPr>
        <p:txBody>
          <a:bodyPr>
            <a:normAutofit/>
          </a:bodyPr>
          <a:lstStyle/>
          <a:p>
            <a:r>
              <a:rPr lang="en-US" sz="2799" dirty="0"/>
              <a:t>A list of </a:t>
            </a:r>
            <a:r>
              <a:rPr lang="en-US" sz="2799" b="1" dirty="0"/>
              <a:t>student</a:t>
            </a:r>
            <a:r>
              <a:rPr lang="en-US" sz="2799" dirty="0"/>
              <a:t> and </a:t>
            </a:r>
            <a:r>
              <a:rPr lang="en-US" sz="2799" b="1" dirty="0"/>
              <a:t>adviser</a:t>
            </a:r>
            <a:r>
              <a:rPr lang="en-US" sz="2799" dirty="0"/>
              <a:t> data</a:t>
            </a:r>
          </a:p>
        </p:txBody>
      </p:sp>
      <p:pic>
        <p:nvPicPr>
          <p:cNvPr id="2050" name="Picture 2" descr="C:\Users\mchen15\Documents\MIS-310\GMU_teaching\FALL2012\MIS310\IM\0131377558_img1-121916\ch01\fig01_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75654"/>
            <a:ext cx="12108821" cy="264880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61189" y="5585216"/>
            <a:ext cx="11644681" cy="100179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0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18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16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DD8047"/>
              </a:buClr>
            </a:pPr>
            <a:r>
              <a:rPr lang="en-US" sz="2799" dirty="0">
                <a:solidFill>
                  <a:prstClr val="black"/>
                </a:solidFill>
                <a:latin typeface="Tw Cen MT"/>
              </a:rPr>
              <a:t>Any problem when deleting, updating and inserting information on this list?</a:t>
            </a:r>
          </a:p>
        </p:txBody>
      </p:sp>
    </p:spTree>
    <p:extLst>
      <p:ext uri="{BB962C8B-B14F-4D97-AF65-F5344CB8AC3E}">
        <p14:creationId xmlns:p14="http://schemas.microsoft.com/office/powerpoint/2010/main" val="19837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Relational Databases</a:t>
            </a:r>
          </a:p>
        </p:txBody>
      </p:sp>
      <p:sp>
        <p:nvSpPr>
          <p:cNvPr id="12292" name="Slide Number Placeholder 4"/>
          <p:cNvSpPr>
            <a:spLocks noGrp="1"/>
          </p:cNvSpPr>
          <p:nvPr>
            <p:ph type="sldNum" sz="quarter" idx="12"/>
          </p:nvPr>
        </p:nvSpPr>
        <p:spPr>
          <a:noFill/>
        </p:spPr>
        <p:txBody>
          <a:bodyPr>
            <a:normAutofit fontScale="77500" lnSpcReduction="20000"/>
          </a:bodyPr>
          <a:lstStyle/>
          <a:p>
            <a:fld id="{74BCC9E4-5806-4A10-B865-CE1BDFED882D}" type="slidenum">
              <a:rPr lang="en-US">
                <a:latin typeface="Tw Cen MT"/>
              </a:rPr>
              <a:pPr/>
              <a:t>3</a:t>
            </a:fld>
            <a:endParaRPr lang="en-US" dirty="0">
              <a:latin typeface="Tw Cen MT"/>
            </a:endParaRPr>
          </a:p>
        </p:txBody>
      </p:sp>
      <p:sp>
        <p:nvSpPr>
          <p:cNvPr id="11267" name="Rectangle 3"/>
          <p:cNvSpPr>
            <a:spLocks noGrp="1" noChangeArrowheads="1"/>
          </p:cNvSpPr>
          <p:nvPr>
            <p:ph sz="quarter" idx="1"/>
          </p:nvPr>
        </p:nvSpPr>
        <p:spPr/>
        <p:txBody>
          <a:bodyPr/>
          <a:lstStyle/>
          <a:p>
            <a:pPr eaLnBrk="1" hangingPunct="1"/>
            <a:r>
              <a:rPr lang="en-US" sz="2799" dirty="0"/>
              <a:t>A relational database stores information in tables.  </a:t>
            </a:r>
          </a:p>
          <a:p>
            <a:pPr lvl="1"/>
            <a:r>
              <a:rPr lang="en-US" dirty="0"/>
              <a:t>Each informational topic is stored in its own table</a:t>
            </a:r>
          </a:p>
          <a:p>
            <a:pPr eaLnBrk="1" hangingPunct="1"/>
            <a:r>
              <a:rPr lang="en-US" sz="2799" dirty="0"/>
              <a:t>In essence, a relational database will break-up a list into several parts.</a:t>
            </a:r>
          </a:p>
          <a:p>
            <a:pPr lvl="1"/>
            <a:r>
              <a:rPr lang="en-US" dirty="0"/>
              <a:t>One part for each theme in the list</a:t>
            </a:r>
          </a:p>
          <a:p>
            <a:pPr eaLnBrk="1" hangingPunct="1"/>
            <a:r>
              <a:rPr lang="en-US" sz="2799" dirty="0"/>
              <a:t>The Student List would be divided into </a:t>
            </a:r>
          </a:p>
          <a:p>
            <a:pPr lvl="1"/>
            <a:r>
              <a:rPr lang="en-US" dirty="0"/>
              <a:t>a STUDENT Table, </a:t>
            </a:r>
          </a:p>
          <a:p>
            <a:pPr lvl="1"/>
            <a:r>
              <a:rPr lang="en-US" dirty="0"/>
              <a:t>a ADVISER Table, and </a:t>
            </a:r>
          </a:p>
          <a:p>
            <a:pPr lvl="1"/>
            <a:r>
              <a:rPr lang="en-US" dirty="0"/>
              <a:t>a DEPARTPENT Table</a:t>
            </a:r>
          </a:p>
        </p:txBody>
      </p:sp>
    </p:spTree>
    <p:extLst>
      <p:ext uri="{BB962C8B-B14F-4D97-AF65-F5344CB8AC3E}">
        <p14:creationId xmlns:p14="http://schemas.microsoft.com/office/powerpoint/2010/main" val="36764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3B26F7-F23C-7B5E-D9E5-9565A32A397E}"/>
              </a:ext>
            </a:extLst>
          </p:cNvPr>
          <p:cNvSpPr>
            <a:spLocks noGrp="1"/>
          </p:cNvSpPr>
          <p:nvPr>
            <p:ph type="sldNum" sz="quarter" idx="12"/>
          </p:nvPr>
        </p:nvSpPr>
        <p:spPr/>
        <p:txBody>
          <a:bodyPr/>
          <a:lstStyle/>
          <a:p>
            <a:fld id="{AAEAE4A8-A6E5-453E-B946-FB774B73F48C}" type="slidenum">
              <a:rPr lang="en-US" smtClean="0"/>
              <a:t>4</a:t>
            </a:fld>
            <a:endParaRPr lang="en-US" dirty="0"/>
          </a:p>
        </p:txBody>
      </p:sp>
      <p:sp>
        <p:nvSpPr>
          <p:cNvPr id="3" name="Content Placeholder 2">
            <a:extLst>
              <a:ext uri="{FF2B5EF4-FFF2-40B4-BE49-F238E27FC236}">
                <a16:creationId xmlns:a16="http://schemas.microsoft.com/office/drawing/2014/main" id="{A1907F17-6462-08D8-E04A-5EDFECD927A8}"/>
              </a:ext>
            </a:extLst>
          </p:cNvPr>
          <p:cNvSpPr>
            <a:spLocks noGrp="1"/>
          </p:cNvSpPr>
          <p:nvPr>
            <p:ph idx="1"/>
          </p:nvPr>
        </p:nvSpPr>
        <p:spPr/>
        <p:txBody>
          <a:bodyPr>
            <a:normAutofit/>
          </a:bodyPr>
          <a:lstStyle/>
          <a:p>
            <a:r>
              <a:rPr lang="en-US" b="1" dirty="0">
                <a:solidFill>
                  <a:srgbClr val="FF0000"/>
                </a:solidFill>
              </a:rPr>
              <a:t>Primary key </a:t>
            </a:r>
            <a:r>
              <a:rPr lang="en-US" dirty="0"/>
              <a:t>– In a table (also called entity), identify a column that is unique for each row. If you cannot find any, then create one. Every table needs a primary key.</a:t>
            </a:r>
          </a:p>
          <a:p>
            <a:r>
              <a:rPr lang="en-US" b="1" dirty="0">
                <a:solidFill>
                  <a:srgbClr val="FF0000"/>
                </a:solidFill>
              </a:rPr>
              <a:t>Relationship – </a:t>
            </a:r>
            <a:r>
              <a:rPr lang="en-US" dirty="0"/>
              <a:t>As you have divided the list into table, you need to somehow connect them together. To connect two tables, you add the primary key of one table as foreign key to another table. However, in which table the addition should happen? You have two choices and that depends on the type of relationship. </a:t>
            </a:r>
          </a:p>
          <a:p>
            <a:r>
              <a:rPr lang="en-US" dirty="0"/>
              <a:t> </a:t>
            </a:r>
            <a:r>
              <a:rPr lang="en-US" b="1" dirty="0">
                <a:solidFill>
                  <a:srgbClr val="FF0000"/>
                </a:solidFill>
              </a:rPr>
              <a:t>Foreign key </a:t>
            </a:r>
            <a:r>
              <a:rPr lang="en-US" dirty="0"/>
              <a:t>– In a table, when you add a column that is primary key of another table then it is called foreign key.</a:t>
            </a:r>
          </a:p>
          <a:p>
            <a:endParaRPr lang="en-US" dirty="0"/>
          </a:p>
        </p:txBody>
      </p:sp>
      <p:sp>
        <p:nvSpPr>
          <p:cNvPr id="4" name="Title 3">
            <a:extLst>
              <a:ext uri="{FF2B5EF4-FFF2-40B4-BE49-F238E27FC236}">
                <a16:creationId xmlns:a16="http://schemas.microsoft.com/office/drawing/2014/main" id="{FFE44034-9716-3FA2-72FB-2502945947B2}"/>
              </a:ext>
            </a:extLst>
          </p:cNvPr>
          <p:cNvSpPr>
            <a:spLocks noGrp="1"/>
          </p:cNvSpPr>
          <p:nvPr>
            <p:ph type="title"/>
          </p:nvPr>
        </p:nvSpPr>
        <p:spPr/>
        <p:txBody>
          <a:bodyPr/>
          <a:lstStyle/>
          <a:p>
            <a:r>
              <a:rPr lang="en-US" dirty="0"/>
              <a:t>Relational Database - Concepts</a:t>
            </a:r>
          </a:p>
        </p:txBody>
      </p:sp>
    </p:spTree>
    <p:extLst>
      <p:ext uri="{BB962C8B-B14F-4D97-AF65-F5344CB8AC3E}">
        <p14:creationId xmlns:p14="http://schemas.microsoft.com/office/powerpoint/2010/main" val="405791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sz="half" idx="1"/>
          </p:nvPr>
        </p:nvSpPr>
        <p:spPr>
          <a:xfrm>
            <a:off x="1980685" y="3200461"/>
            <a:ext cx="3504286" cy="2285406"/>
          </a:xfrm>
        </p:spPr>
        <p:txBody>
          <a:bodyPr/>
          <a:lstStyle/>
          <a:p>
            <a:pPr eaLnBrk="1" hangingPunct="1"/>
            <a:r>
              <a:rPr lang="en-US" altLang="en-US" sz="3599" b="1" u="sng" dirty="0"/>
              <a:t>Degree</a:t>
            </a:r>
          </a:p>
          <a:p>
            <a:pPr eaLnBrk="1" hangingPunct="1">
              <a:buFont typeface="Arial" panose="020B0604020202020204" pitchFamily="34" charset="0"/>
              <a:buChar char="•"/>
            </a:pPr>
            <a:r>
              <a:rPr lang="en-US" altLang="en-US" dirty="0"/>
              <a:t>Unary (Recursive)</a:t>
            </a:r>
          </a:p>
          <a:p>
            <a:pPr eaLnBrk="1" hangingPunct="1">
              <a:buFont typeface="Arial" panose="020B0604020202020204" pitchFamily="34" charset="0"/>
              <a:buChar char="•"/>
            </a:pPr>
            <a:r>
              <a:rPr lang="en-US" altLang="en-US" dirty="0"/>
              <a:t>Binary</a:t>
            </a:r>
          </a:p>
          <a:p>
            <a:pPr eaLnBrk="1" hangingPunct="1">
              <a:buFont typeface="Arial" panose="020B0604020202020204" pitchFamily="34" charset="0"/>
              <a:buChar char="•"/>
            </a:pPr>
            <a:r>
              <a:rPr lang="en-US" altLang="en-US" dirty="0"/>
              <a:t>Ternary</a:t>
            </a:r>
          </a:p>
          <a:p>
            <a:pPr eaLnBrk="1" hangingPunct="1"/>
            <a:endParaRPr lang="en-US" altLang="en-US" dirty="0"/>
          </a:p>
          <a:p>
            <a:pPr eaLnBrk="1" hangingPunct="1"/>
            <a:endParaRPr lang="en-US" altLang="en-US" dirty="0"/>
          </a:p>
          <a:p>
            <a:pPr eaLnBrk="1" hangingPunct="1"/>
            <a:endParaRPr lang="en-US" altLang="en-US" dirty="0"/>
          </a:p>
          <a:p>
            <a:endParaRPr lang="en-US" dirty="0"/>
          </a:p>
        </p:txBody>
      </p:sp>
      <p:sp>
        <p:nvSpPr>
          <p:cNvPr id="4" name="Content Placeholder 3"/>
          <p:cNvSpPr>
            <a:spLocks noGrp="1"/>
          </p:cNvSpPr>
          <p:nvPr>
            <p:ph sz="half" idx="2"/>
          </p:nvPr>
        </p:nvSpPr>
        <p:spPr>
          <a:xfrm>
            <a:off x="6170594" y="3207383"/>
            <a:ext cx="4037547" cy="2666305"/>
          </a:xfrm>
        </p:spPr>
        <p:txBody>
          <a:bodyPr/>
          <a:lstStyle/>
          <a:p>
            <a:pPr eaLnBrk="1" hangingPunct="1"/>
            <a:r>
              <a:rPr lang="en-US" altLang="en-US" sz="3599" b="1" u="sng" dirty="0"/>
              <a:t>Cardinality</a:t>
            </a:r>
          </a:p>
          <a:p>
            <a:pPr eaLnBrk="1" hangingPunct="1">
              <a:buFont typeface="Arial" panose="020B0604020202020204" pitchFamily="34" charset="0"/>
              <a:buChar char="•"/>
            </a:pPr>
            <a:r>
              <a:rPr lang="en-US" altLang="en-US" dirty="0"/>
              <a:t>One to One</a:t>
            </a:r>
          </a:p>
          <a:p>
            <a:pPr eaLnBrk="1" hangingPunct="1">
              <a:buFont typeface="Arial" panose="020B0604020202020204" pitchFamily="34" charset="0"/>
              <a:buChar char="•"/>
            </a:pPr>
            <a:r>
              <a:rPr lang="en-US" altLang="en-US" dirty="0"/>
              <a:t>One to many</a:t>
            </a:r>
          </a:p>
          <a:p>
            <a:pPr eaLnBrk="1" hangingPunct="1">
              <a:buFont typeface="Arial" panose="020B0604020202020204" pitchFamily="34" charset="0"/>
              <a:buChar char="•"/>
            </a:pPr>
            <a:r>
              <a:rPr lang="en-US" altLang="en-US" dirty="0"/>
              <a:t>Many to Many</a:t>
            </a:r>
          </a:p>
        </p:txBody>
      </p:sp>
      <p:sp>
        <p:nvSpPr>
          <p:cNvPr id="5" name="TextBox 4"/>
          <p:cNvSpPr txBox="1"/>
          <p:nvPr/>
        </p:nvSpPr>
        <p:spPr>
          <a:xfrm>
            <a:off x="3732826" y="1978911"/>
            <a:ext cx="3687869" cy="707574"/>
          </a:xfrm>
          <a:prstGeom prst="rect">
            <a:avLst/>
          </a:prstGeom>
          <a:noFill/>
        </p:spPr>
        <p:txBody>
          <a:bodyPr wrap="none" rtlCol="0">
            <a:spAutoFit/>
          </a:bodyPr>
          <a:lstStyle/>
          <a:p>
            <a:pPr marL="342797" indent="-342797" eaLnBrk="0" fontAlgn="base" hangingPunct="0">
              <a:spcBef>
                <a:spcPct val="20000"/>
              </a:spcBef>
              <a:spcAft>
                <a:spcPct val="0"/>
              </a:spcAft>
              <a:buClr>
                <a:srgbClr val="CCCCFF"/>
              </a:buClr>
              <a:buFont typeface="Wingdings" panose="05000000000000000000" pitchFamily="2" charset="2"/>
              <a:buChar char="l"/>
            </a:pPr>
            <a:r>
              <a:rPr lang="en-US" sz="3999" kern="0" dirty="0">
                <a:solidFill>
                  <a:srgbClr val="000000"/>
                </a:solidFill>
              </a:rPr>
              <a:t>Different types</a:t>
            </a:r>
          </a:p>
        </p:txBody>
      </p:sp>
    </p:spTree>
    <p:extLst>
      <p:ext uri="{BB962C8B-B14F-4D97-AF65-F5344CB8AC3E}">
        <p14:creationId xmlns:p14="http://schemas.microsoft.com/office/powerpoint/2010/main" val="257473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Putting the Pieces Back Together</a:t>
            </a:r>
          </a:p>
        </p:txBody>
      </p:sp>
      <p:sp>
        <p:nvSpPr>
          <p:cNvPr id="13316" name="Slide Number Placeholder 4"/>
          <p:cNvSpPr>
            <a:spLocks noGrp="1"/>
          </p:cNvSpPr>
          <p:nvPr>
            <p:ph type="sldNum" sz="quarter" idx="12"/>
          </p:nvPr>
        </p:nvSpPr>
        <p:spPr>
          <a:noFill/>
        </p:spPr>
        <p:txBody>
          <a:bodyPr>
            <a:normAutofit fontScale="77500" lnSpcReduction="20000"/>
          </a:bodyPr>
          <a:lstStyle/>
          <a:p>
            <a:fld id="{5597C67D-F277-4965-AE5F-FBEDE37290E3}" type="slidenum">
              <a:rPr lang="en-US">
                <a:latin typeface="Tw Cen MT"/>
              </a:rPr>
              <a:pPr/>
              <a:t>6</a:t>
            </a:fld>
            <a:endParaRPr lang="en-US" dirty="0">
              <a:latin typeface="Tw Cen MT"/>
            </a:endParaRPr>
          </a:p>
        </p:txBody>
      </p:sp>
      <p:sp>
        <p:nvSpPr>
          <p:cNvPr id="12291" name="Rectangle 3"/>
          <p:cNvSpPr>
            <a:spLocks noGrp="1" noChangeArrowheads="1"/>
          </p:cNvSpPr>
          <p:nvPr>
            <p:ph sz="quarter" idx="1"/>
          </p:nvPr>
        </p:nvSpPr>
        <p:spPr/>
        <p:txBody>
          <a:bodyPr>
            <a:noAutofit/>
          </a:bodyPr>
          <a:lstStyle/>
          <a:p>
            <a:pPr eaLnBrk="1" hangingPunct="1">
              <a:lnSpc>
                <a:spcPct val="90000"/>
              </a:lnSpc>
            </a:pPr>
            <a:r>
              <a:rPr lang="en-US" sz="2799" dirty="0"/>
              <a:t>In our relational database we broke apart our list into several tables. Somehow the tables must be </a:t>
            </a:r>
            <a:r>
              <a:rPr lang="en-US" sz="2799" i="1" dirty="0"/>
              <a:t>joined</a:t>
            </a:r>
            <a:r>
              <a:rPr lang="en-US" sz="2799" dirty="0"/>
              <a:t> back together</a:t>
            </a:r>
          </a:p>
          <a:p>
            <a:pPr eaLnBrk="1" hangingPunct="1">
              <a:lnSpc>
                <a:spcPct val="90000"/>
              </a:lnSpc>
            </a:pPr>
            <a:r>
              <a:rPr lang="en-US" sz="2799" dirty="0"/>
              <a:t>In a relational database, tables are joined together using the value of the data</a:t>
            </a:r>
          </a:p>
          <a:p>
            <a:pPr eaLnBrk="1" hangingPunct="1">
              <a:lnSpc>
                <a:spcPct val="90000"/>
              </a:lnSpc>
            </a:pPr>
            <a:r>
              <a:rPr lang="en-US" sz="2799" dirty="0"/>
              <a:t>If a STUDENT has a ADVISER, the </a:t>
            </a:r>
            <a:r>
              <a:rPr lang="en-US" sz="2799" dirty="0" err="1"/>
              <a:t>AdviserLastName</a:t>
            </a:r>
            <a:r>
              <a:rPr lang="en-US" sz="2799" dirty="0"/>
              <a:t> (</a:t>
            </a:r>
            <a:r>
              <a:rPr lang="en-US" sz="2799" i="1" dirty="0"/>
              <a:t>assume no two advisers have the same last name</a:t>
            </a:r>
            <a:r>
              <a:rPr lang="en-US" sz="2799" dirty="0"/>
              <a:t>) is stored as a column in the STUDENT table. The value stored in this column can be used to retrieve specific adviser information from the ADVISER table</a:t>
            </a:r>
            <a:endParaRPr lang="en-US" sz="2799" b="1" i="1" dirty="0"/>
          </a:p>
        </p:txBody>
      </p:sp>
    </p:spTree>
    <p:extLst>
      <p:ext uri="{BB962C8B-B14F-4D97-AF65-F5344CB8AC3E}">
        <p14:creationId xmlns:p14="http://schemas.microsoft.com/office/powerpoint/2010/main" val="54165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dirty="0"/>
              <a:t>Is database worth it?</a:t>
            </a:r>
          </a:p>
        </p:txBody>
      </p:sp>
      <p:sp>
        <p:nvSpPr>
          <p:cNvPr id="14340" name="Slide Number Placeholder 4"/>
          <p:cNvSpPr>
            <a:spLocks noGrp="1"/>
          </p:cNvSpPr>
          <p:nvPr>
            <p:ph type="sldNum" sz="quarter" idx="12"/>
          </p:nvPr>
        </p:nvSpPr>
        <p:spPr>
          <a:noFill/>
        </p:spPr>
        <p:txBody>
          <a:bodyPr>
            <a:normAutofit fontScale="77500" lnSpcReduction="20000"/>
          </a:bodyPr>
          <a:lstStyle/>
          <a:p>
            <a:fld id="{DB75C91A-A4CA-40BB-A634-2004FC3CFC6A}" type="slidenum">
              <a:rPr lang="en-US">
                <a:latin typeface="Tw Cen MT"/>
              </a:rPr>
              <a:pPr/>
              <a:t>7</a:t>
            </a:fld>
            <a:endParaRPr lang="en-US" dirty="0">
              <a:latin typeface="Tw Cen MT"/>
            </a:endParaRPr>
          </a:p>
        </p:txBody>
      </p:sp>
      <p:sp>
        <p:nvSpPr>
          <p:cNvPr id="13315" name="Rectangle 3"/>
          <p:cNvSpPr>
            <a:spLocks noGrp="1" noChangeArrowheads="1"/>
          </p:cNvSpPr>
          <p:nvPr>
            <p:ph sz="quarter" idx="1"/>
          </p:nvPr>
        </p:nvSpPr>
        <p:spPr/>
        <p:txBody>
          <a:bodyPr>
            <a:normAutofit lnSpcReduction="10000"/>
          </a:bodyPr>
          <a:lstStyle/>
          <a:p>
            <a:pPr eaLnBrk="1" hangingPunct="1"/>
            <a:r>
              <a:rPr lang="en-US" sz="2799" dirty="0"/>
              <a:t>A relational database is more complicated than a list</a:t>
            </a:r>
          </a:p>
          <a:p>
            <a:pPr eaLnBrk="1" hangingPunct="1"/>
            <a:endParaRPr lang="en-US" sz="2799" dirty="0"/>
          </a:p>
          <a:p>
            <a:pPr eaLnBrk="1" hangingPunct="1"/>
            <a:r>
              <a:rPr lang="en-US" sz="2799" dirty="0"/>
              <a:t>However, a relational database minimizes data redundancy, preserves complex relationships among topics, and allows for partial data</a:t>
            </a:r>
          </a:p>
          <a:p>
            <a:pPr eaLnBrk="1" hangingPunct="1"/>
            <a:r>
              <a:rPr lang="en-US" sz="2799" dirty="0"/>
              <a:t>Furthermore, a relational database provides a solid foundation for user forms and reports </a:t>
            </a:r>
          </a:p>
          <a:p>
            <a:pPr eaLnBrk="1" hangingPunct="1"/>
            <a:r>
              <a:rPr lang="en-US" sz="2799" dirty="0"/>
              <a:t>When designing and implementing Relational database, what is the most important activity that we have to do?</a:t>
            </a:r>
          </a:p>
          <a:p>
            <a:pPr lvl="1"/>
            <a:r>
              <a:rPr lang="en-US" sz="2799" dirty="0">
                <a:solidFill>
                  <a:srgbClr val="FF0000"/>
                </a:solidFill>
              </a:rPr>
              <a:t>Normalization</a:t>
            </a:r>
            <a:r>
              <a:rPr lang="en-US" sz="2399" dirty="0"/>
              <a:t>  </a:t>
            </a:r>
          </a:p>
        </p:txBody>
      </p:sp>
    </p:spTree>
    <p:extLst>
      <p:ext uri="{BB962C8B-B14F-4D97-AF65-F5344CB8AC3E}">
        <p14:creationId xmlns:p14="http://schemas.microsoft.com/office/powerpoint/2010/main" val="2167837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999"/>
              <a:t>Relational Database Example</a:t>
            </a:r>
          </a:p>
        </p:txBody>
      </p:sp>
      <p:sp>
        <p:nvSpPr>
          <p:cNvPr id="15363" name="Slide Number Placeholder 3"/>
          <p:cNvSpPr>
            <a:spLocks noGrp="1"/>
          </p:cNvSpPr>
          <p:nvPr>
            <p:ph type="sldNum" sz="quarter" idx="12"/>
          </p:nvPr>
        </p:nvSpPr>
        <p:spPr>
          <a:noFill/>
        </p:spPr>
        <p:txBody>
          <a:bodyPr>
            <a:normAutofit fontScale="77500" lnSpcReduction="20000"/>
          </a:bodyPr>
          <a:lstStyle/>
          <a:p>
            <a:fld id="{CF753899-D213-402A-9197-C8F8EF5C6F7E}" type="slidenum">
              <a:rPr lang="en-US">
                <a:latin typeface="Tw Cen MT"/>
              </a:rPr>
              <a:pPr/>
              <a:t>8</a:t>
            </a:fld>
            <a:endParaRPr lang="en-US" dirty="0">
              <a:latin typeface="Tw Cen MT"/>
            </a:endParaRPr>
          </a:p>
        </p:txBody>
      </p:sp>
      <p:pic>
        <p:nvPicPr>
          <p:cNvPr id="15364" name="Picture 5" descr="C:\Users\auer\Auer-Projects\Kroenke-Auer-Projects\Kroenke-Auer-DBC-e04\DBC-e04-Images\Chapter01\Fig1-6.JPG"/>
          <p:cNvPicPr>
            <a:picLocks noChangeAspect="1" noChangeArrowheads="1"/>
          </p:cNvPicPr>
          <p:nvPr/>
        </p:nvPicPr>
        <p:blipFill>
          <a:blip r:embed="rId3" cstate="print"/>
          <a:srcRect/>
          <a:stretch>
            <a:fillRect/>
          </a:stretch>
        </p:blipFill>
        <p:spPr bwMode="auto">
          <a:xfrm>
            <a:off x="1752144" y="1600677"/>
            <a:ext cx="8684537" cy="3910394"/>
          </a:xfrm>
          <a:prstGeom prst="rect">
            <a:avLst/>
          </a:prstGeom>
          <a:noFill/>
          <a:ln w="9525">
            <a:noFill/>
            <a:miter lim="800000"/>
            <a:headEnd/>
            <a:tailEnd/>
          </a:ln>
        </p:spPr>
      </p:pic>
    </p:spTree>
    <p:extLst>
      <p:ext uri="{BB962C8B-B14F-4D97-AF65-F5344CB8AC3E}">
        <p14:creationId xmlns:p14="http://schemas.microsoft.com/office/powerpoint/2010/main" val="113066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C:\Users\auer\Auer-Projects\Kroenke-Auer-Projects\Kroenke-Auer-DBC-e04\DBC-e04-Images\Chapter01\Fig1-7.JPG"/>
          <p:cNvPicPr>
            <a:picLocks noChangeAspect="1" noChangeArrowheads="1"/>
          </p:cNvPicPr>
          <p:nvPr/>
        </p:nvPicPr>
        <p:blipFill>
          <a:blip r:embed="rId3" cstate="print"/>
          <a:srcRect/>
          <a:stretch>
            <a:fillRect/>
          </a:stretch>
        </p:blipFill>
        <p:spPr bwMode="auto">
          <a:xfrm>
            <a:off x="1761579" y="1676856"/>
            <a:ext cx="8751282" cy="3732828"/>
          </a:xfrm>
          <a:prstGeom prst="rect">
            <a:avLst/>
          </a:prstGeom>
          <a:noFill/>
          <a:ln w="9525">
            <a:noFill/>
            <a:miter lim="800000"/>
            <a:headEnd/>
            <a:tailEnd/>
          </a:ln>
        </p:spPr>
      </p:pic>
      <p:sp>
        <p:nvSpPr>
          <p:cNvPr id="16387" name="Rectangle 2"/>
          <p:cNvSpPr>
            <a:spLocks noGrp="1" noChangeArrowheads="1"/>
          </p:cNvSpPr>
          <p:nvPr>
            <p:ph type="title"/>
          </p:nvPr>
        </p:nvSpPr>
        <p:spPr/>
        <p:txBody>
          <a:bodyPr>
            <a:normAutofit fontScale="90000"/>
          </a:bodyPr>
          <a:lstStyle/>
          <a:p>
            <a:pPr eaLnBrk="1" hangingPunct="1"/>
            <a:r>
              <a:rPr lang="en-US" sz="3999" dirty="0"/>
              <a:t>A Relational Database Solves the Problems of Lists</a:t>
            </a:r>
          </a:p>
        </p:txBody>
      </p:sp>
      <p:sp>
        <p:nvSpPr>
          <p:cNvPr id="16388" name="Slide Number Placeholder 3"/>
          <p:cNvSpPr>
            <a:spLocks noGrp="1"/>
          </p:cNvSpPr>
          <p:nvPr>
            <p:ph type="sldNum" sz="quarter" idx="12"/>
          </p:nvPr>
        </p:nvSpPr>
        <p:spPr>
          <a:noFill/>
        </p:spPr>
        <p:txBody>
          <a:bodyPr>
            <a:normAutofit fontScale="77500" lnSpcReduction="20000"/>
          </a:bodyPr>
          <a:lstStyle/>
          <a:p>
            <a:fld id="{44969031-4527-4954-AC4E-D6B0EFDA56CB}" type="slidenum">
              <a:rPr lang="en-US">
                <a:latin typeface="Tw Cen MT"/>
              </a:rPr>
              <a:pPr/>
              <a:t>9</a:t>
            </a:fld>
            <a:endParaRPr lang="en-US" dirty="0">
              <a:latin typeface="Tw Cen MT"/>
            </a:endParaRPr>
          </a:p>
        </p:txBody>
      </p:sp>
    </p:spTree>
    <p:extLst>
      <p:ext uri="{BB962C8B-B14F-4D97-AF65-F5344CB8AC3E}">
        <p14:creationId xmlns:p14="http://schemas.microsoft.com/office/powerpoint/2010/main" val="72574306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lbright DADM 5e_PPT Sample">
  <a:themeElements>
    <a:clrScheme name="Custom 2">
      <a:dk1>
        <a:sysClr val="windowText" lastClr="000000"/>
      </a:dk1>
      <a:lt1>
        <a:sysClr val="window" lastClr="FFFFFF"/>
      </a:lt1>
      <a:dk2>
        <a:srgbClr val="04617B"/>
      </a:dk2>
      <a:lt2>
        <a:srgbClr val="DBF5F9"/>
      </a:lt2>
      <a:accent1>
        <a:srgbClr val="04617B"/>
      </a:accent1>
      <a:accent2>
        <a:srgbClr val="0F6FC6"/>
      </a:accent2>
      <a:accent3>
        <a:srgbClr val="009DD9"/>
      </a:accent3>
      <a:accent4>
        <a:srgbClr val="0BD0D9"/>
      </a:accent4>
      <a:accent5>
        <a:srgbClr val="10CF9B"/>
      </a:accent5>
      <a:accent6>
        <a:srgbClr val="7CCA62"/>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Custom</PresentationFormat>
  <Paragraphs>83</Paragraphs>
  <Slides>13</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Calibri Light</vt:lpstr>
      <vt:lpstr>Courier New</vt:lpstr>
      <vt:lpstr>Palatino Linotype</vt:lpstr>
      <vt:lpstr>Tw Cen MT</vt:lpstr>
      <vt:lpstr>Wingdings</vt:lpstr>
      <vt:lpstr>Wingdings 2</vt:lpstr>
      <vt:lpstr>Office Theme</vt:lpstr>
      <vt:lpstr>1_Albright DADM 5e_PPT Sample</vt:lpstr>
      <vt:lpstr>Introduction to Relational Database</vt:lpstr>
      <vt:lpstr>Storing Information using List</vt:lpstr>
      <vt:lpstr>Relational Databases</vt:lpstr>
      <vt:lpstr>Relational Database - Concepts</vt:lpstr>
      <vt:lpstr>Relationships</vt:lpstr>
      <vt:lpstr>Putting the Pieces Back Together</vt:lpstr>
      <vt:lpstr>Is database worth it?</vt:lpstr>
      <vt:lpstr>Relational Database Example</vt:lpstr>
      <vt:lpstr>A Relational Database Solves the Problems of Lists</vt:lpstr>
      <vt:lpstr>The Department, Advisor and Student Tables</vt:lpstr>
      <vt:lpstr>Transaction &amp; OLTP</vt:lpstr>
      <vt:lpstr>Relational Database (Summary)</vt:lpstr>
      <vt:lpstr>Relational Databases &amp; ACID properties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2023-04-04T13:46:06Z</dcterms:modified>
</cp:coreProperties>
</file>