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3" r:id="rId3"/>
    <p:sldId id="298" r:id="rId4"/>
    <p:sldId id="296" r:id="rId5"/>
    <p:sldId id="307" r:id="rId6"/>
    <p:sldId id="318" r:id="rId7"/>
    <p:sldId id="308" r:id="rId8"/>
    <p:sldId id="321" r:id="rId9"/>
    <p:sldId id="258" r:id="rId10"/>
    <p:sldId id="297" r:id="rId11"/>
    <p:sldId id="260" r:id="rId12"/>
    <p:sldId id="301" r:id="rId13"/>
    <p:sldId id="299" r:id="rId14"/>
    <p:sldId id="267" r:id="rId15"/>
    <p:sldId id="303" r:id="rId16"/>
    <p:sldId id="302" r:id="rId17"/>
    <p:sldId id="320" r:id="rId18"/>
    <p:sldId id="305" r:id="rId19"/>
    <p:sldId id="304" r:id="rId20"/>
    <p:sldId id="309" r:id="rId21"/>
    <p:sldId id="270" r:id="rId22"/>
    <p:sldId id="269" r:id="rId23"/>
    <p:sldId id="286" r:id="rId24"/>
    <p:sldId id="276" r:id="rId25"/>
    <p:sldId id="287" r:id="rId26"/>
    <p:sldId id="288" r:id="rId27"/>
    <p:sldId id="279" r:id="rId28"/>
    <p:sldId id="290" r:id="rId29"/>
    <p:sldId id="275" r:id="rId30"/>
    <p:sldId id="272" r:id="rId31"/>
    <p:sldId id="295" r:id="rId32"/>
    <p:sldId id="31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570" autoAdjust="0"/>
  </p:normalViewPr>
  <p:slideViewPr>
    <p:cSldViewPr snapToGrid="0">
      <p:cViewPr varScale="1">
        <p:scale>
          <a:sx n="72" d="100"/>
          <a:sy n="72" d="100"/>
        </p:scale>
        <p:origin x="10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CFD81-428E-4AA2-962F-392CD707FDB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31C3EC5-337C-4617-B1CE-5E17443BB215}">
      <dgm:prSet/>
      <dgm:spPr/>
      <dgm:t>
        <a:bodyPr/>
        <a:lstStyle/>
        <a:p>
          <a:r>
            <a:rPr lang="en-US"/>
            <a:t>Data is typically </a:t>
          </a:r>
          <a:r>
            <a:rPr lang="en-US" i="1"/>
            <a:t>sharded</a:t>
          </a:r>
          <a:r>
            <a:rPr lang="en-US"/>
            <a:t> (or </a:t>
          </a:r>
          <a:r>
            <a:rPr lang="en-US" i="1"/>
            <a:t>striped</a:t>
          </a:r>
          <a:r>
            <a:rPr lang="en-US"/>
            <a:t>) to allow for parallel and simultaneous accesses</a:t>
          </a:r>
        </a:p>
      </dgm:t>
    </dgm:pt>
    <dgm:pt modelId="{BA819A59-1A1C-4D58-A806-96B53B8347EB}" type="parTrans" cxnId="{A9812A70-860C-47CD-843A-4CED4D963598}">
      <dgm:prSet/>
      <dgm:spPr/>
      <dgm:t>
        <a:bodyPr/>
        <a:lstStyle/>
        <a:p>
          <a:endParaRPr lang="en-US"/>
        </a:p>
      </dgm:t>
    </dgm:pt>
    <dgm:pt modelId="{E75CBAF5-CDDB-4511-82DC-AD82A4902F65}" type="sibTrans" cxnId="{A9812A70-860C-47CD-843A-4CED4D963598}">
      <dgm:prSet/>
      <dgm:spPr/>
      <dgm:t>
        <a:bodyPr/>
        <a:lstStyle/>
        <a:p>
          <a:endParaRPr lang="en-US"/>
        </a:p>
      </dgm:t>
    </dgm:pt>
    <dgm:pt modelId="{7143D809-1919-4374-8297-C37DB1239E5C}">
      <dgm:prSet/>
      <dgm:spPr/>
      <dgm:t>
        <a:bodyPr/>
        <a:lstStyle/>
        <a:p>
          <a:r>
            <a:rPr lang="en-US"/>
            <a:t>The best case scenario – if we can figure out which user is going to use which part of data and then partition the data accordingly and put them in different server</a:t>
          </a:r>
        </a:p>
      </dgm:t>
    </dgm:pt>
    <dgm:pt modelId="{4068B0AF-154A-42DF-85D0-67D4866DD9D7}" type="parTrans" cxnId="{59D488AB-5B2E-47CF-96EF-D577D512AA2F}">
      <dgm:prSet/>
      <dgm:spPr/>
      <dgm:t>
        <a:bodyPr/>
        <a:lstStyle/>
        <a:p>
          <a:endParaRPr lang="en-US"/>
        </a:p>
      </dgm:t>
    </dgm:pt>
    <dgm:pt modelId="{C03E962C-D8AF-4F11-BDB8-502469A50057}" type="sibTrans" cxnId="{59D488AB-5B2E-47CF-96EF-D577D512AA2F}">
      <dgm:prSet/>
      <dgm:spPr/>
      <dgm:t>
        <a:bodyPr/>
        <a:lstStyle/>
        <a:p>
          <a:endParaRPr lang="en-US"/>
        </a:p>
      </dgm:t>
    </dgm:pt>
    <dgm:pt modelId="{1E539074-31AF-4AE7-8449-C76CE911660D}">
      <dgm:prSet custT="1"/>
      <dgm:spPr/>
      <dgm:t>
        <a:bodyPr/>
        <a:lstStyle/>
        <a:p>
          <a:r>
            <a:rPr lang="en-US" sz="3200" dirty="0">
              <a:solidFill>
                <a:srgbClr val="FF0000"/>
              </a:solidFill>
            </a:rPr>
            <a:t>Facebook?</a:t>
          </a:r>
        </a:p>
      </dgm:t>
    </dgm:pt>
    <dgm:pt modelId="{0D996043-7DE5-42B6-8E49-9C0717E327FC}" type="parTrans" cxnId="{7D831795-E9B3-4B98-B2C2-0BA65950C198}">
      <dgm:prSet/>
      <dgm:spPr/>
      <dgm:t>
        <a:bodyPr/>
        <a:lstStyle/>
        <a:p>
          <a:endParaRPr lang="en-US"/>
        </a:p>
      </dgm:t>
    </dgm:pt>
    <dgm:pt modelId="{589A0C17-8311-4EB8-8ADB-56ED672C2BE8}" type="sibTrans" cxnId="{7D831795-E9B3-4B98-B2C2-0BA65950C198}">
      <dgm:prSet/>
      <dgm:spPr/>
      <dgm:t>
        <a:bodyPr/>
        <a:lstStyle/>
        <a:p>
          <a:endParaRPr lang="en-US"/>
        </a:p>
      </dgm:t>
    </dgm:pt>
    <dgm:pt modelId="{DE067B5B-3AA6-4B9D-892B-DFCD183BD89B}" type="pres">
      <dgm:prSet presAssocID="{D44CFD81-428E-4AA2-962F-392CD707FDB2}" presName="linear" presStyleCnt="0">
        <dgm:presLayoutVars>
          <dgm:animLvl val="lvl"/>
          <dgm:resizeHandles val="exact"/>
        </dgm:presLayoutVars>
      </dgm:prSet>
      <dgm:spPr/>
    </dgm:pt>
    <dgm:pt modelId="{E8C14444-26BC-4911-ACF4-1E50181F4C7B}" type="pres">
      <dgm:prSet presAssocID="{331C3EC5-337C-4617-B1CE-5E17443BB21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FAE8D76-79E2-4F53-949A-499ED1C161F9}" type="pres">
      <dgm:prSet presAssocID="{E75CBAF5-CDDB-4511-82DC-AD82A4902F65}" presName="spacer" presStyleCnt="0"/>
      <dgm:spPr/>
    </dgm:pt>
    <dgm:pt modelId="{71B8EE35-BA42-43E6-BAD3-446A5CFB89A5}" type="pres">
      <dgm:prSet presAssocID="{7143D809-1919-4374-8297-C37DB1239E5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4DCAA01-3BE6-4BA3-99A1-935A49742D3E}" type="pres">
      <dgm:prSet presAssocID="{7143D809-1919-4374-8297-C37DB1239E5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9812A70-860C-47CD-843A-4CED4D963598}" srcId="{D44CFD81-428E-4AA2-962F-392CD707FDB2}" destId="{331C3EC5-337C-4617-B1CE-5E17443BB215}" srcOrd="0" destOrd="0" parTransId="{BA819A59-1A1C-4D58-A806-96B53B8347EB}" sibTransId="{E75CBAF5-CDDB-4511-82DC-AD82A4902F65}"/>
    <dgm:cxn modelId="{1E8FC073-8A3D-451C-9331-F18891E6DA83}" type="presOf" srcId="{D44CFD81-428E-4AA2-962F-392CD707FDB2}" destId="{DE067B5B-3AA6-4B9D-892B-DFCD183BD89B}" srcOrd="0" destOrd="0" presId="urn:microsoft.com/office/officeart/2005/8/layout/vList2"/>
    <dgm:cxn modelId="{7D831795-E9B3-4B98-B2C2-0BA65950C198}" srcId="{7143D809-1919-4374-8297-C37DB1239E5C}" destId="{1E539074-31AF-4AE7-8449-C76CE911660D}" srcOrd="0" destOrd="0" parTransId="{0D996043-7DE5-42B6-8E49-9C0717E327FC}" sibTransId="{589A0C17-8311-4EB8-8ADB-56ED672C2BE8}"/>
    <dgm:cxn modelId="{59D488AB-5B2E-47CF-96EF-D577D512AA2F}" srcId="{D44CFD81-428E-4AA2-962F-392CD707FDB2}" destId="{7143D809-1919-4374-8297-C37DB1239E5C}" srcOrd="1" destOrd="0" parTransId="{4068B0AF-154A-42DF-85D0-67D4866DD9D7}" sibTransId="{C03E962C-D8AF-4F11-BDB8-502469A50057}"/>
    <dgm:cxn modelId="{8BBE7EC0-6649-48E2-B0E7-59BFF15E26FF}" type="presOf" srcId="{7143D809-1919-4374-8297-C37DB1239E5C}" destId="{71B8EE35-BA42-43E6-BAD3-446A5CFB89A5}" srcOrd="0" destOrd="0" presId="urn:microsoft.com/office/officeart/2005/8/layout/vList2"/>
    <dgm:cxn modelId="{8BE6A4CE-6339-4204-81C5-D39659A5D545}" type="presOf" srcId="{331C3EC5-337C-4617-B1CE-5E17443BB215}" destId="{E8C14444-26BC-4911-ACF4-1E50181F4C7B}" srcOrd="0" destOrd="0" presId="urn:microsoft.com/office/officeart/2005/8/layout/vList2"/>
    <dgm:cxn modelId="{BC0436FA-BB1E-4EEC-9D55-4559570FB814}" type="presOf" srcId="{1E539074-31AF-4AE7-8449-C76CE911660D}" destId="{14DCAA01-3BE6-4BA3-99A1-935A49742D3E}" srcOrd="0" destOrd="0" presId="urn:microsoft.com/office/officeart/2005/8/layout/vList2"/>
    <dgm:cxn modelId="{82BCD7FE-881E-41DC-9117-71F4283F95E5}" type="presParOf" srcId="{DE067B5B-3AA6-4B9D-892B-DFCD183BD89B}" destId="{E8C14444-26BC-4911-ACF4-1E50181F4C7B}" srcOrd="0" destOrd="0" presId="urn:microsoft.com/office/officeart/2005/8/layout/vList2"/>
    <dgm:cxn modelId="{3D20B15F-C4C3-4747-B7E8-0E3002F841D8}" type="presParOf" srcId="{DE067B5B-3AA6-4B9D-892B-DFCD183BD89B}" destId="{5FAE8D76-79E2-4F53-949A-499ED1C161F9}" srcOrd="1" destOrd="0" presId="urn:microsoft.com/office/officeart/2005/8/layout/vList2"/>
    <dgm:cxn modelId="{1188F6B5-36F3-4570-805C-BCF27F2707D1}" type="presParOf" srcId="{DE067B5B-3AA6-4B9D-892B-DFCD183BD89B}" destId="{71B8EE35-BA42-43E6-BAD3-446A5CFB89A5}" srcOrd="2" destOrd="0" presId="urn:microsoft.com/office/officeart/2005/8/layout/vList2"/>
    <dgm:cxn modelId="{9BEE076E-370E-402B-BE73-82B9EE8E2D8B}" type="presParOf" srcId="{DE067B5B-3AA6-4B9D-892B-DFCD183BD89B}" destId="{14DCAA01-3BE6-4BA3-99A1-935A49742D3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C14444-26BC-4911-ACF4-1E50181F4C7B}">
      <dsp:nvSpPr>
        <dsp:cNvPr id="0" name=""/>
        <dsp:cNvSpPr/>
      </dsp:nvSpPr>
      <dsp:spPr>
        <a:xfrm>
          <a:off x="0" y="38146"/>
          <a:ext cx="6263640" cy="240581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Data is typically </a:t>
          </a:r>
          <a:r>
            <a:rPr lang="en-US" sz="2800" i="1" kern="1200"/>
            <a:t>sharded</a:t>
          </a:r>
          <a:r>
            <a:rPr lang="en-US" sz="2800" kern="1200"/>
            <a:t> (or </a:t>
          </a:r>
          <a:r>
            <a:rPr lang="en-US" sz="2800" i="1" kern="1200"/>
            <a:t>striped</a:t>
          </a:r>
          <a:r>
            <a:rPr lang="en-US" sz="2800" kern="1200"/>
            <a:t>) to allow for parallel and simultaneous accesses</a:t>
          </a:r>
        </a:p>
      </dsp:txBody>
      <dsp:txXfrm>
        <a:off x="117442" y="155588"/>
        <a:ext cx="6028756" cy="2170928"/>
      </dsp:txXfrm>
    </dsp:sp>
    <dsp:sp modelId="{71B8EE35-BA42-43E6-BAD3-446A5CFB89A5}">
      <dsp:nvSpPr>
        <dsp:cNvPr id="0" name=""/>
        <dsp:cNvSpPr/>
      </dsp:nvSpPr>
      <dsp:spPr>
        <a:xfrm>
          <a:off x="0" y="2524598"/>
          <a:ext cx="6263640" cy="2405812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 best case scenario – if we can figure out which user is going to use which part of data and then partition the data accordingly and put them in different server</a:t>
          </a:r>
        </a:p>
      </dsp:txBody>
      <dsp:txXfrm>
        <a:off x="117442" y="2642040"/>
        <a:ext cx="6028756" cy="2170928"/>
      </dsp:txXfrm>
    </dsp:sp>
    <dsp:sp modelId="{14DCAA01-3BE6-4BA3-99A1-935A49742D3E}">
      <dsp:nvSpPr>
        <dsp:cNvPr id="0" name=""/>
        <dsp:cNvSpPr/>
      </dsp:nvSpPr>
      <dsp:spPr>
        <a:xfrm>
          <a:off x="0" y="4930411"/>
          <a:ext cx="6263640" cy="536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>
              <a:solidFill>
                <a:srgbClr val="FF0000"/>
              </a:solidFill>
            </a:rPr>
            <a:t>Facebook?</a:t>
          </a:r>
        </a:p>
      </dsp:txBody>
      <dsp:txXfrm>
        <a:off x="0" y="4930411"/>
        <a:ext cx="6263640" cy="536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6E568-B385-4BE4-BBDE-598BCA4E928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991A7-D090-4625-B914-3E966471F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78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Isn’t replication bad?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991A7-D090-4625-B914-3E966471F0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80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991A7-D090-4625-B914-3E966471F0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83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it is very important to remember that with NoSQL database it is possible to develop a system that supports ACID. However, it is developer’s job to do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991A7-D090-4625-B914-3E966471F0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05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991A7-D090-4625-B914-3E966471F0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05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201E-77CD-430B-BC27-03FB1544ACAF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Kalpakis, Intro to Data Science, Fall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F54-F210-460D-A9B4-9ABDB8BB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4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C637-02BC-4445-B135-0B1347D3EA5F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Kalpakis, Intro to Data Science, Fall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F54-F210-460D-A9B4-9ABDB8BB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5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BC9B-226A-4922-82CC-8A3D2078805A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Kalpakis, Intro to Data Science, Fall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F54-F210-460D-A9B4-9ABDB8BB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8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4486-1ADD-479F-8D3A-950B084A8300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Kalpakis, Intro to Data Science, Fall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F54-F210-460D-A9B4-9ABDB8BB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9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3FB2-F7DA-4500-9A6A-2C81A987F5CC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Kalpakis, Intro to Data Science, Fall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F54-F210-460D-A9B4-9ABDB8BB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99F-C91E-45B3-94A5-FE47C534ACF5}" type="datetime1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Kalpakis, Intro to Data Science, Fall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F54-F210-460D-A9B4-9ABDB8BB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0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9B387-CD46-4286-93BE-0D90E8664DA2}" type="datetime1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Kalpakis, Intro to Data Science, Fall 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F54-F210-460D-A9B4-9ABDB8BB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7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74785-92B5-42D4-B11C-361D378B18E6}" type="datetime1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Kalpakis, Intro to Data Science, Fall 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F54-F210-460D-A9B4-9ABDB8BB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2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7603-2C93-4E12-94B8-571215B3FEE9}" type="datetime1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Kalpakis, Intro to Data Science, Fall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F54-F210-460D-A9B4-9ABDB8BB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2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079C-7A3B-47EA-9DD1-2B77DCE46ECD}" type="datetime1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Kalpakis, Intro to Data Science, Fall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F54-F210-460D-A9B4-9ABDB8BB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1A7B-30A3-42EF-9883-3C093EFD1B99}" type="datetime1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Kalpakis, Intro to Data Science, Fall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F54-F210-460D-A9B4-9ABDB8BB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8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9A6A5-FF1A-4BE5-9BF9-14BD1E074A92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Kalpakis, Intro to Data Science, Fall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CBF54-F210-460D-A9B4-9ABDB8BB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1394127.139412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wo-phase_commit_protoco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acm.acm.org/blogs/blog-cacm/109710" TargetMode="External"/><Relationship Id="rId2" Type="http://schemas.openxmlformats.org/officeDocument/2006/relationships/hyperlink" Target="https://www.451research.com/report-short?entityId=66963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infowler.com/bliki/AggregateOrientedDatabas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NoSQL 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An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F54-F210-460D-A9B4-9ABDB8BBA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84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Data </a:t>
            </a:r>
            <a:r>
              <a:rPr lang="en-US" b="1" dirty="0" err="1">
                <a:solidFill>
                  <a:srgbClr val="0070C0"/>
                </a:solidFill>
              </a:rPr>
              <a:t>Sharding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922" y="1498194"/>
            <a:ext cx="10979896" cy="1670735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dirty="0"/>
              <a:t>Parallel access could be good too</a:t>
            </a:r>
          </a:p>
          <a:p>
            <a:pPr algn="just">
              <a:defRPr/>
            </a:pPr>
            <a:r>
              <a:rPr lang="en-US" dirty="0"/>
              <a:t>Amdahl’s Law gives the speedup due to </a:t>
            </a:r>
            <a:r>
              <a:rPr lang="en-US" dirty="0" err="1"/>
              <a:t>sharding</a:t>
            </a:r>
            <a:endParaRPr lang="en-US" dirty="0"/>
          </a:p>
          <a:p>
            <a:pPr lvl="1" algn="just">
              <a:defRPr/>
            </a:pPr>
            <a:r>
              <a:rPr lang="en-US" dirty="0"/>
              <a:t>Real speedup is less due to communication overhead and workload imbalance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just">
              <a:buFont typeface="Wingdings" pitchFamily="2" charset="2"/>
              <a:buChar char="§"/>
              <a:defRPr/>
            </a:pPr>
            <a:endParaRPr lang="en-US" dirty="0"/>
          </a:p>
          <a:p>
            <a:pPr algn="just">
              <a:buFont typeface="Wingdings" pitchFamily="2" charset="2"/>
              <a:buChar char="§"/>
              <a:defRPr/>
            </a:pPr>
            <a:endParaRPr lang="en-US" dirty="0"/>
          </a:p>
          <a:p>
            <a:pPr algn="just">
              <a:buFont typeface="Wingdings" pitchFamily="2" charset="2"/>
              <a:buChar char="§"/>
              <a:defRPr/>
            </a:pPr>
            <a:endParaRPr lang="en-US" dirty="0"/>
          </a:p>
          <a:p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95558B3-CA12-47E3-A9FB-F70AB3CDAD0A}"/>
              </a:ext>
            </a:extLst>
          </p:cNvPr>
          <p:cNvGrpSpPr/>
          <p:nvPr/>
        </p:nvGrpSpPr>
        <p:grpSpPr>
          <a:xfrm>
            <a:off x="3886197" y="3429000"/>
            <a:ext cx="6267206" cy="3063875"/>
            <a:chOff x="2627412" y="3076182"/>
            <a:chExt cx="5566317" cy="2819447"/>
          </a:xfrm>
        </p:grpSpPr>
        <p:sp>
          <p:nvSpPr>
            <p:cNvPr id="4" name="TextBox 3"/>
            <p:cNvSpPr txBox="1"/>
            <p:nvPr/>
          </p:nvSpPr>
          <p:spPr>
            <a:xfrm>
              <a:off x="3034703" y="5433964"/>
              <a:ext cx="51387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E.g., parallel access to chunks 1, 3 and 5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627412" y="3076182"/>
              <a:ext cx="5566317" cy="2080396"/>
              <a:chOff x="2819400" y="2895600"/>
              <a:chExt cx="6248400" cy="2286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419600" y="2895600"/>
                <a:ext cx="3048000" cy="4572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Input data: A large file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819400" y="3733800"/>
                <a:ext cx="1447800" cy="9144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defRPr/>
                </a:pPr>
                <a:r>
                  <a:rPr lang="en-US" sz="1400" dirty="0"/>
                  <a:t>Machine 1</a:t>
                </a:r>
              </a:p>
              <a:p>
                <a:pPr algn="ctr">
                  <a:defRPr/>
                </a:pPr>
                <a:endParaRPr lang="en-US" sz="1200" dirty="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2847975" y="3990975"/>
                <a:ext cx="1371600" cy="304800"/>
              </a:xfrm>
              <a:prstGeom prst="round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sz="1100" dirty="0"/>
                  <a:t>Chunk1 of input data</a:t>
                </a:r>
              </a:p>
            </p:txBody>
          </p:sp>
          <p:sp>
            <p:nvSpPr>
              <p:cNvPr id="9" name="Down Arrow 8"/>
              <p:cNvSpPr/>
              <p:nvPr/>
            </p:nvSpPr>
            <p:spPr>
              <a:xfrm>
                <a:off x="3276600" y="3200400"/>
                <a:ext cx="533400" cy="457200"/>
              </a:xfrm>
              <a:prstGeom prst="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409950" y="3048001"/>
                <a:ext cx="1009650" cy="15716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" name="Down Arrow 10"/>
              <p:cNvSpPr/>
              <p:nvPr/>
            </p:nvSpPr>
            <p:spPr>
              <a:xfrm>
                <a:off x="8077200" y="3200400"/>
                <a:ext cx="533400" cy="457200"/>
              </a:xfrm>
              <a:prstGeom prst="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467600" y="3048001"/>
                <a:ext cx="1009650" cy="15716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181600" y="3733800"/>
                <a:ext cx="1447800" cy="9144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defRPr/>
                </a:pPr>
                <a:r>
                  <a:rPr lang="en-US" sz="1400" dirty="0"/>
                  <a:t>Machine 2</a:t>
                </a:r>
              </a:p>
              <a:p>
                <a:pPr algn="ctr">
                  <a:defRPr/>
                </a:pPr>
                <a:endParaRPr lang="en-US" sz="1200" dirty="0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5219700" y="3990975"/>
                <a:ext cx="1371600" cy="304800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sz="1100" dirty="0"/>
                  <a:t>Chunk3 of input data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620000" y="3733800"/>
                <a:ext cx="1447800" cy="9144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defRPr/>
                </a:pPr>
                <a:r>
                  <a:rPr lang="en-US" sz="1400" dirty="0"/>
                  <a:t>Machine 3</a:t>
                </a:r>
              </a:p>
              <a:p>
                <a:pPr algn="ctr">
                  <a:defRPr/>
                </a:pPr>
                <a:endParaRPr lang="en-US" sz="1200" dirty="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7658100" y="3990975"/>
                <a:ext cx="1371600" cy="304800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sz="1100" dirty="0"/>
                  <a:t>Chunk5 of input data</a:t>
                </a:r>
              </a:p>
            </p:txBody>
          </p:sp>
          <p:sp>
            <p:nvSpPr>
              <p:cNvPr id="17" name="Down Arrow 16"/>
              <p:cNvSpPr/>
              <p:nvPr/>
            </p:nvSpPr>
            <p:spPr>
              <a:xfrm>
                <a:off x="5638800" y="3352800"/>
                <a:ext cx="533400" cy="304800"/>
              </a:xfrm>
              <a:prstGeom prst="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2849563" y="4324350"/>
                <a:ext cx="1371600" cy="304800"/>
              </a:xfrm>
              <a:prstGeom prst="round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sz="1100" dirty="0"/>
                  <a:t>Chunk2 of input data</a:t>
                </a: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5221288" y="4324350"/>
                <a:ext cx="1371600" cy="304800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sz="1100" dirty="0"/>
                  <a:t>Chunk4 of input data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7659688" y="4324350"/>
                <a:ext cx="1371600" cy="304800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sz="1100" dirty="0"/>
                  <a:t>Chunk5 of input data</a:t>
                </a: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V="1">
                <a:off x="3533775" y="4648200"/>
                <a:ext cx="0" cy="533400"/>
              </a:xfrm>
              <a:prstGeom prst="straightConnector1">
                <a:avLst/>
              </a:prstGeom>
              <a:ln w="60325">
                <a:solidFill>
                  <a:srgbClr val="0070C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533775" y="5181600"/>
                <a:ext cx="4826476" cy="0"/>
              </a:xfrm>
              <a:prstGeom prst="line">
                <a:avLst/>
              </a:prstGeom>
              <a:ln w="60325">
                <a:solidFill>
                  <a:srgbClr val="0070C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endCxn id="19" idx="2"/>
              </p:cNvCxnSpPr>
              <p:nvPr/>
            </p:nvCxnSpPr>
            <p:spPr>
              <a:xfrm flipV="1">
                <a:off x="5907088" y="4629150"/>
                <a:ext cx="0" cy="552450"/>
              </a:xfrm>
              <a:prstGeom prst="straightConnector1">
                <a:avLst/>
              </a:prstGeom>
              <a:ln w="60325">
                <a:solidFill>
                  <a:srgbClr val="0070C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8360251" y="4629150"/>
                <a:ext cx="0" cy="552450"/>
              </a:xfrm>
              <a:prstGeom prst="straightConnector1">
                <a:avLst/>
              </a:prstGeom>
              <a:ln w="60325">
                <a:solidFill>
                  <a:srgbClr val="0070C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F54-F210-460D-A9B4-9ABDB8BBA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00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935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Data 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2235"/>
            <a:ext cx="11353800" cy="1842997"/>
          </a:xfrm>
        </p:spPr>
        <p:txBody>
          <a:bodyPr>
            <a:normAutofit/>
          </a:bodyPr>
          <a:lstStyle/>
          <a:p>
            <a:r>
              <a:rPr lang="en-US" dirty="0"/>
              <a:t>Replicating data across servers helps </a:t>
            </a:r>
          </a:p>
          <a:p>
            <a:pPr lvl="1"/>
            <a:r>
              <a:rPr lang="en-US" dirty="0"/>
              <a:t>Avoid performance bottlenecks</a:t>
            </a:r>
          </a:p>
          <a:p>
            <a:pPr lvl="1"/>
            <a:r>
              <a:rPr lang="en-US" dirty="0"/>
              <a:t>Avoid single point of failures</a:t>
            </a:r>
          </a:p>
          <a:p>
            <a:pPr lvl="1"/>
            <a:r>
              <a:rPr lang="en-US" dirty="0"/>
              <a:t>Enhance scalability and availability</a:t>
            </a:r>
          </a:p>
          <a:p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2898425" y="3025117"/>
            <a:ext cx="7382044" cy="3628464"/>
            <a:chOff x="3213992" y="3429000"/>
            <a:chExt cx="5472809" cy="2690026"/>
          </a:xfrm>
        </p:grpSpPr>
        <p:pic>
          <p:nvPicPr>
            <p:cNvPr id="5" name="Picture 2" descr="http://igcministries.org/images/WorldMap.gi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3213992" y="3429000"/>
              <a:ext cx="5472809" cy="2690026"/>
            </a:xfrm>
            <a:prstGeom prst="rect">
              <a:avLst/>
            </a:prstGeom>
            <a:noFill/>
          </p:spPr>
        </p:pic>
        <p:sp>
          <p:nvSpPr>
            <p:cNvPr id="6" name="Can 5"/>
            <p:cNvSpPr/>
            <p:nvPr/>
          </p:nvSpPr>
          <p:spPr>
            <a:xfrm>
              <a:off x="3505200" y="4191000"/>
              <a:ext cx="228600" cy="152400"/>
            </a:xfrm>
            <a:prstGeom prst="ca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Can 6"/>
            <p:cNvSpPr/>
            <p:nvPr/>
          </p:nvSpPr>
          <p:spPr>
            <a:xfrm>
              <a:off x="4038600" y="4876800"/>
              <a:ext cx="228600" cy="152400"/>
            </a:xfrm>
            <a:prstGeom prst="can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Can 7"/>
            <p:cNvSpPr/>
            <p:nvPr/>
          </p:nvSpPr>
          <p:spPr>
            <a:xfrm>
              <a:off x="5334000" y="3962400"/>
              <a:ext cx="228600" cy="152400"/>
            </a:xfrm>
            <a:prstGeom prst="can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Can 8"/>
            <p:cNvSpPr/>
            <p:nvPr/>
          </p:nvSpPr>
          <p:spPr>
            <a:xfrm>
              <a:off x="6781800" y="4572000"/>
              <a:ext cx="228600" cy="152400"/>
            </a:xfrm>
            <a:prstGeom prst="can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>
              <a:off x="7162800" y="4267200"/>
              <a:ext cx="228600" cy="152400"/>
            </a:xfrm>
            <a:prstGeom prst="can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Can 10"/>
            <p:cNvSpPr/>
            <p:nvPr/>
          </p:nvSpPr>
          <p:spPr>
            <a:xfrm>
              <a:off x="7772400" y="5410200"/>
              <a:ext cx="228600" cy="152400"/>
            </a:xfrm>
            <a:prstGeom prst="can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619500" y="4343400"/>
              <a:ext cx="533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3733800" y="4038600"/>
              <a:ext cx="16002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448300" y="4114800"/>
              <a:ext cx="13335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19500" y="4343400"/>
              <a:ext cx="4152900" cy="1143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5562600" y="4038600"/>
              <a:ext cx="1600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3276600" y="3505201"/>
              <a:ext cx="11049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 dirty="0"/>
                <a:t>Main Server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619500" y="3690938"/>
              <a:ext cx="0" cy="500062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4152900" y="5029200"/>
              <a:ext cx="1181100" cy="60960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5329238" y="5638801"/>
              <a:ext cx="1566862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 dirty="0"/>
                <a:t>Replicated Servers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6781800" y="5486401"/>
              <a:ext cx="990600" cy="290513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" descr="C:\Users\vkolar\AppData\Local\Microsoft\Windows\Temporary Internet Files\Content.IE5\E2H73JIM\MC900322405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13701" y="4953000"/>
              <a:ext cx="377825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" name="Straight Connector 22"/>
            <p:cNvCxnSpPr/>
            <p:nvPr/>
          </p:nvCxnSpPr>
          <p:spPr>
            <a:xfrm flipH="1">
              <a:off x="8013701" y="5372100"/>
              <a:ext cx="188913" cy="1143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" descr="C:\Users\vkolar\AppData\Local\Microsoft\Windows\Temporary Internet Files\Content.IE5\E2H73JIM\MC900322405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43564" y="3690938"/>
              <a:ext cx="376237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" name="Straight Connector 24"/>
            <p:cNvCxnSpPr/>
            <p:nvPr/>
          </p:nvCxnSpPr>
          <p:spPr>
            <a:xfrm flipH="1">
              <a:off x="5448300" y="3781426"/>
              <a:ext cx="247650" cy="18097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" descr="C:\Users\vkolar\AppData\Local\Microsoft\Windows\Temporary Internet Files\Content.IE5\E2H73JIM\MC900322405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83025" y="3843338"/>
              <a:ext cx="376238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7" name="Straight Connector 26"/>
            <p:cNvCxnSpPr/>
            <p:nvPr/>
          </p:nvCxnSpPr>
          <p:spPr>
            <a:xfrm flipH="1">
              <a:off x="3686175" y="4052888"/>
              <a:ext cx="196850" cy="13811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" descr="C:\Users\vkolar\AppData\Local\Microsoft\Windows\Temporary Internet Files\Content.IE5\E2H73JIM\MC900322405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05201" y="4419600"/>
              <a:ext cx="377825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2" descr="C:\Users\vkolar\AppData\Local\Microsoft\Windows\Temporary Internet Files\Content.IE5\E2H73JIM\MC900322405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96201" y="3962400"/>
              <a:ext cx="377825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2" descr="C:\Users\vkolar\AppData\Local\Microsoft\Windows\Temporary Internet Files\Content.IE5\E2H73JIM\MC900322405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39001" y="4572000"/>
              <a:ext cx="377825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2" descr="C:\Users\vkolar\AppData\Local\Microsoft\Windows\Temporary Internet Files\Content.IE5\E2H73JIM\MC900322405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53401" y="5562600"/>
              <a:ext cx="377825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2" descr="C:\Users\vkolar\AppData\Local\Microsoft\Windows\Temporary Internet Files\Content.IE5\E2H73JIM\MC900322405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34201" y="4876800"/>
              <a:ext cx="377825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2" descr="C:\Users\vkolar\AppData\Local\Microsoft\Windows\Temporary Internet Files\Content.IE5\E2H73JIM\MC900322405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15201" y="3810000"/>
              <a:ext cx="377825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2" descr="C:\Users\vkolar\AppData\Local\Microsoft\Windows\Temporary Internet Files\Content.IE5\E2H73JIM\MC900322405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96201" y="4343400"/>
              <a:ext cx="377825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2" descr="C:\Users\vkolar\AppData\Local\Microsoft\Windows\Temporary Internet Files\Content.IE5\E2H73JIM\MC900322405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81601" y="3429000"/>
              <a:ext cx="377825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2" descr="C:\Users\vkolar\AppData\Local\Microsoft\Windows\Temporary Internet Files\Content.IE5\E2H73JIM\MC900322405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57801" y="4343400"/>
              <a:ext cx="377825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2" descr="C:\Users\vkolar\AppData\Local\Microsoft\Windows\Temporary Internet Files\Content.IE5\E2H73JIM\MC900322405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91001" y="5257800"/>
              <a:ext cx="377825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" name="Picture 2" descr="C:\Users\vkolar\AppData\Local\Microsoft\Windows\Temporary Internet Files\Content.IE5\E2H73JIM\MC900322405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10001" y="5181600"/>
              <a:ext cx="377825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9" name="Straight Connector 38"/>
            <p:cNvCxnSpPr>
              <a:stCxn id="6" idx="3"/>
              <a:endCxn id="28" idx="1"/>
            </p:cNvCxnSpPr>
            <p:nvPr/>
          </p:nvCxnSpPr>
          <p:spPr>
            <a:xfrm flipH="1">
              <a:off x="3505200" y="4343400"/>
              <a:ext cx="114300" cy="28575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7" idx="3"/>
              <a:endCxn id="38" idx="0"/>
            </p:cNvCxnSpPr>
            <p:nvPr/>
          </p:nvCxnSpPr>
          <p:spPr>
            <a:xfrm flipH="1">
              <a:off x="3998914" y="5029200"/>
              <a:ext cx="153987" cy="1524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37" idx="0"/>
            </p:cNvCxnSpPr>
            <p:nvPr/>
          </p:nvCxnSpPr>
          <p:spPr>
            <a:xfrm>
              <a:off x="4191001" y="5029200"/>
              <a:ext cx="188913" cy="2286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8" idx="0"/>
              <a:endCxn id="35" idx="2"/>
            </p:cNvCxnSpPr>
            <p:nvPr/>
          </p:nvCxnSpPr>
          <p:spPr>
            <a:xfrm flipH="1" flipV="1">
              <a:off x="5370514" y="3848100"/>
              <a:ext cx="77787" cy="1524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36" idx="0"/>
            </p:cNvCxnSpPr>
            <p:nvPr/>
          </p:nvCxnSpPr>
          <p:spPr>
            <a:xfrm>
              <a:off x="5410201" y="4114800"/>
              <a:ext cx="36513" cy="2286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9" idx="3"/>
              <a:endCxn id="32" idx="0"/>
            </p:cNvCxnSpPr>
            <p:nvPr/>
          </p:nvCxnSpPr>
          <p:spPr>
            <a:xfrm>
              <a:off x="6896101" y="4724400"/>
              <a:ext cx="227013" cy="1524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30" idx="1"/>
            </p:cNvCxnSpPr>
            <p:nvPr/>
          </p:nvCxnSpPr>
          <p:spPr>
            <a:xfrm>
              <a:off x="6934200" y="4724400"/>
              <a:ext cx="304800" cy="5715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0" idx="0"/>
              <a:endCxn id="33" idx="1"/>
            </p:cNvCxnSpPr>
            <p:nvPr/>
          </p:nvCxnSpPr>
          <p:spPr>
            <a:xfrm flipV="1">
              <a:off x="7277100" y="4019550"/>
              <a:ext cx="38100" cy="28575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10" idx="4"/>
            </p:cNvCxnSpPr>
            <p:nvPr/>
          </p:nvCxnSpPr>
          <p:spPr>
            <a:xfrm flipV="1">
              <a:off x="7391400" y="4191000"/>
              <a:ext cx="304800" cy="1524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0" idx="4"/>
              <a:endCxn id="34" idx="1"/>
            </p:cNvCxnSpPr>
            <p:nvPr/>
          </p:nvCxnSpPr>
          <p:spPr>
            <a:xfrm>
              <a:off x="7391400" y="4343400"/>
              <a:ext cx="304800" cy="20955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1" idx="1"/>
              <a:endCxn id="22" idx="1"/>
            </p:cNvCxnSpPr>
            <p:nvPr/>
          </p:nvCxnSpPr>
          <p:spPr>
            <a:xfrm flipV="1">
              <a:off x="7886700" y="5162550"/>
              <a:ext cx="127000" cy="24765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1" idx="3"/>
              <a:endCxn id="31" idx="1"/>
            </p:cNvCxnSpPr>
            <p:nvPr/>
          </p:nvCxnSpPr>
          <p:spPr>
            <a:xfrm>
              <a:off x="7886700" y="5562600"/>
              <a:ext cx="266700" cy="20955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6" idx="4"/>
            </p:cNvCxnSpPr>
            <p:nvPr/>
          </p:nvCxnSpPr>
          <p:spPr>
            <a:xfrm flipH="1">
              <a:off x="3733800" y="4052888"/>
              <a:ext cx="304800" cy="21431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35" idx="1"/>
            </p:cNvCxnSpPr>
            <p:nvPr/>
          </p:nvCxnSpPr>
          <p:spPr>
            <a:xfrm flipH="1">
              <a:off x="3784600" y="3638550"/>
              <a:ext cx="1397000" cy="628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24" idx="1"/>
            </p:cNvCxnSpPr>
            <p:nvPr/>
          </p:nvCxnSpPr>
          <p:spPr>
            <a:xfrm flipH="1">
              <a:off x="3784601" y="3900488"/>
              <a:ext cx="1858963" cy="36671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6" idx="4"/>
            </p:cNvCxnSpPr>
            <p:nvPr/>
          </p:nvCxnSpPr>
          <p:spPr>
            <a:xfrm flipH="1" flipV="1">
              <a:off x="3733800" y="4267201"/>
              <a:ext cx="1595438" cy="18097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33" idx="1"/>
              <a:endCxn id="6" idx="4"/>
            </p:cNvCxnSpPr>
            <p:nvPr/>
          </p:nvCxnSpPr>
          <p:spPr>
            <a:xfrm flipH="1">
              <a:off x="3733800" y="4019550"/>
              <a:ext cx="3581400" cy="247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29" idx="1"/>
              <a:endCxn id="6" idx="4"/>
            </p:cNvCxnSpPr>
            <p:nvPr/>
          </p:nvCxnSpPr>
          <p:spPr>
            <a:xfrm flipH="1">
              <a:off x="3733800" y="4171950"/>
              <a:ext cx="3962400" cy="952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34" idx="1"/>
            </p:cNvCxnSpPr>
            <p:nvPr/>
          </p:nvCxnSpPr>
          <p:spPr>
            <a:xfrm flipH="1" flipV="1">
              <a:off x="3784600" y="4267200"/>
              <a:ext cx="3911600" cy="2857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0" idx="1"/>
            </p:cNvCxnSpPr>
            <p:nvPr/>
          </p:nvCxnSpPr>
          <p:spPr>
            <a:xfrm flipH="1" flipV="1">
              <a:off x="3733800" y="4267200"/>
              <a:ext cx="3505200" cy="5143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32" idx="1"/>
              <a:endCxn id="6" idx="4"/>
            </p:cNvCxnSpPr>
            <p:nvPr/>
          </p:nvCxnSpPr>
          <p:spPr>
            <a:xfrm flipH="1" flipV="1">
              <a:off x="3733800" y="4267200"/>
              <a:ext cx="3200400" cy="8191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2" idx="1"/>
              <a:endCxn id="6" idx="4"/>
            </p:cNvCxnSpPr>
            <p:nvPr/>
          </p:nvCxnSpPr>
          <p:spPr>
            <a:xfrm flipH="1" flipV="1">
              <a:off x="3733800" y="4267200"/>
              <a:ext cx="4279900" cy="8953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31" idx="1"/>
              <a:endCxn id="6" idx="4"/>
            </p:cNvCxnSpPr>
            <p:nvPr/>
          </p:nvCxnSpPr>
          <p:spPr>
            <a:xfrm flipH="1" flipV="1">
              <a:off x="3733800" y="4267200"/>
              <a:ext cx="4419600" cy="15049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endCxn id="6" idx="4"/>
            </p:cNvCxnSpPr>
            <p:nvPr/>
          </p:nvCxnSpPr>
          <p:spPr>
            <a:xfrm flipV="1">
              <a:off x="3694112" y="4267200"/>
              <a:ext cx="39688" cy="2857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38" idx="0"/>
              <a:endCxn id="6" idx="4"/>
            </p:cNvCxnSpPr>
            <p:nvPr/>
          </p:nvCxnSpPr>
          <p:spPr>
            <a:xfrm flipH="1" flipV="1">
              <a:off x="3733801" y="4267200"/>
              <a:ext cx="265113" cy="914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37" idx="0"/>
              <a:endCxn id="6" idx="4"/>
            </p:cNvCxnSpPr>
            <p:nvPr/>
          </p:nvCxnSpPr>
          <p:spPr>
            <a:xfrm flipH="1" flipV="1">
              <a:off x="3733801" y="4267200"/>
              <a:ext cx="646113" cy="9906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F54-F210-460D-A9B4-9ABDB8BBA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62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Various Consistency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1260088"/>
            <a:ext cx="11377748" cy="5096262"/>
          </a:xfrm>
        </p:spPr>
        <p:txBody>
          <a:bodyPr>
            <a:normAutofit/>
          </a:bodyPr>
          <a:lstStyle/>
          <a:p>
            <a:r>
              <a:rPr lang="en-US" b="1" dirty="0"/>
              <a:t>Strong Consistency or Read Consistency</a:t>
            </a:r>
          </a:p>
          <a:p>
            <a:pPr lvl="1"/>
            <a:r>
              <a:rPr lang="en-US" dirty="0"/>
              <a:t>any subsequent access after an update will return the same updated value. Idea of transaction in SQL databases</a:t>
            </a:r>
          </a:p>
          <a:p>
            <a:r>
              <a:rPr lang="en-US" b="1" dirty="0"/>
              <a:t>Eventual Consistency</a:t>
            </a:r>
          </a:p>
          <a:p>
            <a:pPr lvl="1"/>
            <a:r>
              <a:rPr lang="en-US" dirty="0"/>
              <a:t>if no new updates are made, eventually all accesses will return the last updated value</a:t>
            </a:r>
          </a:p>
          <a:p>
            <a:r>
              <a:rPr lang="en-US" b="1" dirty="0"/>
              <a:t>Update consistency</a:t>
            </a:r>
          </a:p>
          <a:p>
            <a:pPr lvl="1"/>
            <a:r>
              <a:rPr lang="en-US" b="1" dirty="0"/>
              <a:t>Pessimistic Approach</a:t>
            </a:r>
          </a:p>
          <a:p>
            <a:pPr lvl="2"/>
            <a:r>
              <a:rPr lang="en-US" dirty="0"/>
              <a:t>Prevent conflicts from occurring</a:t>
            </a:r>
          </a:p>
          <a:p>
            <a:pPr lvl="1"/>
            <a:r>
              <a:rPr lang="en-US" b="1" dirty="0"/>
              <a:t>Optimistic Approach</a:t>
            </a:r>
          </a:p>
          <a:p>
            <a:pPr lvl="2"/>
            <a:r>
              <a:rPr lang="en-US" dirty="0"/>
              <a:t>Let conflicts happen, figure it out and take care of it later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F54-F210-460D-A9B4-9ABDB8BBA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81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356669" cy="716077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The CAP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0366"/>
            <a:ext cx="10515600" cy="522194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“</a:t>
            </a:r>
            <a:r>
              <a:rPr lang="en-US" sz="2600" i="1" dirty="0"/>
              <a:t>Of three properties of a shared data system: data consistency, system availability and tolerance to network partitions, only two can be achieved at any given moment</a:t>
            </a:r>
            <a:r>
              <a:rPr lang="en-US" dirty="0"/>
              <a:t>.”</a:t>
            </a:r>
          </a:p>
          <a:p>
            <a:pPr lvl="1"/>
            <a:r>
              <a:rPr lang="en-US" dirty="0"/>
              <a:t>Conjectured by Eric Brewer (2000) and proven by Nancy Lynch and Seth Gilbert (2002)</a:t>
            </a:r>
          </a:p>
          <a:p>
            <a:pPr lvl="1"/>
            <a:r>
              <a:rPr lang="en-US" dirty="0"/>
              <a:t>“</a:t>
            </a:r>
            <a:r>
              <a:rPr lang="en-US" i="1" dirty="0"/>
              <a:t>CAP prohibits only a tiny part of the design space: perfect availability and consistency in the presence of partitions, which are rare.” (Eric Brewer, 2012)</a:t>
            </a:r>
            <a:endParaRPr lang="en-US" dirty="0"/>
          </a:p>
          <a:p>
            <a:r>
              <a:rPr lang="en-US" b="1" u="sng" dirty="0">
                <a:solidFill>
                  <a:srgbClr val="FF0000"/>
                </a:solidFill>
              </a:rPr>
              <a:t>C</a:t>
            </a:r>
            <a:r>
              <a:rPr lang="en-US" dirty="0"/>
              <a:t>onsistency:</a:t>
            </a:r>
          </a:p>
          <a:p>
            <a:pPr lvl="1"/>
            <a:r>
              <a:rPr lang="en-US" dirty="0"/>
              <a:t>All nodes should see the same data at the same time (strict consistency) (Transactions?)</a:t>
            </a:r>
          </a:p>
          <a:p>
            <a:r>
              <a:rPr lang="en-US" b="1" u="sng" dirty="0">
                <a:solidFill>
                  <a:srgbClr val="FF0000"/>
                </a:solidFill>
              </a:rPr>
              <a:t>A</a:t>
            </a:r>
            <a:r>
              <a:rPr lang="en-US" dirty="0"/>
              <a:t>vailability:</a:t>
            </a:r>
          </a:p>
          <a:p>
            <a:pPr lvl="1"/>
            <a:r>
              <a:rPr lang="en-US" dirty="0"/>
              <a:t>Node failures do not prevent survivors from continuing to operate</a:t>
            </a:r>
          </a:p>
          <a:p>
            <a:r>
              <a:rPr lang="en-US" b="1" u="sng" dirty="0">
                <a:solidFill>
                  <a:srgbClr val="FF0000"/>
                </a:solidFill>
              </a:rPr>
              <a:t>P</a:t>
            </a:r>
            <a:r>
              <a:rPr lang="en-US" dirty="0"/>
              <a:t>artition-tolerance:</a:t>
            </a:r>
          </a:p>
          <a:p>
            <a:pPr lvl="1"/>
            <a:r>
              <a:rPr lang="en-US" dirty="0"/>
              <a:t>The system continues to operate despite network partitions (Possibility of scalability)</a:t>
            </a:r>
          </a:p>
          <a:p>
            <a:r>
              <a:rPr lang="en-US" sz="2600" dirty="0"/>
              <a:t>Necessary to decide between C and A for very large systems since almost certainly we have to partition the data</a:t>
            </a:r>
          </a:p>
          <a:p>
            <a:r>
              <a:rPr lang="en-US" sz="2600" dirty="0"/>
              <a:t>Off course </a:t>
            </a:r>
            <a:r>
              <a:rPr lang="en-US" sz="2600" b="1" dirty="0"/>
              <a:t>“Partition tolerance” </a:t>
            </a:r>
            <a:r>
              <a:rPr lang="en-US" sz="2600" dirty="0"/>
              <a:t>is only relevant in case of </a:t>
            </a:r>
            <a:r>
              <a:rPr lang="en-US" sz="2600" b="1" dirty="0"/>
              <a:t>distributed systems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F54-F210-460D-A9B4-9ABDB8BBA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64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CAP and databases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83" y="1378456"/>
            <a:ext cx="5700114" cy="4910084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F54-F210-460D-A9B4-9ABDB8BBA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58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260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Distributed Databases &amp; ACID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397726"/>
            <a:ext cx="10713720" cy="477923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Consistency in distributed relational databases is often done using </a:t>
            </a:r>
            <a:r>
              <a:rPr lang="en-US" b="1" dirty="0"/>
              <a:t>2-phase commit protocol (2PC</a:t>
            </a:r>
            <a:r>
              <a:rPr lang="en-US" dirty="0"/>
              <a:t>) that is a type of </a:t>
            </a:r>
            <a:r>
              <a:rPr lang="en-US" b="1" dirty="0"/>
              <a:t>A</a:t>
            </a:r>
            <a:r>
              <a:rPr lang="en-US" dirty="0"/>
              <a:t>tomic</a:t>
            </a:r>
            <a:r>
              <a:rPr lang="en-US" b="1" dirty="0"/>
              <a:t> C</a:t>
            </a:r>
            <a:r>
              <a:rPr lang="en-US" dirty="0"/>
              <a:t>ommitment</a:t>
            </a:r>
            <a:r>
              <a:rPr lang="en-US" b="1" dirty="0"/>
              <a:t> P</a:t>
            </a:r>
            <a:r>
              <a:rPr lang="en-US" dirty="0"/>
              <a:t>rotocol</a:t>
            </a:r>
            <a:r>
              <a:rPr lang="en-US" b="1" dirty="0"/>
              <a:t> (ACP) – </a:t>
            </a:r>
            <a:r>
              <a:rPr lang="en-US" dirty="0"/>
              <a:t>discussed later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When </a:t>
            </a:r>
            <a:r>
              <a:rPr lang="en-US" b="1" dirty="0" err="1"/>
              <a:t>sharding</a:t>
            </a:r>
            <a:r>
              <a:rPr lang="en-US" dirty="0"/>
              <a:t> and replicating relational databases, ensuring consistency is </a:t>
            </a:r>
            <a:r>
              <a:rPr lang="en-US" b="1" u="sng" dirty="0"/>
              <a:t>costly</a:t>
            </a:r>
            <a:r>
              <a:rPr lang="en-US" dirty="0"/>
              <a:t> since real-life distributed systems are unreliable</a:t>
            </a:r>
          </a:p>
          <a:p>
            <a:pPr lvl="1"/>
            <a:r>
              <a:rPr lang="en-US" dirty="0"/>
              <a:t>even worse, when network partitions</a:t>
            </a:r>
          </a:p>
          <a:p>
            <a:pPr lvl="1"/>
            <a:r>
              <a:rPr lang="en-US" b="1" dirty="0"/>
              <a:t>ACP</a:t>
            </a:r>
            <a:r>
              <a:rPr lang="en-US" dirty="0"/>
              <a:t> are relatively easier to support in distributed systems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F54-F210-460D-A9B4-9ABDB8BBA9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88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BASE antidote to ACID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5620" y="1510018"/>
            <a:ext cx="9534540" cy="4636782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B</a:t>
            </a:r>
            <a:r>
              <a:rPr lang="en-US" dirty="0"/>
              <a:t>asically </a:t>
            </a:r>
            <a:r>
              <a:rPr lang="en-US" b="1" u="sng" dirty="0">
                <a:solidFill>
                  <a:srgbClr val="FF0000"/>
                </a:solidFill>
              </a:rPr>
              <a:t>A</a:t>
            </a:r>
            <a:r>
              <a:rPr lang="en-US" dirty="0"/>
              <a:t>vailable: indicates that the system </a:t>
            </a:r>
            <a:r>
              <a:rPr lang="en-US" i="1" dirty="0"/>
              <a:t>does</a:t>
            </a:r>
            <a:r>
              <a:rPr lang="en-US" dirty="0"/>
              <a:t> guarantee availability </a:t>
            </a:r>
          </a:p>
          <a:p>
            <a:r>
              <a:rPr lang="en-US" b="1" u="sng" dirty="0">
                <a:solidFill>
                  <a:srgbClr val="FF0000"/>
                </a:solidFill>
              </a:rPr>
              <a:t>S</a:t>
            </a:r>
            <a:r>
              <a:rPr lang="en-US" dirty="0"/>
              <a:t>oft state indicates that the state of the system may change over time, even without input. </a:t>
            </a:r>
          </a:p>
          <a:p>
            <a:r>
              <a:rPr lang="en-US" b="1" u="sng" dirty="0">
                <a:solidFill>
                  <a:srgbClr val="FF0000"/>
                </a:solidFill>
              </a:rPr>
              <a:t>E</a:t>
            </a:r>
            <a:r>
              <a:rPr lang="en-US" dirty="0"/>
              <a:t>ventual consistency indicates that the system will become consistent over time, when input ceases during that time.</a:t>
            </a:r>
          </a:p>
          <a:p>
            <a:r>
              <a:rPr lang="en-US" dirty="0"/>
              <a:t>Most NoSQL databases relax ACID and adopt BASE</a:t>
            </a:r>
          </a:p>
          <a:p>
            <a:r>
              <a:rPr lang="en-US" dirty="0"/>
              <a:t>What does this mean for a user? </a:t>
            </a:r>
          </a:p>
          <a:p>
            <a:pPr lvl="1"/>
            <a:r>
              <a:rPr lang="en-US" u="sng" dirty="0"/>
              <a:t>Consistency has to be guaranteed by the developer.</a:t>
            </a:r>
          </a:p>
          <a:p>
            <a:pPr lvl="1"/>
            <a:r>
              <a:rPr lang="en-US" dirty="0"/>
              <a:t>NoSQL database guarantees consistency at the Aggregate level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F54-F210-460D-A9B4-9ABDB8BBA9F8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0F0A8-A02E-466B-B7F5-2520A5454C1F}"/>
              </a:ext>
            </a:extLst>
          </p:cNvPr>
          <p:cNvSpPr txBox="1"/>
          <p:nvPr/>
        </p:nvSpPr>
        <p:spPr>
          <a:xfrm>
            <a:off x="1275907" y="6208492"/>
            <a:ext cx="543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3"/>
              </a:rPr>
              <a:t>https://dl.acm.org/doi/10.1145/1394127.1394128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370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E5F6B-03CC-4024-8E13-934FC731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BASE  – 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5E296-D855-481F-9D36-07C80770C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Optimistic (BASE) versus pessimistic (ACID)</a:t>
            </a:r>
          </a:p>
          <a:p>
            <a:pPr lvl="1"/>
            <a:r>
              <a:rPr lang="en-US" b="0" i="0" u="none" strike="noStrike" baseline="0" dirty="0">
                <a:latin typeface="StoneSerif"/>
              </a:rPr>
              <a:t>database consistency will be in a state of flux</a:t>
            </a:r>
          </a:p>
          <a:p>
            <a:r>
              <a:rPr lang="en-US" dirty="0"/>
              <a:t>BASE</a:t>
            </a:r>
            <a:r>
              <a:rPr lang="en-US" dirty="0">
                <a:latin typeface="StoneSerif"/>
              </a:rPr>
              <a:t> supports partial failures versus total system failures</a:t>
            </a:r>
          </a:p>
          <a:p>
            <a:r>
              <a:rPr lang="en-US" dirty="0">
                <a:latin typeface="StoneSerif"/>
              </a:rPr>
              <a:t>How to implement </a:t>
            </a:r>
            <a:r>
              <a:rPr lang="en-US" dirty="0"/>
              <a:t>BASE</a:t>
            </a:r>
            <a:r>
              <a:rPr lang="en-US" dirty="0">
                <a:latin typeface="StoneSerif"/>
              </a:rPr>
              <a:t> –</a:t>
            </a:r>
          </a:p>
          <a:p>
            <a:pPr lvl="1"/>
            <a:r>
              <a:rPr lang="en-US" dirty="0">
                <a:latin typeface="StoneSerif"/>
              </a:rPr>
              <a:t>From a business perspective identify where strict consistency could be relaxed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19042-39D1-4EC3-993B-5C308CFA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F54-F210-460D-A9B4-9ABDB8BBA9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45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hlinkClick r:id="rId2"/>
              </a:rPr>
              <a:t>2-Phase Commit protocol (2PC)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 Atomic Commitment Protocol</a:t>
            </a:r>
          </a:p>
          <a:p>
            <a:r>
              <a:rPr lang="en-US" dirty="0"/>
              <a:t>Distributed Algorithm</a:t>
            </a:r>
          </a:p>
          <a:p>
            <a:r>
              <a:rPr lang="en-US" dirty="0"/>
              <a:t>Two Phases-</a:t>
            </a:r>
          </a:p>
          <a:p>
            <a:pPr lvl="1"/>
            <a:r>
              <a:rPr lang="en-US" sz="2600" dirty="0"/>
              <a:t>Coordinator sends out requests asking each database to indicate whether commit is possible. If all databases agree that the commit can proceed, then phase 2 begins.</a:t>
            </a:r>
          </a:p>
          <a:p>
            <a:pPr lvl="1"/>
            <a:r>
              <a:rPr lang="en-US" sz="2600" dirty="0"/>
              <a:t>Once phase 2 begins, a </a:t>
            </a:r>
            <a:r>
              <a:rPr lang="en-US" sz="2600" b="1" dirty="0"/>
              <a:t>NO</a:t>
            </a:r>
            <a:r>
              <a:rPr lang="en-US" sz="2600" dirty="0"/>
              <a:t> vote from a single node will eventually abort the transaction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F54-F210-460D-A9B4-9ABDB8BBA9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44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790163" y="13073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2-Phase Commit protocol (2PC) </a:t>
            </a:r>
          </a:p>
        </p:txBody>
      </p:sp>
      <p:sp>
        <p:nvSpPr>
          <p:cNvPr id="28" name="AutoShape 2" descr="data:image/jpeg;base64,/9j/4AAQSkZJRgABAQAAAQABAAD/2wCEAAkGBxAPEA8UEA8WEBUQEBQQFBARFBYVERAVFBUXFhQVGBQYKCggGBsnHRQVITIhJiksLi4uFx8zODMtNygtLywBCgoKDg0OGxAQFywkHx0uLC0yLC43LC8sLDQvLCsuLywsLCw3LC8sLC0rNDcsLCwsLCwsLCwsLSwsLCwsLCwsLP/AABEIAOEA4QMBIgACEQEDEQH/xAAcAAEAAQUBAQAAAAAAAAAAAAAABwECBAUGAwj/xABGEAABAwIBBggLBQgDAAMAAAABAAIDBBEFBhIhMUFhBxMiNVFxgbIUMjNScnN0kaGxsyNCYpLwJEOCosHC0eElNFNEVJP/xAAZAQEBAAMBAAAAAAAAAAAAAAAAAQIDBAX/xAArEQEBAAEDAAkEAgMAAAAAAAAAAQIDBBESITEyQVFhcYEUM6HRE/AiYpH/2gAMAwEAAhEDEQA/AJxREQEREBERAREQEREBERARczlTl1Q4ddsknGS20U8VnSbs7YwdZG66hzKrhBrsQJZneDwuNhBCTd99QfJ4z+oWBvqROUp5V8JdFQ5zIz4XMNHFxEcWw/jl1DqFzuCiLHsr8QxOQNfI6zjyKanDgz8reU89d91ltMl+DSqqs19RekiNjZw+3eN0Z8Trd7ipWwLJ2jw1n2EYYSLOmfypX9bzp7BYblREuS3CPXUBDJCaqJpsYpnHjGWOkNkNyLdDrjRbQpiyXyzosSFoJM2S13U8tmzN6bDU4b2kha7KTI6ixIZz2ZkhGioisJN2dseOvssolylyFrcOPGAGaNhzhUQXBjtqLmjlRneLgdKHY+jEUGZKcK1VTZrKwGri1cZoFQwdeqTtsfxFS9gGUVJXsz6WZslvGZqkjvscw6W/I7FDltUREUREQEREBERAREQEREBERAREQEREBFr8axqmoozJUzNibszvGcehrRpcdwBKibKrhbmlzmUDOIZq4+QAzO9FulrOs3PUUEn5R5U0eHNvUzBriLtibypX+iwabbzYb1D+VfClV1ecymvRxG4u0/bvG+QeJ1N0jzitFgWTFdijy9jXODncurnc7MJ1El5uZD1X32Ur5McHdHRZr5B4VKNPGSgcWw9LI9IHWbneFU7UZZM5B1tfZ+b4PE434+YG776SWM1v69APSpayayMosOAcxmfIBpqJbF49HYwdXaSt1PWhvi8o/Ba6eZz/ABj2bB2KcjMqMRA0MF951e7atZLI5xu43Qq0rEXQzuYbtNt2w9i2lNibXaHck9P3T27FpyqFBh5UcHVHW5z4v2WU6c+MDi3n8cegdosetRVi+AV+ESte4OizTyKqBxzDuzxYtv5rrX6Cpnpqx8eo3HmnV/pbSKrimaWuA5QsY3gFrgdY06CNysojrJXhde3NjxFmeNXhMQ5Y3viGg9bbeiVK2GYnBVRiSnlbMw/eYbi+0HoO46VG2VHBbBNnPoXCnfr4l1zA47tsfZcbgo4LcRwaov8AaUknSNMcwHvZK3dptuKyH02ii/JXhcikzY8QZxDtA4+MEwuP4m6XM+I6SFJlPOyRjXxvbI1wu17CHNcOkOGghRXoiIgIiICIiAiIgIiICKyWRrGlznBrWi5c4gAAaySdQUcZVcLVPBnMoWiqfq443FO07jrk7LD8SCQq6tip43STSNiY3W97g1o7Sotyr4XQM6PDmZ2zwmZpzf4IjpPW63olR9VVeIYxUAOMlXJrbG0ciIHoaLNjGzONt5K77JjgpY2z8Qfxh1+DxEhg9OTQXdQsN5VRwNJQ4hjE7nDjKqS9nzSHkR7bF55LBpvmjsCkzJjgvpoM19YRVSa+LtanafR1yfxaPwruIIooGNZExsbGizY4wGtb1AaAvKWYncNynJw9nzMYAGgaBYNboAA2blhTTudrOjoGpUKsKivMq0r0KsKiPMq0q8q0oLCrSryrSgtVpVxVEGXS4i9mg8odB1jqKz5mU9ZGY5WNla7XHIAe2x27wsKnw5x0vOYP5j2bFmszWCzBm9J+8e1VUX5d8HMVJDLU00pDI80ugk5RAc4N5Ems6SNDr7dK9uAmskFTVQ5x4swcbmX5Ie17W5wGwkON+mw6F2fCVzVW+gz6rFwnAZzhUexu+rEsk8U4IiKKIiICIiAiIgIiIPm7KvKStxOpfG573M44shpYwczQ6zBmDx36BpNzcm1hoXS5McFUj819e/im6/B4yDIdz36Q3qFzvC5XJfnel9uH1F9Dq1IwsLwynpIxHTxNiYNjRpcelx1uO8kle73nZoV7gvMhYq8XKwr1IXmQg8yrCvQqwqDzKsK9CrCiPMq0q8q0oLCrSvaOFzzZov8AIdqz4aFjNL+UejYP8oMCno3yahYecdX+1sIYGRahnO84/wBF6PkJ6uheZKqj3k61YShKsJQa/hJ5qrfQZ9Vi4HgM5wn9if8AViXfcJHNVb6tv1GLgOA3nGb2KT6sKsTxTmiIiiIiAiIgIiICIiD5pyX53pfbh9RTrjlY6BsTm6ftQC3zmlrrj4fBQVkvzvS+3D6inHKMciL1w7j0qRn01Q2Vgew3B946Qd6q4LnKNz4XZ0WkHxozqdvHQV0FLVMmF2mxGtp0OaeghRRwXmV7PbZeRCDyKsK9SvMoPMqwr0K9YqUu16B8VEYmaTqF9yy4aDa82/CNfvWUxrWeKO3arXOVVXOAFmiw3LzJQlWkoKEqwlVJVhKASrCUJVpKiMThH5rrfVt+o1R9wG85TewyfWgUhcIvNdd6od9qjvgOP/Jy+wS/Wp1lC9qdkREUREQEREBERAREQfNOS/O9L7cPqKc8oPJsPRID/K5QZkvzvS+3D6inLKXyGjTyv7HJUjTYRiEVQ3OieHC9jsIO8HSFtmjSDqI2jX71BVJi89HPnMJb/UaLgg6CNx+Ck/JzLOnqg1shEUmrSfs3Hc46juPxUHaRVXnDtH+F6ANdqP66lhNXhKiti+A9a8xA47Lda1wr5GanX3O0/wC1XHsRkZFTlhzTM9gcRrAIBIHQg2zImt3lVc66oVQlBQlWkoSrCUAlWEqpKsJQCVYShKtJURQlWkoSrCUHnwic113qh32qOeA/nST2CX61OpG4Q+a671P9zVHPAhzpJ7DL9WBZQqd0REUREQEREBERAREQfNOS/O9L7cPqKdMoDaJp6Hg/yuUF5L870vtw+opyyl8h/F/Y5KkcJWYLS4oxz4nBkgNnAjb+No1H8Q+K5ym4P63OfYZmboBL2gP6td+2y9cpI58NrHPhu1ucSCNovpHQd4K6rJvLiCoAbMRC/Vnfu3HrPiHcdG9QcbRZU1uHP4p5JDDm8XILtFtYtrb2Gy6mh4Q6eWwlYYz0tIc33GxHuK2mU2SENeQ/P4t+aBnWzmvtqJGg3touDqUfYvkFVwXLW8Y0bY+V/L43wKdQkmkxGKoaXQvzwDY6CCDrsQetZOUvkqH1jO6Fy+QEJZSvDhYiXN0i2pjL/G66jKXyVD6xndCDoCVaSjirCUUJVhKqSrCUAlWEoSrSVEUJVpKEqwlAJVhKqSrCUFeEHmuu9Se8FG/Ajzo/2KX6sKknhA5rrvUH5hRtwJc6O9il+pCsoVPCIiKIiICIiAiIgIiIPmnJfnel9uH1FOmUAvE0HbIB/K5QXkvzvS+3D6inXHvJt9YO65KkaWqhiqGFlU242Tge4vA8U/jGjpAXBZSZBTQEyQctpGcHM03Gu9hrG8KRadZMbCy/FuzLm5YRnRuPSWdO8WO9QQzheVFbQnNzjmj7juVH+U6uyy6yh4SIngCaLNPTGdH5XWt7yunxfAqWqB46AxOP72K72HrA5Q9x61wmM8HErQX0z2zs6YyDbrA1Hcg7ehxOKqZnxEkA5puLEGwNvcQsrKbyVD6xndC5vIamfFTPa9paRKRYi2pjB/RdJlP5Kh9YzuhFbxxVhKq4qwlAJVhKErX4vi8FIzPnkDAdQ1ueehrRpKSW3iJbx2s0lWkri6nKmsn/AOtTtgZ/61Ol5HSGDV8QtNVTyP8A+xiUj/wQnMb1WZoXVhs8729TRluMZ2JIlkDfGIb1m3zWM7EIf/aP87f8qMTBQg3Mb5CfvOJues3Cr+xf/VPvP+Vu+h/2/DX9V6JNbVRu8WRrupwPyV7lFxjoTrp3DqJ/yvWBkDbcTUz0/QGvcG+4KXY+WX4Wbr0Shl/zXXeoPzCjXgT50d7HL9SJZtZiOIzU00PhUdXHKwsOe1olaD5rm7fSWHwWWosUHhLhCH08kTTJyQXufGWi50ac0rTnt88fVtx1sck8IiLnbhERAREQEREBERB805L870vtw+op1x7ybfWDuuUFZL87Uvtw+op1x7ybfWDuuSpGtp1mtWDAelc7JjksznFkrom2u1sYjBzTpaXmRrruI02FgL202utGvr4aOPSzrHPOYTmuzasaaMZ2cOS7z2ktf+YaVh5OYoahjg+xfGRcgWD2uvmuzdhu1wI6W31EBZ8y2Y5TKSzsrKXmcxgPbYuJcXFzs4k26ANgGwBVyn8lResZ3QqyqmVHkqL1je6FkrcOKsJVXFWEojBxrEm0sEsztIjbfN1ZzibNb2kgKN5JnAioqftZ5RnNafFhbsDR90C/60ldZwkc3y+sj74Wtx3A5KinhqqdpkDYwyVjRdzLaSQNouTfdY9K9DaTGY9K+N4cm45t4ng5apq3yHluJ3amjsXiqAqq9FxiIiAiIgq1xBuDY9I0FZ0da2QcXUNEjDozj4zd9/6rAWwwTBpq2QRwtJ899uRGOlx+Q1lY5cSc1ZzbxHb8HePSxVBoKh5kaWF9NI48rNaLmInaLAkdGadlgJIURROjGO4cyI5wiL4y4feIjkztO3XbsKl1eTucZMpZ4zl6OhbceL4CIi524REQEREBUKqvNxQfNuS/O1L7cPqKdce8m31g7rlBWS3O1L7cPqKdce8m31g7rkqRqRHntc29s5pbfouLLhpGvjc8OFnDx23AzDtvf7ush2oixXe06yH07HkFzGuLdRc0Et6idS5NztsdfGS3sa9TTmc4rS5F0bmsfIdUgaxv4msL3F43EyEA7Q240ELeTL3avCZb8MJhjMZ2RnJxOIwpVTKnyVF6xvdCrKqZU+SovWN7oWbJs3FWEqrirCVEczwjH9gk9ZH3wrcl8TfTi7ToJ5Tdh0D4qvCL/wBCT1kfeCwcN8QfrYF6W2kujZfNx61s1JZ5OrrsEw+vGe+Iwvfp42HkknaXDUT1g9a0FVwauN/B6xj+hsrS09rm3+S6LDHfZM6j8ysqZ9mOI1gFYTUzwvGNZ9HHKc2I/qOD/EWaomSehI3+/NWKcisSH/w3f/pEfk5do+ulGqRw6jZYsuJT/wDvJ+dy3TW1fT8tV08PVzMeQuJuP/Vzd7pYrD3OJ+CzouDqqGmeeCBu0ueSR2WA+Ky566Y65pD1vd/layY30nTvKy6epfGT4Y9HCeFbCPAsJpdM9U+scP3cIzWHtB/vXji2VT3R8TSxNo4dIzY9D3A67uFrX2207ytTKsSVZTDm85Xn++SXPjqnUysledcN9N/03qcgoOyWH/KYceh7/puU3tK5N7357Ona92+69ERcbpEREBERBQrwmcvZxWFUvQfO+S3O1L7a36inbH/Jt9YO65QTkrztSe2t+op2x/ybfWDuuSpER4Ll9NRTGnxWNzbGzZ7cq2wuA0OG8dG1SjR1UczGvie2RjhcPYbtPaoZnx1pcaPHackAkR1QA42MHU640OHzt95VbguJ4V+0YVUeGUzuV9nywQNj49OrVfZp0hOBNzV4zKPMnuF2mksytjNM/UXtBdGd9vGb8V3FLiUFS3OgmZMOmNwdbrA0jtUFsqplV5Ki9Y3uhVlVMq/JUfrG90IrPcVYSquKsJURz2XYvRPH44+8sHD/ABR+tgWflt/03+mzvLBoPFH62BentftfP6cWv9z4dJhz/s29vzKypX8l3UVraN/JHb81lF/JPUteU62eN6mBKsOVZkqw5VsjCsSVYcqzJVhyrZGusSVYkqy5ViSrbGFZ+SY/5Gi9N303KaWFQvklzjRem76blNLAuHe9+ezs2vdvuvCqqBVXG6RERAREQechWtq3LYSrVVhQQHkpzrSe2t76nbHmkxC2x47NDh/UKCMqcNkw+tdmOLOXx8Eo1jlXFj0tOjsHSpmyLyljxOmzjYSsAZPF0O84DzXax2jYlSIZr8Qlpj4JjVOaiEk8XUA3mjBPjMkPjDVoO69tSrR4XX4eDU4NVeGU50uazS5o82SE6Qbbbb9CmPG8AhmY6OeMSxO1Z2tp3HWDvCi/FeD2vw6Qz4RO5wGnir2lA6LapBu29CDHblZhGJcnFaLwaU66iEEXPSQNPvzlU8HLH/aYRijX20hpdZ7f4m6b9YCw5MrKOpJjxrDc2UHNNRC3i5gelzdAJ6/cqxZGUk5D8JxZudrbFMTHIDuOs9je1BIWSFPWxUxZXuL5WyOAcXBxLLNzTnDXpvr0re5V+So/WN7oWiyQpa2GmLK55fK2RwDnODyWWbmnOF9t9elb3KzyVH6xvdCgynFWEqrirCVBostT+xv9NneWHQ+KP1sCy8tGO8EeSLDPZr1nldCxaLxR+ti9La/a+f04tf7nw2dO+wWU1+hYMayY1coYrZVhyrMlWHKkKxJVhyrMlWHKtka6xJViSrLlWJKtsYVsckOcqH03fTcpqAUJZLOtiFGeh7u45TXDJnBcO9789v27Nr3b7vRERcbpEREBERB5SBa6qjW1IWPNHdBwmV2T7K2EsdyXNOdHJ5jv6g6iP8BRJQ1lXhVXnN+zljNnNOlkjTsPnNNta+g6qnXJ5UZMxVrLPGa9viStHKZu3t3fJErb5J5W02Jx8ghkoH2lO48odJHnN3++y20tH5vuP+V894rg1Vh8gc67c112VERIbfZZw0tO4/Fdfk7wrTRAMrY+PaNHGx2bL2tPJd8E4OXf4vgNNVjNqqdkui13DljqeNI7Co+xrghpnEupZ305813LZ1AixA67qRMJyxw+rsI6pgcf3cv2b/yvtfsutw+lY7Z2gqDgckMJqKOmMVTKJXCRxa8Oc4ZhDbDlWtqOhb3K3yVH6xvdC3EmFNOpxHuK95aGOQR8Y0P4vS2+q9rXttRWthpXv1Cw846v9rPZSMjBJ0kC5c7UN+5c/lPl/R0N2B3hEw0cVERZp/G/U3q0ncokykyvrcRObI/NjJ0U8Vww9F9rz1+4K8I7PLXK2lnBpoH8c4uDnSM8k3NN7Z33j1aN6yaPxR+tij7C8BnBD3DM0GzD4xuNvQu2wetEjR5zRZzdoI0Xt0L0NtZ/HZ6uPXn+fLdRrJjWLEVlRq5McVsqw5VmSrDlSLWJKsOVZkqw5VsjXWJKsSVZcqxZB06AtsYVlZOn9upPSPccpkoHKKMiMPdPVCW3Igvp2OeQQB7jf3dKlqijsFwbyy5yeUdm2nGDLREXI6RERAREQFaQrkQY0sV1r6ilW4IXm+O6DlaygDgQ5ocCLFpFwR0EHWuIxng/gkJMJNO47Byo/wAp1dhtuUry011hTUW5BA+IZFVkV7MbMOmNwv8AldY+6618dRXUnivqKa2wGSNvu0AqepaDcsWSg3K8pwh+HL3FG+LXv/ibE/vtKYnl3iVRHxclUQ06HcW1kZf1uYAbbhYKVJcGjd40TXdbQfmrIsn4QQRBGCNREbQR22Q4RTg+StRUWLm8Sw/ecOU70Wa+027V3GEZMxQeIy7tr3aXnt2dQXYQ4buWwp8OHQocOciwbO2LEr8ks858bjFINThqPWP12rvoaMDYskU42hZYZ5YXnGpljMpxUTPfWUvl6cvaP3sOkdZA1dtlk0mUFO794G7ngt+OpSZJQNK1NdkzDL48LHnpLRf3610zcy97H/jRdCzu1yvhsbvFe13ouB+S8pHLbT5B0p/dFvovf8rrFPB9T9D/AM3+lnNbS9WN0s/Rp5ngayB1la+eriGuRvYb/JdXHkBTDWxx63n+llsqTI2mZa1O0+kM7vXV+p055p/BnfJHDJnSm0ET5T+FpsOvo7VvMKyMnmIdVO4tuvimG7juLtQ+PYpHpsKa0AAAAbALD3LOip2t2LXnu8r1Yzhsx22M7etrsKwpkLGtYwMa0WAGr/Z3rbNFlVFyc8ugREQEREBERAREQFQoiCxy8XoiDGkWO9EQeRVWoiDJiWXGiIMhquCIgqiIgoVYURBVqvREBERAREQEREBERB//2Q=="/>
          <p:cNvSpPr>
            <a:spLocks noChangeAspect="1" noChangeArrowheads="1"/>
          </p:cNvSpPr>
          <p:nvPr/>
        </p:nvSpPr>
        <p:spPr bwMode="auto">
          <a:xfrm>
            <a:off x="2761243" y="-2538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29" name="Group 1028"/>
          <p:cNvGrpSpPr/>
          <p:nvPr/>
        </p:nvGrpSpPr>
        <p:grpSpPr>
          <a:xfrm>
            <a:off x="2454592" y="1420704"/>
            <a:ext cx="6526749" cy="4351290"/>
            <a:chOff x="3290935" y="1732937"/>
            <a:chExt cx="6526749" cy="4351290"/>
          </a:xfrm>
        </p:grpSpPr>
        <p:cxnSp>
          <p:nvCxnSpPr>
            <p:cNvPr id="53" name="Straight Connector 52"/>
            <p:cNvCxnSpPr/>
            <p:nvPr/>
          </p:nvCxnSpPr>
          <p:spPr>
            <a:xfrm flipV="1">
              <a:off x="6606848" y="2297438"/>
              <a:ext cx="931375" cy="7306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/>
            <p:cNvGrpSpPr/>
            <p:nvPr/>
          </p:nvGrpSpPr>
          <p:grpSpPr>
            <a:xfrm>
              <a:off x="3290935" y="1732937"/>
              <a:ext cx="6526749" cy="4212360"/>
              <a:chOff x="2164662" y="1587970"/>
              <a:chExt cx="6526749" cy="4212360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27315" y="3050220"/>
                <a:ext cx="982042" cy="10706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52784" y="1594090"/>
                <a:ext cx="982042" cy="10706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9" name="Can 28"/>
              <p:cNvSpPr>
                <a:spLocks noChangeAspect="1"/>
              </p:cNvSpPr>
              <p:nvPr/>
            </p:nvSpPr>
            <p:spPr>
              <a:xfrm>
                <a:off x="7686676" y="2042047"/>
                <a:ext cx="396281" cy="365760"/>
              </a:xfrm>
              <a:prstGeom prst="can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597655" y="2495777"/>
                <a:ext cx="10486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DB Server 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525367" y="2596154"/>
                <a:ext cx="1040271" cy="3088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Participant 1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806438" y="4106986"/>
                <a:ext cx="992696" cy="3088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Coordinator</a:t>
                </a: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flipV="1">
                <a:off x="6363670" y="2129429"/>
                <a:ext cx="1312816" cy="1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4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0201" y="3036306"/>
                <a:ext cx="982042" cy="10706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5" name="Can 54"/>
              <p:cNvSpPr>
                <a:spLocks noChangeAspect="1"/>
              </p:cNvSpPr>
              <p:nvPr/>
            </p:nvSpPr>
            <p:spPr>
              <a:xfrm>
                <a:off x="7702940" y="3473112"/>
                <a:ext cx="396281" cy="365760"/>
              </a:xfrm>
              <a:prstGeom prst="can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642791" y="3874098"/>
                <a:ext cx="10486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DB Server 2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552784" y="4038370"/>
                <a:ext cx="1040271" cy="3088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Participant 2</a:t>
                </a:r>
              </a:p>
            </p:txBody>
          </p:sp>
          <p:pic>
            <p:nvPicPr>
              <p:cNvPr id="59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0201" y="4489371"/>
                <a:ext cx="982042" cy="10706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0" name="Can 59"/>
              <p:cNvSpPr>
                <a:spLocks noChangeAspect="1"/>
              </p:cNvSpPr>
              <p:nvPr/>
            </p:nvSpPr>
            <p:spPr>
              <a:xfrm>
                <a:off x="7691791" y="4926177"/>
                <a:ext cx="396281" cy="365760"/>
              </a:xfrm>
              <a:prstGeom prst="can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7642791" y="5311708"/>
                <a:ext cx="10486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DB Server 3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552784" y="5491434"/>
                <a:ext cx="1040271" cy="3088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Participant 3</a:t>
                </a:r>
              </a:p>
            </p:txBody>
          </p:sp>
          <p:cxnSp>
            <p:nvCxnSpPr>
              <p:cNvPr id="1026" name="Straight Arrow Connector 1025"/>
              <p:cNvCxnSpPr/>
              <p:nvPr/>
            </p:nvCxnSpPr>
            <p:spPr>
              <a:xfrm flipV="1">
                <a:off x="3884706" y="2305003"/>
                <a:ext cx="1652890" cy="710219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Straight Arrow Connector 1030"/>
              <p:cNvCxnSpPr/>
              <p:nvPr/>
            </p:nvCxnSpPr>
            <p:spPr>
              <a:xfrm flipV="1">
                <a:off x="4209356" y="3649703"/>
                <a:ext cx="1370844" cy="13913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3850322" y="4124926"/>
                <a:ext cx="1808174" cy="81360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6" name="TextBox 1035"/>
              <p:cNvSpPr txBox="1"/>
              <p:nvPr/>
            </p:nvSpPr>
            <p:spPr>
              <a:xfrm>
                <a:off x="2635832" y="1953948"/>
                <a:ext cx="15150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1. VOTE_REQUEST</a:t>
                </a:r>
              </a:p>
            </p:txBody>
          </p:sp>
          <p:sp>
            <p:nvSpPr>
              <p:cNvPr id="1039" name="TextBox 1038"/>
              <p:cNvSpPr txBox="1"/>
              <p:nvPr/>
            </p:nvSpPr>
            <p:spPr>
              <a:xfrm>
                <a:off x="2164662" y="1587970"/>
                <a:ext cx="1621380" cy="401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</a:rPr>
                  <a:t>Phase I: Voting</a:t>
                </a: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 flipH="1">
                <a:off x="4028157" y="2498625"/>
                <a:ext cx="1438980" cy="643024"/>
              </a:xfrm>
              <a:prstGeom prst="straightConnector1">
                <a:avLst/>
              </a:prstGeom>
              <a:ln w="22225">
                <a:solidFill>
                  <a:srgbClr val="00B05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>
                <a:off x="4183012" y="3784095"/>
                <a:ext cx="1372834" cy="20368"/>
              </a:xfrm>
              <a:prstGeom prst="straightConnector1">
                <a:avLst/>
              </a:prstGeom>
              <a:ln w="22225">
                <a:solidFill>
                  <a:srgbClr val="00B05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flipH="1" flipV="1">
                <a:off x="3803301" y="4293915"/>
                <a:ext cx="1734295" cy="833074"/>
              </a:xfrm>
              <a:prstGeom prst="straightConnector1">
                <a:avLst/>
              </a:prstGeom>
              <a:ln w="22225">
                <a:solidFill>
                  <a:srgbClr val="00B05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655709" y="2244277"/>
                <a:ext cx="14951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B050"/>
                    </a:solidFill>
                  </a:rPr>
                  <a:t>2. VOTE_COMMIT</a:t>
                </a: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3365346" y="5016503"/>
              <a:ext cx="1517395" cy="3061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Phase II: Commit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5309285" y="2741121"/>
              <a:ext cx="1448442" cy="675418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837629" y="5419272"/>
              <a:ext cx="1684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3. GLOBAL_COMMIT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37629" y="5776450"/>
              <a:ext cx="15704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4. LOCAL_COMMIT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 flipV="1">
              <a:off x="7661099" y="3873075"/>
              <a:ext cx="1108207" cy="9184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7670472" y="5303091"/>
              <a:ext cx="1020777" cy="7442"/>
            </a:xfrm>
            <a:prstGeom prst="line">
              <a:avLst/>
            </a:prstGeom>
            <a:ln w="38100" cmpd="sng">
              <a:solidFill>
                <a:schemeClr val="accent2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5377645" y="4066125"/>
              <a:ext cx="1304475" cy="15309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4814485" y="4587664"/>
              <a:ext cx="1778925" cy="850306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7541987" y="3720340"/>
              <a:ext cx="1312816" cy="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7515971" y="5166284"/>
              <a:ext cx="1312816" cy="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7635393" y="2419699"/>
              <a:ext cx="1085594" cy="7432"/>
            </a:xfrm>
            <a:prstGeom prst="line">
              <a:avLst/>
            </a:prstGeom>
            <a:ln w="38100" cmpd="sng">
              <a:solidFill>
                <a:schemeClr val="accent2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2" name="Slide Number Placeholder 10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F54-F210-460D-A9B4-9ABDB8BBA9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8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08" y="568715"/>
            <a:ext cx="9797522" cy="6019664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815" y="4149217"/>
            <a:ext cx="3011558" cy="20277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25590" y="0"/>
            <a:ext cx="6508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+mj-lt"/>
              </a:rPr>
              <a:t>Recall - The need of Big Data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F54-F210-460D-A9B4-9ABDB8BBA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59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C287-166A-4510-BF1B-D32A52D6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B4C6E-AFA1-4985-BC52-ACC08FE4D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to index the Internet, talk about it later</a:t>
            </a:r>
          </a:p>
          <a:p>
            <a:r>
              <a:rPr lang="en-US" dirty="0"/>
              <a:t>A way to organize processing in such a way as to take advantage of </a:t>
            </a:r>
            <a:r>
              <a:rPr lang="en-US" b="1" dirty="0"/>
              <a:t>multiple machines </a:t>
            </a:r>
            <a:r>
              <a:rPr lang="en-US" dirty="0"/>
              <a:t>on a </a:t>
            </a:r>
            <a:r>
              <a:rPr lang="en-US" b="1" dirty="0"/>
              <a:t>cluster</a:t>
            </a:r>
            <a:r>
              <a:rPr lang="en-US" dirty="0"/>
              <a:t> while keeping as much processing and the data it needs together on the same machine</a:t>
            </a:r>
          </a:p>
          <a:p>
            <a:r>
              <a:rPr lang="en-US" b="1" dirty="0"/>
              <a:t>Map </a:t>
            </a:r>
            <a:r>
              <a:rPr lang="en-US" dirty="0"/>
              <a:t>– A function whose input is a </a:t>
            </a:r>
            <a:r>
              <a:rPr lang="en-US" b="1" dirty="0"/>
              <a:t>single aggregate </a:t>
            </a:r>
            <a:r>
              <a:rPr lang="en-US" dirty="0"/>
              <a:t>and whose output is a bunch of key value pairs. So, it has multiple outputs.</a:t>
            </a:r>
          </a:p>
          <a:p>
            <a:r>
              <a:rPr lang="en-US" b="1" dirty="0"/>
              <a:t>Reduce</a:t>
            </a:r>
            <a:r>
              <a:rPr lang="en-US" dirty="0"/>
              <a:t> – Combine the key-value pairs. So, reduce operation takes multiple map outputs corresponding to one key uses those as its inputs and combines them to a single output.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B1890-517C-49BB-9A24-054868AB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F54-F210-460D-A9B4-9ABDB8BBA9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01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Taxonomy of NoSQL (Not-only SQL)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Key-Value Stores</a:t>
            </a:r>
          </a:p>
          <a:p>
            <a:pPr lvl="1"/>
            <a:r>
              <a:rPr lang="en-US" dirty="0"/>
              <a:t>Lookup a single value for a key </a:t>
            </a:r>
          </a:p>
          <a:p>
            <a:pPr lvl="2"/>
            <a:r>
              <a:rPr lang="en-US" dirty="0"/>
              <a:t>Amazon’s </a:t>
            </a:r>
            <a:r>
              <a:rPr lang="en-US" dirty="0" err="1"/>
              <a:t>DynamoDB</a:t>
            </a:r>
            <a:endParaRPr lang="en-US" dirty="0"/>
          </a:p>
          <a:p>
            <a:r>
              <a:rPr lang="en-US" dirty="0"/>
              <a:t>Document Stores</a:t>
            </a:r>
          </a:p>
          <a:p>
            <a:pPr lvl="1"/>
            <a:r>
              <a:rPr lang="en-US" dirty="0"/>
              <a:t>Access data by key or by search of “document” data. </a:t>
            </a:r>
          </a:p>
          <a:p>
            <a:pPr lvl="2"/>
            <a:r>
              <a:rPr lang="en-US" dirty="0"/>
              <a:t>MongoDB</a:t>
            </a:r>
          </a:p>
          <a:p>
            <a:pPr lvl="2"/>
            <a:r>
              <a:rPr lang="en-US" dirty="0" err="1"/>
              <a:t>CouchDB</a:t>
            </a:r>
            <a:endParaRPr lang="en-US" dirty="0"/>
          </a:p>
          <a:p>
            <a:r>
              <a:rPr lang="en-US" dirty="0"/>
              <a:t>Column Stores</a:t>
            </a:r>
          </a:p>
          <a:p>
            <a:pPr lvl="1"/>
            <a:r>
              <a:rPr lang="en-US" dirty="0"/>
              <a:t>Column-wise storage of tabular data</a:t>
            </a:r>
          </a:p>
          <a:p>
            <a:pPr lvl="2"/>
            <a:r>
              <a:rPr lang="en-US" dirty="0"/>
              <a:t>Google’s </a:t>
            </a:r>
            <a:r>
              <a:rPr lang="en-US" dirty="0" err="1"/>
              <a:t>BigTable</a:t>
            </a:r>
            <a:endParaRPr lang="en-US" dirty="0"/>
          </a:p>
          <a:p>
            <a:pPr lvl="2"/>
            <a:r>
              <a:rPr lang="en-US" dirty="0"/>
              <a:t>Facebook’s Cassandra</a:t>
            </a:r>
          </a:p>
          <a:p>
            <a:r>
              <a:rPr lang="en-US" dirty="0"/>
              <a:t>Graph Stores</a:t>
            </a:r>
          </a:p>
          <a:p>
            <a:pPr lvl="1"/>
            <a:r>
              <a:rPr lang="en-US" dirty="0"/>
              <a:t>Native graph storage, efficient graph algorithms</a:t>
            </a:r>
          </a:p>
          <a:p>
            <a:pPr lvl="2"/>
            <a:r>
              <a:rPr lang="en-US" dirty="0"/>
              <a:t>Neo4j</a:t>
            </a:r>
          </a:p>
          <a:p>
            <a:pPr lvl="2"/>
            <a:r>
              <a:rPr lang="en-US" dirty="0"/>
              <a:t>Google’s </a:t>
            </a:r>
            <a:r>
              <a:rPr lang="en-US" dirty="0" err="1"/>
              <a:t>Pregel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F54-F210-460D-A9B4-9ABDB8BBA9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90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355" y="-16464"/>
            <a:ext cx="9244361" cy="690085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F54-F210-460D-A9B4-9ABDB8BBA9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22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Key-Value Stores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909" y="1686095"/>
            <a:ext cx="5786891" cy="351905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7" y="1469242"/>
            <a:ext cx="4425012" cy="32970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86267" y="1356153"/>
            <a:ext cx="2691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DynamoDB</a:t>
            </a:r>
            <a:r>
              <a:rPr lang="en-US" sz="2000" b="1" dirty="0"/>
              <a:t> Data Model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576730" y="5512791"/>
            <a:ext cx="2000350" cy="665349"/>
          </a:xfrm>
          <a:prstGeom prst="wedgeRectCallout">
            <a:avLst>
              <a:gd name="adj1" fmla="val -50035"/>
              <a:gd name="adj2" fmla="val -111792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Mandatory</a:t>
            </a:r>
          </a:p>
          <a:p>
            <a:r>
              <a:rPr lang="en-US" sz="1200" dirty="0"/>
              <a:t>Key-value access pattern</a:t>
            </a:r>
          </a:p>
          <a:p>
            <a:r>
              <a:rPr lang="en-US" sz="1200" dirty="0"/>
              <a:t>Determines data distribution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9020424" y="5512791"/>
            <a:ext cx="2603886" cy="558795"/>
          </a:xfrm>
          <a:prstGeom prst="wedgeRectCallout">
            <a:avLst>
              <a:gd name="adj1" fmla="val -89151"/>
              <a:gd name="adj2" fmla="val -123446"/>
            </a:avLst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Optional</a:t>
            </a:r>
          </a:p>
          <a:p>
            <a:r>
              <a:rPr lang="en-US" sz="1200" dirty="0"/>
              <a:t>Models 1:N relationships</a:t>
            </a:r>
          </a:p>
          <a:p>
            <a:r>
              <a:rPr lang="en-US" sz="1200" dirty="0"/>
              <a:t>Enables rich queries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F54-F210-460D-A9B4-9ABDB8BBA9F8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F62EE-C623-44EC-B077-0EAE1DB47ECF}"/>
              </a:ext>
            </a:extLst>
          </p:cNvPr>
          <p:cNvSpPr txBox="1"/>
          <p:nvPr/>
        </p:nvSpPr>
        <p:spPr>
          <a:xfrm>
            <a:off x="213361" y="5491516"/>
            <a:ext cx="523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this case, you can only access the whole aggregate</a:t>
            </a:r>
          </a:p>
        </p:txBody>
      </p:sp>
    </p:spTree>
    <p:extLst>
      <p:ext uri="{BB962C8B-B14F-4D97-AF65-F5344CB8AC3E}">
        <p14:creationId xmlns:p14="http://schemas.microsoft.com/office/powerpoint/2010/main" val="3610498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Column Stores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359" y="1340563"/>
            <a:ext cx="6701883" cy="51793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950" y="1914060"/>
            <a:ext cx="5891560" cy="3034729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F54-F210-460D-A9B4-9ABDB8BBA9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32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976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Document Stores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68788" y="1068070"/>
            <a:ext cx="11502926" cy="5850742"/>
            <a:chOff x="368788" y="1502960"/>
            <a:chExt cx="11502926" cy="5850742"/>
          </a:xfrm>
        </p:grpSpPr>
        <p:pic>
          <p:nvPicPr>
            <p:cNvPr id="3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8246" y="1502960"/>
              <a:ext cx="7792844" cy="5850742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788" y="1502960"/>
              <a:ext cx="3580601" cy="268825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0314878" y="3021980"/>
              <a:ext cx="1556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in JSON/BSON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F54-F210-460D-A9B4-9ABDB8BBA9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31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95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MongoDB Architecture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3995" y="1205450"/>
            <a:ext cx="11349572" cy="5267509"/>
            <a:chOff x="373995" y="960119"/>
            <a:chExt cx="11349572" cy="526750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995" y="960119"/>
              <a:ext cx="5665161" cy="526750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2190" y="1160413"/>
              <a:ext cx="5631377" cy="4918626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F54-F210-460D-A9B4-9ABDB8BBA9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58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45" y="-156117"/>
            <a:ext cx="9324505" cy="72024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18049" y="0"/>
            <a:ext cx="19479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+mj-lt"/>
              </a:rPr>
              <a:t>Queries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F54-F210-460D-A9B4-9ABDB8BBA9F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74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Stores – neo4j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412" y="3414583"/>
            <a:ext cx="23175" cy="288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32" y="821261"/>
            <a:ext cx="5929521" cy="31582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762" y="4617045"/>
            <a:ext cx="5774694" cy="213461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912" y="3648251"/>
            <a:ext cx="5051892" cy="996295"/>
          </a:xfrm>
          <a:prstGeom prst="rect">
            <a:avLst/>
          </a:prstGeom>
          <a:ln>
            <a:noFill/>
          </a:ln>
        </p:spPr>
      </p:pic>
      <p:grpSp>
        <p:nvGrpSpPr>
          <p:cNvPr id="7" name="Group 6"/>
          <p:cNvGrpSpPr/>
          <p:nvPr/>
        </p:nvGrpSpPr>
        <p:grpSpPr>
          <a:xfrm>
            <a:off x="256901" y="4146398"/>
            <a:ext cx="5703595" cy="2194617"/>
            <a:chOff x="98934" y="4047366"/>
            <a:chExt cx="5703595" cy="219461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934" y="4287117"/>
              <a:ext cx="3102499" cy="195486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99250" y="4047366"/>
              <a:ext cx="2103279" cy="219461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189393" y="4944619"/>
              <a:ext cx="6024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</a:rPr>
                <a:t>vs</a:t>
              </a: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1762" y="821261"/>
            <a:ext cx="5859547" cy="278961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56901" y="-1709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Graph Stores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F54-F210-460D-A9B4-9ABDB8BBA9F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3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Prons</a:t>
            </a:r>
            <a:r>
              <a:rPr lang="en-US" b="1" dirty="0">
                <a:solidFill>
                  <a:srgbClr val="0070C0"/>
                </a:solidFill>
              </a:rPr>
              <a:t>/Cons of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Advantages 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High elastic scalability</a:t>
            </a:r>
          </a:p>
          <a:p>
            <a:pPr lvl="1"/>
            <a:r>
              <a:rPr lang="en-US" dirty="0"/>
              <a:t>Lower cost </a:t>
            </a:r>
          </a:p>
          <a:p>
            <a:pPr lvl="1"/>
            <a:r>
              <a:rPr lang="en-US" dirty="0"/>
              <a:t>Schema flexibility, semi-structured data</a:t>
            </a:r>
          </a:p>
          <a:p>
            <a:r>
              <a:rPr lang="en-US" b="1" dirty="0"/>
              <a:t>Disadvantages </a:t>
            </a:r>
            <a:endParaRPr lang="en-US" dirty="0"/>
          </a:p>
          <a:p>
            <a:pPr lvl="1"/>
            <a:r>
              <a:rPr lang="en-US" dirty="0"/>
              <a:t>No standardization</a:t>
            </a:r>
          </a:p>
          <a:p>
            <a:pPr lvl="1"/>
            <a:r>
              <a:rPr lang="en-US" dirty="0"/>
              <a:t>Less mature</a:t>
            </a:r>
          </a:p>
          <a:p>
            <a:pPr lvl="1"/>
            <a:r>
              <a:rPr lang="en-US" dirty="0"/>
              <a:t>Limited query capabilities</a:t>
            </a:r>
          </a:p>
          <a:p>
            <a:pPr lvl="1"/>
            <a:r>
              <a:rPr lang="en-US" dirty="0"/>
              <a:t>Programming with eventual consistent is counter-intuitive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F54-F210-460D-A9B4-9ABDB8BBA9F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5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it is different?</a:t>
            </a:r>
          </a:p>
          <a:p>
            <a:r>
              <a:rPr lang="en-US" dirty="0"/>
              <a:t>We have lot of data, </a:t>
            </a:r>
            <a:r>
              <a:rPr lang="en-US" dirty="0">
                <a:solidFill>
                  <a:srgbClr val="FF0000"/>
                </a:solidFill>
              </a:rPr>
              <a:t>so we can afford to lose some?</a:t>
            </a:r>
          </a:p>
          <a:p>
            <a:r>
              <a:rPr lang="en-US" dirty="0"/>
              <a:t>Let us think two scenarios-</a:t>
            </a:r>
          </a:p>
          <a:p>
            <a:pPr lvl="1"/>
            <a:r>
              <a:rPr lang="en-US" dirty="0"/>
              <a:t>Your medical record</a:t>
            </a:r>
          </a:p>
          <a:p>
            <a:pPr lvl="1"/>
            <a:r>
              <a:rPr lang="en-US" dirty="0"/>
              <a:t>Fitbit record</a:t>
            </a:r>
          </a:p>
          <a:p>
            <a:r>
              <a:rPr lang="en-US" dirty="0"/>
              <a:t>BASE instead of ACID</a:t>
            </a:r>
          </a:p>
          <a:p>
            <a:r>
              <a:rPr lang="en-US" dirty="0"/>
              <a:t>Do we still need transaction?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F54-F210-460D-A9B4-9ABDB8BBA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10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477" y="752711"/>
            <a:ext cx="7848600" cy="530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F54-F210-460D-A9B4-9ABDB8BBA9F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71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2085" y="1575388"/>
            <a:ext cx="10515600" cy="4727304"/>
          </a:xfrm>
        </p:spPr>
        <p:txBody>
          <a:bodyPr>
            <a:normAutofit lnSpcReduction="10000"/>
          </a:bodyPr>
          <a:lstStyle/>
          <a:p>
            <a:r>
              <a:rPr lang="en-US" altLang="en-US" sz="2400" i="1" dirty="0"/>
              <a:t>A DBMS that delivers the scalability and flexibility promised by NoSQL while retaining the support for SQL queries and/or ACID, or to improve performance for appropriate workloads.</a:t>
            </a:r>
          </a:p>
          <a:p>
            <a:endParaRPr lang="en-US" altLang="en-US" sz="2400" i="1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400" dirty="0" err="1"/>
              <a:t>NewSQL</a:t>
            </a:r>
            <a:r>
              <a:rPr lang="en-US" altLang="en-US" sz="2400" dirty="0"/>
              <a:t> databases have </a:t>
            </a:r>
          </a:p>
          <a:p>
            <a:pPr lvl="1"/>
            <a:r>
              <a:rPr lang="en-US" altLang="en-US" dirty="0"/>
              <a:t>SQL as the primary interface.</a:t>
            </a:r>
          </a:p>
          <a:p>
            <a:pPr lvl="1"/>
            <a:r>
              <a:rPr lang="en-US" altLang="en-US" dirty="0"/>
              <a:t>ACID support for transactions</a:t>
            </a:r>
          </a:p>
          <a:p>
            <a:pPr lvl="1"/>
            <a:r>
              <a:rPr lang="en-US" altLang="en-US" dirty="0"/>
              <a:t>Non-locking concurrency control.</a:t>
            </a:r>
          </a:p>
          <a:p>
            <a:pPr lvl="1"/>
            <a:r>
              <a:rPr lang="en-US" altLang="en-US" dirty="0"/>
              <a:t>High per-node performance.</a:t>
            </a:r>
          </a:p>
          <a:p>
            <a:pPr lvl="1"/>
            <a:r>
              <a:rPr lang="en-US" altLang="en-US" dirty="0"/>
              <a:t>Parallel, shared-nothing architecture.</a:t>
            </a:r>
          </a:p>
          <a:p>
            <a:endParaRPr lang="en-US" altLang="en-US" i="1" dirty="0"/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1206190" y="2534369"/>
            <a:ext cx="66494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200" dirty="0">
                <a:latin typeface="Yanone Kaffeesatz Bold" charset="0"/>
              </a:rPr>
              <a:t>Matt </a:t>
            </a:r>
            <a:r>
              <a:rPr lang="en-US" altLang="en-US" sz="1200" dirty="0" err="1">
                <a:latin typeface="Yanone Kaffeesatz Bold" charset="0"/>
              </a:rPr>
              <a:t>Aslett</a:t>
            </a:r>
            <a:r>
              <a:rPr lang="en-US" altLang="en-US" sz="1200" dirty="0">
                <a:latin typeface="Yanone Kaffeesatz Bold" charset="0"/>
              </a:rPr>
              <a:t> – </a:t>
            </a:r>
            <a:r>
              <a:rPr lang="en-US" altLang="en-US" sz="1200" i="1" dirty="0">
                <a:latin typeface="Yanone Kaffeesatz Bold" charset="0"/>
              </a:rPr>
              <a:t>“How Will The Database Incumbents Respond To NoSQL And </a:t>
            </a:r>
            <a:r>
              <a:rPr lang="en-US" altLang="en-US" sz="1200" i="1" dirty="0" err="1">
                <a:latin typeface="Yanone Kaffeesatz Bold" charset="0"/>
              </a:rPr>
              <a:t>NewSQL</a:t>
            </a:r>
            <a:r>
              <a:rPr lang="en-US" altLang="en-US" sz="1200" i="1" dirty="0">
                <a:latin typeface="Yanone Kaffeesatz Bold" charset="0"/>
              </a:rPr>
              <a:t>?”</a:t>
            </a:r>
          </a:p>
          <a:p>
            <a:r>
              <a:rPr lang="en-US" altLang="en-US" sz="1200" dirty="0">
                <a:solidFill>
                  <a:srgbClr val="C00000"/>
                </a:solidFill>
                <a:latin typeface="Yanone Kaffeesatz Bold" charset="0"/>
                <a:hlinkClick r:id="rId2"/>
              </a:rPr>
              <a:t>https://www.451research.com/report-short?entityId=66963</a:t>
            </a:r>
            <a:endParaRPr lang="en-US" altLang="en-US" sz="1200" dirty="0">
              <a:solidFill>
                <a:srgbClr val="C00000"/>
              </a:solidFill>
              <a:latin typeface="Yanone Kaffeesatz Bold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206190" y="5949197"/>
            <a:ext cx="82277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200" dirty="0">
                <a:latin typeface="Yanone Kaffeesatz Bold" charset="0"/>
              </a:rPr>
              <a:t>Michael </a:t>
            </a:r>
            <a:r>
              <a:rPr lang="en-US" altLang="en-US" sz="1200" dirty="0" err="1">
                <a:latin typeface="Yanone Kaffeesatz Bold" charset="0"/>
              </a:rPr>
              <a:t>Stonebraker</a:t>
            </a:r>
            <a:r>
              <a:rPr lang="en-US" altLang="en-US" sz="1200" dirty="0">
                <a:latin typeface="Yanone Kaffeesatz Bold" charset="0"/>
              </a:rPr>
              <a:t>- </a:t>
            </a:r>
            <a:r>
              <a:rPr lang="en-US" altLang="en-US" sz="1200" i="1" dirty="0">
                <a:latin typeface="Yanone Kaffeesatz Bold" charset="0"/>
              </a:rPr>
              <a:t>“New SQL: An Alternative to NoSQL and Old SQL for New OLTP Apps”</a:t>
            </a:r>
          </a:p>
          <a:p>
            <a:r>
              <a:rPr lang="en-US" altLang="en-US" sz="1200" dirty="0">
                <a:solidFill>
                  <a:srgbClr val="C00000"/>
                </a:solidFill>
                <a:latin typeface="Yanone Kaffeesatz Bold" charset="0"/>
              </a:rPr>
              <a:t> </a:t>
            </a:r>
            <a:r>
              <a:rPr lang="en-US" altLang="en-US" sz="1200" dirty="0">
                <a:solidFill>
                  <a:srgbClr val="C00000"/>
                </a:solidFill>
                <a:latin typeface="Yanone Kaffeesatz Bold" charset="0"/>
                <a:hlinkClick r:id="rId3"/>
              </a:rPr>
              <a:t>http://cacm.acm.org/blogs/blog-cacm/109710</a:t>
            </a:r>
            <a:r>
              <a:rPr lang="en-US" altLang="en-US" sz="1200" i="1" dirty="0">
                <a:solidFill>
                  <a:srgbClr val="C00000"/>
                </a:solidFill>
                <a:latin typeface="Yanone Kaffeesatz Bold" charset="0"/>
              </a:rPr>
              <a:t> </a:t>
            </a:r>
            <a:endParaRPr lang="en-US" altLang="en-US" sz="1200" dirty="0">
              <a:solidFill>
                <a:srgbClr val="C00000"/>
              </a:solidFill>
              <a:latin typeface="Yanone Kaffeesatz Bold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254842"/>
              </p:ext>
            </p:extLst>
          </p:nvPr>
        </p:nvGraphicFramePr>
        <p:xfrm>
          <a:off x="6471303" y="3368097"/>
          <a:ext cx="4882497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073">
                  <a:extLst>
                    <a:ext uri="{9D8B030D-6E8A-4147-A177-3AD203B41FA5}">
                      <a16:colId xmlns:a16="http://schemas.microsoft.com/office/drawing/2014/main" val="2801614309"/>
                    </a:ext>
                  </a:extLst>
                </a:gridCol>
                <a:gridCol w="1471961">
                  <a:extLst>
                    <a:ext uri="{9D8B030D-6E8A-4147-A177-3AD203B41FA5}">
                      <a16:colId xmlns:a16="http://schemas.microsoft.com/office/drawing/2014/main" val="1889001321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129110375"/>
                    </a:ext>
                  </a:extLst>
                </a:gridCol>
                <a:gridCol w="947853">
                  <a:extLst>
                    <a:ext uri="{9D8B030D-6E8A-4147-A177-3AD203B41FA5}">
                      <a16:colId xmlns:a16="http://schemas.microsoft.com/office/drawing/2014/main" val="1470953880"/>
                    </a:ext>
                  </a:extLst>
                </a:gridCol>
              </a:tblGrid>
              <a:tr h="299628">
                <a:tc>
                  <a:txBody>
                    <a:bodyPr/>
                    <a:lstStyle/>
                    <a:p>
                      <a:r>
                        <a:rPr lang="en-US" sz="1600" dirty="0"/>
                        <a:t>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Traditional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NewSQL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01964"/>
                  </a:ext>
                </a:extLst>
              </a:tr>
              <a:tr h="299628">
                <a:tc>
                  <a:txBody>
                    <a:bodyPr/>
                    <a:lstStyle/>
                    <a:p>
                      <a:r>
                        <a:rPr lang="en-US" sz="1600" dirty="0"/>
                        <a:t>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380390"/>
                  </a:ext>
                </a:extLst>
              </a:tr>
              <a:tr h="299628">
                <a:tc>
                  <a:txBody>
                    <a:bodyPr/>
                    <a:lstStyle/>
                    <a:p>
                      <a:r>
                        <a:rPr lang="en-US" sz="1600" dirty="0"/>
                        <a:t>In-memory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21214"/>
                  </a:ext>
                </a:extLst>
              </a:tr>
              <a:tr h="299628">
                <a:tc>
                  <a:txBody>
                    <a:bodyPr/>
                    <a:lstStyle/>
                    <a:p>
                      <a:r>
                        <a:rPr lang="en-US" sz="1600" dirty="0"/>
                        <a:t>Big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648124"/>
                  </a:ext>
                </a:extLst>
              </a:tr>
              <a:tr h="299628">
                <a:tc>
                  <a:txBody>
                    <a:bodyPr/>
                    <a:lstStyle/>
                    <a:p>
                      <a:r>
                        <a:rPr lang="en-US" sz="1600" dirty="0"/>
                        <a:t>RDBMS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50748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NewSQL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F54-F210-460D-A9B4-9ABDB8BBA9F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27812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1F022A-9085-466E-82A2-56A5F803D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"/>
            <a:ext cx="11216408" cy="682078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9C0F90-C96F-468F-BB45-078FAB5F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E2CBF54-F210-460D-A9B4-9ABDB8BBA9F8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42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Scaling Relational Databases for Big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/>
              <a:t>Vertically (or up)</a:t>
            </a:r>
          </a:p>
          <a:p>
            <a:pPr lvl="1"/>
            <a:r>
              <a:rPr lang="en-US" dirty="0"/>
              <a:t>Can be achieved by hardware upgrades (e.g., faster CPU, more memory, or larger disks)</a:t>
            </a:r>
          </a:p>
          <a:p>
            <a:pPr lvl="1"/>
            <a:r>
              <a:rPr lang="en-US" dirty="0"/>
              <a:t>Limited by the amount of CPU, RAM and disk that can be configured on a single machine</a:t>
            </a:r>
          </a:p>
          <a:p>
            <a:pPr lvl="1"/>
            <a:endParaRPr lang="en-US" dirty="0"/>
          </a:p>
          <a:p>
            <a:r>
              <a:rPr lang="en-US" sz="3000" dirty="0"/>
              <a:t>Horizontally (or out)</a:t>
            </a:r>
          </a:p>
          <a:p>
            <a:pPr lvl="1"/>
            <a:r>
              <a:rPr lang="en-US" dirty="0"/>
              <a:t>Can be achieved by adding more machines</a:t>
            </a:r>
          </a:p>
          <a:p>
            <a:pPr lvl="1"/>
            <a:r>
              <a:rPr lang="en-US" dirty="0"/>
              <a:t>Requires database </a:t>
            </a:r>
            <a:r>
              <a:rPr lang="en-US" b="1" i="1" dirty="0" err="1">
                <a:solidFill>
                  <a:srgbClr val="FF0000"/>
                </a:solidFill>
              </a:rPr>
              <a:t>sharding</a:t>
            </a:r>
            <a:r>
              <a:rPr lang="en-US" dirty="0"/>
              <a:t> and probably </a:t>
            </a:r>
            <a:r>
              <a:rPr lang="en-US" b="1" i="1" dirty="0">
                <a:solidFill>
                  <a:srgbClr val="FF0000"/>
                </a:solidFill>
              </a:rPr>
              <a:t>replication</a:t>
            </a:r>
          </a:p>
          <a:p>
            <a:pPr lvl="1"/>
            <a:r>
              <a:rPr lang="en-US" dirty="0"/>
              <a:t>Limited by the Read-to-Write ratio and communication overhead</a:t>
            </a:r>
          </a:p>
          <a:p>
            <a:pPr lvl="1"/>
            <a:r>
              <a:rPr lang="en-US" dirty="0"/>
              <a:t>ACID requirements constrain scalability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2">
              <a:buFont typeface="Wingdings" pitchFamily="2" charset="2"/>
              <a:buChar char="§"/>
            </a:pP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F54-F210-460D-A9B4-9ABDB8BBA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4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EE95-3D3A-4C68-8FB4-D0FA7F82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A9049-6B8D-41D1-846D-C809EBBA4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260" y="1793174"/>
            <a:ext cx="10997540" cy="4383789"/>
          </a:xfrm>
        </p:spPr>
        <p:txBody>
          <a:bodyPr/>
          <a:lstStyle/>
          <a:p>
            <a:r>
              <a:rPr lang="en-US" dirty="0"/>
              <a:t>Means Not Only SQL</a:t>
            </a:r>
          </a:p>
          <a:p>
            <a:r>
              <a:rPr lang="en-US" dirty="0"/>
              <a:t>Scale horizontally on clusters</a:t>
            </a:r>
          </a:p>
          <a:p>
            <a:r>
              <a:rPr lang="en-US" b="1" dirty="0"/>
              <a:t>Concept of Aggregate</a:t>
            </a:r>
          </a:p>
          <a:p>
            <a:pPr lvl="1"/>
            <a:r>
              <a:rPr lang="en-US" dirty="0"/>
              <a:t>Explicit storage of a rich structure of closely related data that is </a:t>
            </a:r>
            <a:r>
              <a:rPr lang="en-US" b="1" dirty="0"/>
              <a:t>accessed</a:t>
            </a:r>
            <a:r>
              <a:rPr lang="en-US" dirty="0"/>
              <a:t> as a unit</a:t>
            </a:r>
          </a:p>
          <a:p>
            <a:r>
              <a:rPr lang="en-US" dirty="0"/>
              <a:t>Using this concept, we can divide databases into </a:t>
            </a:r>
          </a:p>
          <a:p>
            <a:pPr lvl="1"/>
            <a:r>
              <a:rPr lang="en-US" sz="2800" dirty="0"/>
              <a:t>Aggregate-ignorant</a:t>
            </a:r>
          </a:p>
          <a:p>
            <a:pPr lvl="1"/>
            <a:r>
              <a:rPr lang="en-US" sz="2800" dirty="0">
                <a:hlinkClick r:id="rId2"/>
              </a:rPr>
              <a:t>Aggregate-oriented</a:t>
            </a:r>
            <a:endParaRPr lang="en-US" sz="28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28694-0BF0-457F-9681-B2C8657E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F54-F210-460D-A9B4-9ABDB8BBA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7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28EA7-9C87-4FFE-BE09-1ADAC92C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F54-F210-460D-A9B4-9ABDB8BBA9F8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2E0E4-3A70-4D3F-BFE1-0F9EF82E6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29" y="0"/>
            <a:ext cx="10315150" cy="62131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A14409-9374-4C8A-A099-7BA08DEF2887}"/>
              </a:ext>
            </a:extLst>
          </p:cNvPr>
          <p:cNvSpPr txBox="1"/>
          <p:nvPr/>
        </p:nvSpPr>
        <p:spPr>
          <a:xfrm>
            <a:off x="1769423" y="6356350"/>
            <a:ext cx="745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– </a:t>
            </a:r>
            <a:r>
              <a:rPr lang="en-US" dirty="0" err="1"/>
              <a:t>Rashhed</a:t>
            </a:r>
            <a:r>
              <a:rPr lang="en-US" dirty="0"/>
              <a:t> et al, Intl. J of Computer Science and Network Security, 2019 </a:t>
            </a:r>
          </a:p>
        </p:txBody>
      </p:sp>
    </p:spTree>
    <p:extLst>
      <p:ext uri="{BB962C8B-B14F-4D97-AF65-F5344CB8AC3E}">
        <p14:creationId xmlns:p14="http://schemas.microsoft.com/office/powerpoint/2010/main" val="2162992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67385-3F0E-4DF3-8309-90CC8ADC0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NoSQL databases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0CB1E-9123-4E4B-9FD2-1F1F3DE00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676894"/>
            <a:ext cx="7466563" cy="5500069"/>
          </a:xfrm>
        </p:spPr>
        <p:txBody>
          <a:bodyPr anchor="ctr">
            <a:normAutofit/>
          </a:bodyPr>
          <a:lstStyle/>
          <a:p>
            <a:r>
              <a:rPr lang="en-US" sz="3200" dirty="0"/>
              <a:t>Four categories found in NoSQL databases</a:t>
            </a:r>
          </a:p>
          <a:p>
            <a:pPr lvl="1"/>
            <a:r>
              <a:rPr lang="en-US" sz="2800" b="1" dirty="0"/>
              <a:t>Key –value (Aggregate-oriented)</a:t>
            </a:r>
          </a:p>
          <a:p>
            <a:pPr marL="457200" lvl="1" indent="0">
              <a:buNone/>
            </a:pPr>
            <a:endParaRPr lang="en-US" sz="2800" b="1" dirty="0"/>
          </a:p>
          <a:p>
            <a:pPr lvl="1"/>
            <a:r>
              <a:rPr lang="en-US" sz="2800" b="1" dirty="0"/>
              <a:t>Document (Aggregate-oriented)</a:t>
            </a:r>
          </a:p>
          <a:p>
            <a:pPr lvl="1"/>
            <a:endParaRPr lang="en-US" sz="2800" b="1" dirty="0"/>
          </a:p>
          <a:p>
            <a:pPr lvl="1"/>
            <a:r>
              <a:rPr lang="en-US" sz="2800" b="1" dirty="0"/>
              <a:t>Column-family (Aggregate-oriented)</a:t>
            </a:r>
          </a:p>
          <a:p>
            <a:pPr lvl="1"/>
            <a:endParaRPr lang="en-US" sz="2800" b="1" dirty="0"/>
          </a:p>
          <a:p>
            <a:pPr lvl="1"/>
            <a:r>
              <a:rPr lang="en-US" sz="2800" b="1" dirty="0"/>
              <a:t>Graph(Aggregate-ignorant)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86D67-6604-4798-84C2-A86DC747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E2CBF54-F210-460D-A9B4-9ABDB8BBA9F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1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55BEC-A597-467B-95DB-353B2251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81B04-0E8A-4C3D-A8FD-1A17F6E59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be performed along two dimensions –</a:t>
            </a:r>
          </a:p>
          <a:p>
            <a:pPr lvl="1"/>
            <a:r>
              <a:rPr lang="en-US" dirty="0"/>
              <a:t>Across Functional areas</a:t>
            </a:r>
          </a:p>
          <a:p>
            <a:pPr lvl="1"/>
            <a:r>
              <a:rPr lang="en-US" dirty="0"/>
              <a:t>Within functional areas to different nodes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BF467-9032-4A5E-8730-006CAA95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F54-F210-460D-A9B4-9ABDB8BBA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chemeClr val="accent5"/>
                </a:solidFill>
              </a:rPr>
              <a:t>Data Sharding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E2CBF54-F210-460D-A9B4-9ABDB8BBA9F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009B42CC-C6A7-930C-E787-DDDCBA8852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443187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140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1395</Words>
  <Application>Microsoft Office PowerPoint</Application>
  <PresentationFormat>Widescreen</PresentationFormat>
  <Paragraphs>267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StoneSerif</vt:lpstr>
      <vt:lpstr>Wingdings</vt:lpstr>
      <vt:lpstr>Yanone Kaffeesatz Bold</vt:lpstr>
      <vt:lpstr>Office Theme</vt:lpstr>
      <vt:lpstr>NoSQL Databases</vt:lpstr>
      <vt:lpstr>PowerPoint Presentation</vt:lpstr>
      <vt:lpstr>Big Data</vt:lpstr>
      <vt:lpstr>Scaling Relational Databases for Big Data?</vt:lpstr>
      <vt:lpstr>NoSQL</vt:lpstr>
      <vt:lpstr>PowerPoint Presentation</vt:lpstr>
      <vt:lpstr>NoSQL databases</vt:lpstr>
      <vt:lpstr>Horizontal Scaling</vt:lpstr>
      <vt:lpstr>Data Sharding</vt:lpstr>
      <vt:lpstr>Data Sharding</vt:lpstr>
      <vt:lpstr>Data Replication</vt:lpstr>
      <vt:lpstr>Various Consistency types</vt:lpstr>
      <vt:lpstr>The CAP Theorem</vt:lpstr>
      <vt:lpstr>CAP and databases</vt:lpstr>
      <vt:lpstr>Distributed Databases &amp; ACID</vt:lpstr>
      <vt:lpstr>BASE antidote to ACID</vt:lpstr>
      <vt:lpstr>BASE  – Key points</vt:lpstr>
      <vt:lpstr>2-Phase Commit protocol (2PC) </vt:lpstr>
      <vt:lpstr>2-Phase Commit protocol (2PC) </vt:lpstr>
      <vt:lpstr>Map-Reduce</vt:lpstr>
      <vt:lpstr>Taxonomy of NoSQL (Not-only SQL) databases</vt:lpstr>
      <vt:lpstr>PowerPoint Presentation</vt:lpstr>
      <vt:lpstr>Key-Value Stores</vt:lpstr>
      <vt:lpstr>Column Stores</vt:lpstr>
      <vt:lpstr>Document Stores</vt:lpstr>
      <vt:lpstr>MongoDB Architecture</vt:lpstr>
      <vt:lpstr>PowerPoint Presentation</vt:lpstr>
      <vt:lpstr>Graph Stores – neo4j</vt:lpstr>
      <vt:lpstr>Prons/Cons of NoSQL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Databases</dc:title>
  <dc:creator>Abhijit Dutt</dc:creator>
  <cp:lastModifiedBy>Abhijit Dutt</cp:lastModifiedBy>
  <cp:revision>38</cp:revision>
  <dcterms:created xsi:type="dcterms:W3CDTF">2020-10-22T14:54:55Z</dcterms:created>
  <dcterms:modified xsi:type="dcterms:W3CDTF">2023-04-04T13:50:11Z</dcterms:modified>
</cp:coreProperties>
</file>