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1" r:id="rId2"/>
  </p:sldMasterIdLst>
  <p:notesMasterIdLst>
    <p:notesMasterId r:id="rId20"/>
  </p:notesMasterIdLst>
  <p:handoutMasterIdLst>
    <p:handoutMasterId r:id="rId21"/>
  </p:handoutMasterIdLst>
  <p:sldIdLst>
    <p:sldId id="257" r:id="rId3"/>
    <p:sldId id="340" r:id="rId4"/>
    <p:sldId id="409" r:id="rId5"/>
    <p:sldId id="408" r:id="rId6"/>
    <p:sldId id="341" r:id="rId7"/>
    <p:sldId id="342" r:id="rId8"/>
    <p:sldId id="407" r:id="rId9"/>
    <p:sldId id="345" r:id="rId10"/>
    <p:sldId id="410" r:id="rId11"/>
    <p:sldId id="411" r:id="rId12"/>
    <p:sldId id="412" r:id="rId13"/>
    <p:sldId id="413" r:id="rId14"/>
    <p:sldId id="343" r:id="rId15"/>
    <p:sldId id="344" r:id="rId16"/>
    <p:sldId id="347" r:id="rId17"/>
    <p:sldId id="348" r:id="rId18"/>
    <p:sldId id="34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5974" autoAdjust="0"/>
  </p:normalViewPr>
  <p:slideViewPr>
    <p:cSldViewPr snapToGrid="0">
      <p:cViewPr varScale="1">
        <p:scale>
          <a:sx n="75" d="100"/>
          <a:sy n="75" d="100"/>
        </p:scale>
        <p:origin x="77" y="27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16E86842-826D-4D17-A138-045166E050DE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40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EF199169-C0ED-47D0-9D44-B0560AB79945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7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DD1928E1-AE3E-4FF1-92D1-6BFCC3FE5B92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7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DD1928E1-AE3E-4FF1-92D1-6BFCC3FE5B92}" type="slidenum">
              <a:rPr lang="en-US" altLang="en-US" b="0"/>
              <a:pPr/>
              <a:t>8</a:t>
            </a:fld>
            <a:endParaRPr lang="en-US" altLang="en-US" b="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50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</p:spPr>
        <p:txBody>
          <a:bodyPr/>
          <a:lstStyle/>
          <a:p>
            <a:fld id="{5949C478-FE3F-49B1-8779-07AD60FC0F6B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dirty="0"/>
              <a:t>© Dr. Abhijit Dutt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>
            <a:lvl1pPr>
              <a:defRPr sz="1200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868369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2588" y="6553201"/>
            <a:ext cx="1086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35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6612" y="6349094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4412" y="6428316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876800"/>
          </a:xfrm>
          <a:noFill/>
        </p:spPr>
        <p:txBody>
          <a:bodyPr/>
          <a:lstStyle>
            <a:lvl1pPr marL="274320" indent="-228600">
              <a:spcBef>
                <a:spcPts val="2400"/>
              </a:spcBef>
              <a:buClr>
                <a:srgbClr val="0070C0"/>
              </a:buClr>
              <a:buSzPct val="90000"/>
              <a:buFont typeface="Palatino Linotype" panose="02040502050505030304" pitchFamily="18" charset="0"/>
              <a:buChar char="•"/>
              <a:defRPr sz="2800"/>
            </a:lvl1pPr>
            <a:lvl2pPr marL="594360" indent="-228600">
              <a:buClr>
                <a:srgbClr val="FFC000"/>
              </a:buClr>
              <a:buFont typeface="Palatino Linotype" panose="02040502050505030304" pitchFamily="18" charset="0"/>
              <a:buChar char="•"/>
              <a:defRPr sz="2600"/>
            </a:lvl2pPr>
            <a:lvl3pPr>
              <a:buClr>
                <a:srgbClr val="00B050"/>
              </a:buCl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/>
          <a:lstStyle/>
          <a:p>
            <a:fld id="{7955BE44-216D-4663-9221-C183B2C9078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fld id="{1D8BD707-D9CF-40AE-B4C6-C98DA3205C09}" type="datetimeFigureOut">
              <a:rPr lang="en-US" sz="1588" smtClean="0">
                <a:solidFill>
                  <a:prstClr val="black">
                    <a:tint val="75000"/>
                  </a:prstClr>
                </a:solidFill>
              </a:rPr>
              <a:pPr defTabSz="806867"/>
              <a:t>4/6/2023</a:t>
            </a:fld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fld id="{B6F15528-21DE-4FAA-801E-634DDDAF4B2B}" type="slidenum">
              <a:rPr lang="en-US" sz="1588" smtClean="0">
                <a:solidFill>
                  <a:prstClr val="black">
                    <a:tint val="75000"/>
                  </a:prstClr>
                </a:solidFill>
              </a:rPr>
              <a:pPr defTabSz="806867"/>
              <a:t>‹#›</a:t>
            </a:fld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0353" y="5638800"/>
            <a:ext cx="8735325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47" y="152400"/>
            <a:ext cx="11782531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50329" y="5638800"/>
            <a:ext cx="2998451" cy="838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8575" cap="rnd" cmpd="dbl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441" y="5791201"/>
            <a:ext cx="1544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Chapter 5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736" y="685800"/>
            <a:ext cx="505860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46" y="76200"/>
            <a:ext cx="10868369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101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6"/>
            <a:ext cx="538339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7560" y="1589566"/>
            <a:ext cx="5340877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74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16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2" y="634349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4412" y="641138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388534"/>
            <a:ext cx="10210800" cy="4555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160867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noFill/>
          <a:ln w="152400">
            <a:solidFill>
              <a:srgbClr val="7030A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71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25000"/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50000"/>
          </a:schemeClr>
        </a:buClr>
        <a:buSzPct val="100000"/>
        <a:buFont typeface="Courier New" panose="02070309020205020404" pitchFamily="49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>
                <a:solidFill>
                  <a:srgbClr val="04617B"/>
                </a:solidFill>
              </a:rPr>
              <a:pPr/>
              <a:t>4/6/2023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810000"/>
            <a:ext cx="5029201" cy="139700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Abhijit Dutt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9412" y="533400"/>
            <a:ext cx="6705600" cy="2870200"/>
          </a:xfrm>
        </p:spPr>
        <p:txBody>
          <a:bodyPr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effectLst/>
                <a:latin typeface="+mn-lt"/>
              </a:rPr>
              <a:t>Discussion on Readings</a:t>
            </a:r>
            <a:endParaRPr lang="en-US" dirty="0">
              <a:solidFill>
                <a:srgbClr val="AF8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652D6-AD09-4730-8AD0-5DADB3D3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74B9-161D-4A35-AECB-EE691096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essential that relations are both ways</a:t>
            </a:r>
          </a:p>
          <a:p>
            <a:r>
              <a:rPr lang="en-US" dirty="0"/>
              <a:t>Very rich in relationship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47256C-E5C9-4B67-865E-D62E66E2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</p:spTree>
    <p:extLst>
      <p:ext uri="{BB962C8B-B14F-4D97-AF65-F5344CB8AC3E}">
        <p14:creationId xmlns:p14="http://schemas.microsoft.com/office/powerpoint/2010/main" val="19172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58015-E9A9-4C4E-B7AB-664CEDE1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8F27-235E-4FD4-8E6D-696ACDBA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to access using hashing</a:t>
            </a:r>
          </a:p>
          <a:p>
            <a:r>
              <a:rPr lang="en-US" dirty="0"/>
              <a:t>Easy to manage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65A013-706B-4679-999E-272E6B32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Pair</a:t>
            </a:r>
          </a:p>
        </p:txBody>
      </p:sp>
    </p:spTree>
    <p:extLst>
      <p:ext uri="{BB962C8B-B14F-4D97-AF65-F5344CB8AC3E}">
        <p14:creationId xmlns:p14="http://schemas.microsoft.com/office/powerpoint/2010/main" val="3497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E1583-E376-4F11-9196-D6DCD24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F7FE-D605-4B82-AD31-3EFC6ABB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  <a:p>
            <a:r>
              <a:rPr lang="en-US" dirty="0"/>
              <a:t>Better for more reads and less write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8E70E-89CC-4568-9986-27B7DD61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databases</a:t>
            </a:r>
          </a:p>
        </p:txBody>
      </p:sp>
    </p:spTree>
    <p:extLst>
      <p:ext uri="{BB962C8B-B14F-4D97-AF65-F5344CB8AC3E}">
        <p14:creationId xmlns:p14="http://schemas.microsoft.com/office/powerpoint/2010/main" val="38970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papers that I have asked you to read spans about 20 years</a:t>
            </a:r>
            <a:r>
              <a:rPr lang="en-US" dirty="0"/>
              <a:t> </a:t>
            </a:r>
          </a:p>
          <a:p>
            <a:r>
              <a:rPr lang="en-US" dirty="0"/>
              <a:t>Four Papers-</a:t>
            </a:r>
          </a:p>
          <a:p>
            <a:pPr lvl="1"/>
            <a:r>
              <a:rPr lang="en-US" dirty="0"/>
              <a:t>Lessons from Giant-Scale Services (2001)</a:t>
            </a:r>
          </a:p>
          <a:p>
            <a:pPr lvl="1"/>
            <a:r>
              <a:rPr lang="en-US" dirty="0"/>
              <a:t>CAP Twelve Years Later: How the “Rules” Have Changed (Brewer, 2012)</a:t>
            </a:r>
          </a:p>
          <a:p>
            <a:pPr lvl="1"/>
            <a:r>
              <a:rPr lang="en-US" dirty="0"/>
              <a:t>Perspectives on the CAP Theorem (Gilbert Lynch, 2012)</a:t>
            </a:r>
          </a:p>
          <a:p>
            <a:pPr lvl="1"/>
            <a:r>
              <a:rPr lang="en-US" dirty="0"/>
              <a:t>Reflecting on CAP (Grier, 2020)</a:t>
            </a:r>
          </a:p>
          <a:p>
            <a:r>
              <a:rPr lang="en-US" altLang="en-US" dirty="0"/>
              <a:t>I wanted you to get some insights into the changes in environment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14235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Published in 2001</a:t>
            </a:r>
          </a:p>
          <a:p>
            <a:r>
              <a:rPr lang="en-US" dirty="0"/>
              <a:t>Importance of high availability </a:t>
            </a:r>
          </a:p>
          <a:p>
            <a:r>
              <a:rPr lang="en-US" dirty="0"/>
              <a:t>Some metrics – I do not expect that you would memorize those; however take a look at the approach</a:t>
            </a:r>
          </a:p>
          <a:p>
            <a:r>
              <a:rPr lang="en-US" dirty="0"/>
              <a:t>Replication versus partitioning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from Giant-Scale Services</a:t>
            </a:r>
          </a:p>
        </p:txBody>
      </p:sp>
    </p:spTree>
    <p:extLst>
      <p:ext uri="{BB962C8B-B14F-4D97-AF65-F5344CB8AC3E}">
        <p14:creationId xmlns:p14="http://schemas.microsoft.com/office/powerpoint/2010/main" val="36798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7981" y="401221"/>
            <a:ext cx="10512862" cy="1360344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lvl="1" algn="ctr"/>
            <a:r>
              <a:rPr lang="en-US" sz="4000" dirty="0"/>
              <a:t>CAP Twelve Years Later: How the “Rules” Have Changed (Brewer, 2012)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D0C96D-25B2-4B2B-9DFB-9388E1EF9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586789"/>
            <a:ext cx="10512862" cy="3590174"/>
          </a:xfrm>
        </p:spPr>
        <p:txBody>
          <a:bodyPr>
            <a:normAutofit/>
          </a:bodyPr>
          <a:lstStyle/>
          <a:p>
            <a:r>
              <a:rPr lang="en-US" sz="2200" dirty="0"/>
              <a:t>2 of 3 is misleading</a:t>
            </a:r>
          </a:p>
          <a:p>
            <a:r>
              <a:rPr lang="en-US" sz="2200" dirty="0"/>
              <a:t>They are not binary</a:t>
            </a:r>
          </a:p>
          <a:p>
            <a:pPr lvl="1"/>
            <a:r>
              <a:rPr lang="en-US" sz="2000" dirty="0"/>
              <a:t>Availability is specifically on a continuum – 0 to 100%</a:t>
            </a:r>
          </a:p>
          <a:p>
            <a:pPr lvl="1"/>
            <a:endParaRPr lang="en-US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037548" y="6356350"/>
            <a:ext cx="4113728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spc="-10" dirty="0"/>
              <a:t>DSS/OTR</a:t>
            </a:r>
            <a:endParaRPr lang="en-US" spc="-1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608357" y="6356350"/>
            <a:ext cx="2742486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5400">
              <a:spcAft>
                <a:spcPts val="600"/>
              </a:spcAft>
            </a:pPr>
            <a:fld id="{81D60167-4931-47E6-BA6A-407CBD079E47}" type="slidenum">
              <a:rPr dirty="0"/>
              <a:pPr marL="25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94ECCD-B8E7-4280-BEA2-2ED8686F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Networking and Database (two perspectives)</a:t>
            </a:r>
          </a:p>
          <a:p>
            <a:pPr lvl="1"/>
            <a:r>
              <a:rPr lang="en-US" dirty="0"/>
              <a:t>Why is it important</a:t>
            </a:r>
          </a:p>
          <a:p>
            <a:r>
              <a:rPr lang="en-US" dirty="0"/>
              <a:t>In a network subject to communication failures, it is impossible for any Web service to implement an atomic read/write shared memory that guarantees a response to every request. (Page 31, first column near bottom).</a:t>
            </a:r>
          </a:p>
          <a:p>
            <a:r>
              <a:rPr lang="en-US" dirty="0"/>
              <a:t>The also agree with Brewer (2012) that it is more of a continuum </a:t>
            </a:r>
          </a:p>
          <a:p>
            <a:r>
              <a:rPr lang="en-US" dirty="0"/>
              <a:t>A social networking site might similarly try to partition its users to ensure high availability among groups of friends.</a:t>
            </a:r>
          </a:p>
          <a:p>
            <a:pPr lvl="1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 algn="ctr"/>
            <a:r>
              <a:rPr lang="en-US" sz="2800" b="1" dirty="0"/>
              <a:t>Perspectives on the CAP Theorem (Gilbert Lynch, 2012)</a:t>
            </a:r>
          </a:p>
        </p:txBody>
      </p:sp>
    </p:spTree>
    <p:extLst>
      <p:ext uri="{BB962C8B-B14F-4D97-AF65-F5344CB8AC3E}">
        <p14:creationId xmlns:p14="http://schemas.microsoft.com/office/powerpoint/2010/main" val="311672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603" y="1022350"/>
            <a:ext cx="709427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603" y="837744"/>
            <a:ext cx="403120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492" y="640894"/>
            <a:ext cx="168231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0280" y="635716"/>
            <a:ext cx="328526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887" y="635715"/>
            <a:ext cx="10905022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1114" y="759215"/>
            <a:ext cx="10262024" cy="1212102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lvl="1"/>
            <a:r>
              <a:rPr lang="en-US" sz="4000" dirty="0">
                <a:solidFill>
                  <a:srgbClr val="FFFFFF"/>
                </a:solidFill>
              </a:rPr>
              <a:t>Reflecting on CAP (Grier, 2020)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4673CA-AE80-4A94-90C1-2EC62643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267" y="2490436"/>
            <a:ext cx="10411955" cy="3892076"/>
          </a:xfrm>
        </p:spPr>
        <p:txBody>
          <a:bodyPr anchor="ctr">
            <a:normAutofit fontScale="25000" lnSpcReduction="20000"/>
          </a:bodyPr>
          <a:lstStyle/>
          <a:p>
            <a:pPr algn="l"/>
            <a:endParaRPr lang="en-US" sz="11200" b="0" i="0" u="none" strike="noStrike" baseline="0" dirty="0">
              <a:latin typeface="EnzoOT-LightIta"/>
            </a:endParaRPr>
          </a:p>
          <a:p>
            <a:pPr algn="l"/>
            <a:endParaRPr lang="en-US" sz="11200" dirty="0">
              <a:latin typeface="EnzoOT-LightIta"/>
            </a:endParaRPr>
          </a:p>
          <a:p>
            <a:pPr algn="l"/>
            <a:r>
              <a:rPr lang="en-US" sz="11200" b="0" i="0" u="none" strike="noStrike" baseline="0" dirty="0"/>
              <a:t>Scenario in 1999</a:t>
            </a:r>
          </a:p>
          <a:p>
            <a:pPr lvl="1"/>
            <a:r>
              <a:rPr lang="en-US" sz="9400" b="0" i="0" u="none" strike="noStrike" baseline="0" dirty="0"/>
              <a:t>The </a:t>
            </a:r>
            <a:r>
              <a:rPr lang="en-US" sz="9400" b="1" i="0" u="none" strike="noStrike" baseline="0" dirty="0"/>
              <a:t>network group </a:t>
            </a:r>
            <a:r>
              <a:rPr lang="en-US" sz="9400" b="0" i="0" u="none" strike="noStrike" baseline="0" dirty="0"/>
              <a:t>assumed that partitions were likely and wanted to ensure that their systems were available in the presence of partitions. </a:t>
            </a:r>
          </a:p>
          <a:p>
            <a:pPr lvl="1"/>
            <a:r>
              <a:rPr lang="en-US" sz="9400" b="0" i="0" u="none" strike="noStrike" baseline="0" dirty="0"/>
              <a:t>By contrast, </a:t>
            </a:r>
            <a:r>
              <a:rPr lang="en-US" sz="9400" b="1" i="0" u="none" strike="noStrike" baseline="0" dirty="0"/>
              <a:t>the database community </a:t>
            </a:r>
            <a:r>
              <a:rPr lang="en-US" sz="9400" b="0" i="0" u="none" strike="noStrike" baseline="0" dirty="0"/>
              <a:t>discounted the possibility of partitions and designed systems that relied on full connectivity to provide consistency and availability.</a:t>
            </a:r>
          </a:p>
          <a:p>
            <a:pPr algn="l"/>
            <a:r>
              <a:rPr lang="en-US" sz="9600" b="0" i="0" u="none" strike="noStrike" baseline="0" dirty="0"/>
              <a:t>The first approach Brewer called “AP” and the second “AC.” (Page 89, Column 1)</a:t>
            </a:r>
          </a:p>
          <a:p>
            <a:r>
              <a:rPr lang="en-US" sz="9600" b="0" i="0" u="none" strike="noStrike" baseline="0" dirty="0"/>
              <a:t>Eric Brewer’s influential  Computer article encouraged designers to think on a broader scale.</a:t>
            </a:r>
          </a:p>
          <a:p>
            <a:pPr algn="l"/>
            <a:endParaRPr lang="en-US" dirty="0">
              <a:latin typeface="EnzoOT-LightIta"/>
            </a:endParaRPr>
          </a:p>
          <a:p>
            <a:pPr algn="l"/>
            <a:endParaRPr lang="en-US" dirty="0">
              <a:latin typeface="EnzoOT-LightIta"/>
            </a:endParaRPr>
          </a:p>
          <a:p>
            <a:pPr algn="l"/>
            <a:endParaRPr lang="en-US" dirty="0">
              <a:latin typeface="EnzoOT-LightIta"/>
            </a:endParaRPr>
          </a:p>
          <a:p>
            <a:pPr algn="l"/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795320" y="6382512"/>
            <a:ext cx="6755657" cy="320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spc="-10" dirty="0"/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704835" y="6382512"/>
            <a:ext cx="685621" cy="320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5400">
              <a:spcAft>
                <a:spcPts val="600"/>
              </a:spcAft>
            </a:pPr>
            <a:fld id="{81D60167-4931-47E6-BA6A-407CBD079E47}" type="slidenum">
              <a:rPr lang="en-US" sz="1000"/>
              <a:pPr marL="25400"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458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NoSQL Overview paper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1227667"/>
            <a:ext cx="9726612" cy="5257800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/>
            <a:r>
              <a:rPr lang="en-US" altLang="en-US" dirty="0"/>
              <a:t> Not Only SQL</a:t>
            </a:r>
          </a:p>
          <a:p>
            <a:pPr eaLnBrk="1" hangingPunct="1"/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Key – Value database? Twitter??</a:t>
            </a:r>
          </a:p>
          <a:p>
            <a:pPr lvl="1"/>
            <a:r>
              <a:rPr lang="en-US" altLang="en-US" dirty="0"/>
              <a:t>Twitter-ID</a:t>
            </a:r>
          </a:p>
        </p:txBody>
      </p:sp>
    </p:spTree>
    <p:extLst>
      <p:ext uri="{BB962C8B-B14F-4D97-AF65-F5344CB8AC3E}">
        <p14:creationId xmlns:p14="http://schemas.microsoft.com/office/powerpoint/2010/main" val="13446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603" y="635715"/>
            <a:ext cx="11139292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6080629-ED03-479F-BBC7-B6F63E5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07" y="759805"/>
            <a:ext cx="10303836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Key-Value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7297A0-1141-4FBE-B106-4EEAEA28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45" y="2160335"/>
            <a:ext cx="7846685" cy="42390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45743-DFA5-4866-BCA5-EC61B831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835" y="6382512"/>
            <a:ext cx="685621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EAE4A8-A6E5-453E-B946-FB774B73F48C}" type="slidenum">
              <a:rPr lang="en-US" sz="1000"/>
              <a:pPr>
                <a:spcAft>
                  <a:spcPts val="600"/>
                </a:spcAft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83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E1B8C-90E6-4B56-BE4A-04ABC402AD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1CA56-E2E0-4C5B-8FE3-3ED9509C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0" y="549456"/>
            <a:ext cx="10632163" cy="57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37373" y="638089"/>
            <a:ext cx="4817633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5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Databases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230D2-6452-4908-BBE6-97E73F4A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71785"/>
            <a:ext cx="3872753" cy="6816926"/>
          </a:xfrm>
          <a:prstGeom prst="rect">
            <a:avLst/>
          </a:prstGeom>
        </p:spPr>
      </p:pic>
      <p:sp>
        <p:nvSpPr>
          <p:cNvPr id="13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7373" y="2372868"/>
            <a:ext cx="3254247" cy="18288"/>
          </a:xfrm>
          <a:custGeom>
            <a:avLst/>
            <a:gdLst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269156 w 3254247"/>
              <a:gd name="connsiteY2" fmla="*/ 0 h 18288"/>
              <a:gd name="connsiteX3" fmla="*/ 1952548 w 3254247"/>
              <a:gd name="connsiteY3" fmla="*/ 0 h 18288"/>
              <a:gd name="connsiteX4" fmla="*/ 263594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538313 w 3254247"/>
              <a:gd name="connsiteY7" fmla="*/ 18288 h 18288"/>
              <a:gd name="connsiteX8" fmla="*/ 1822378 w 3254247"/>
              <a:gd name="connsiteY8" fmla="*/ 18288 h 18288"/>
              <a:gd name="connsiteX9" fmla="*/ 1171529 w 3254247"/>
              <a:gd name="connsiteY9" fmla="*/ 18288 h 18288"/>
              <a:gd name="connsiteX10" fmla="*/ 0 w 3254247"/>
              <a:gd name="connsiteY10" fmla="*/ 18288 h 18288"/>
              <a:gd name="connsiteX11" fmla="*/ 0 w 3254247"/>
              <a:gd name="connsiteY11" fmla="*/ 0 h 18288"/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171529 w 3254247"/>
              <a:gd name="connsiteY2" fmla="*/ 0 h 18288"/>
              <a:gd name="connsiteX3" fmla="*/ 1887463 w 3254247"/>
              <a:gd name="connsiteY3" fmla="*/ 0 h 18288"/>
              <a:gd name="connsiteX4" fmla="*/ 250577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603398 w 3254247"/>
              <a:gd name="connsiteY7" fmla="*/ 18288 h 18288"/>
              <a:gd name="connsiteX8" fmla="*/ 1887463 w 3254247"/>
              <a:gd name="connsiteY8" fmla="*/ 18288 h 18288"/>
              <a:gd name="connsiteX9" fmla="*/ 1334241 w 3254247"/>
              <a:gd name="connsiteY9" fmla="*/ 18288 h 18288"/>
              <a:gd name="connsiteX10" fmla="*/ 683392 w 3254247"/>
              <a:gd name="connsiteY10" fmla="*/ 18288 h 18288"/>
              <a:gd name="connsiteX11" fmla="*/ 0 w 3254247"/>
              <a:gd name="connsiteY11" fmla="*/ 18288 h 18288"/>
              <a:gd name="connsiteX12" fmla="*/ 0 w 3254247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4247" h="18288" fill="none" extrusionOk="0">
                <a:moveTo>
                  <a:pt x="0" y="0"/>
                </a:moveTo>
                <a:cubicBezTo>
                  <a:pt x="170390" y="-35104"/>
                  <a:pt x="435554" y="-38343"/>
                  <a:pt x="618307" y="0"/>
                </a:cubicBezTo>
                <a:cubicBezTo>
                  <a:pt x="766739" y="6680"/>
                  <a:pt x="1055388" y="-7398"/>
                  <a:pt x="1269156" y="0"/>
                </a:cubicBezTo>
                <a:cubicBezTo>
                  <a:pt x="1452764" y="-9287"/>
                  <a:pt x="1697258" y="-76372"/>
                  <a:pt x="1952548" y="0"/>
                </a:cubicBezTo>
                <a:cubicBezTo>
                  <a:pt x="2186220" y="-20862"/>
                  <a:pt x="2361014" y="-425"/>
                  <a:pt x="2635940" y="0"/>
                </a:cubicBezTo>
                <a:cubicBezTo>
                  <a:pt x="2869607" y="29136"/>
                  <a:pt x="3051805" y="13560"/>
                  <a:pt x="3254247" y="0"/>
                </a:cubicBezTo>
                <a:cubicBezTo>
                  <a:pt x="3253528" y="8390"/>
                  <a:pt x="3254290" y="11854"/>
                  <a:pt x="3254247" y="18288"/>
                </a:cubicBezTo>
                <a:cubicBezTo>
                  <a:pt x="2952776" y="7486"/>
                  <a:pt x="2711362" y="17728"/>
                  <a:pt x="2538313" y="18288"/>
                </a:cubicBezTo>
                <a:cubicBezTo>
                  <a:pt x="2385928" y="68484"/>
                  <a:pt x="2039249" y="27410"/>
                  <a:pt x="1822378" y="18288"/>
                </a:cubicBezTo>
                <a:cubicBezTo>
                  <a:pt x="1574404" y="21208"/>
                  <a:pt x="1447817" y="10667"/>
                  <a:pt x="1171529" y="18288"/>
                </a:cubicBezTo>
                <a:cubicBezTo>
                  <a:pt x="904027" y="43317"/>
                  <a:pt x="550889" y="74405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254247" h="18288" stroke="0" extrusionOk="0">
                <a:moveTo>
                  <a:pt x="0" y="0"/>
                </a:moveTo>
                <a:cubicBezTo>
                  <a:pt x="251157" y="-26706"/>
                  <a:pt x="412647" y="7862"/>
                  <a:pt x="618307" y="0"/>
                </a:cubicBezTo>
                <a:cubicBezTo>
                  <a:pt x="831195" y="-17667"/>
                  <a:pt x="889669" y="21419"/>
                  <a:pt x="1171529" y="0"/>
                </a:cubicBezTo>
                <a:cubicBezTo>
                  <a:pt x="1432227" y="-6621"/>
                  <a:pt x="1712813" y="-38346"/>
                  <a:pt x="1887463" y="0"/>
                </a:cubicBezTo>
                <a:cubicBezTo>
                  <a:pt x="2085961" y="15551"/>
                  <a:pt x="2367085" y="-8220"/>
                  <a:pt x="2505770" y="0"/>
                </a:cubicBezTo>
                <a:cubicBezTo>
                  <a:pt x="2653608" y="-27626"/>
                  <a:pt x="3056599" y="-53002"/>
                  <a:pt x="3254247" y="0"/>
                </a:cubicBezTo>
                <a:cubicBezTo>
                  <a:pt x="3253621" y="4696"/>
                  <a:pt x="3254925" y="10269"/>
                  <a:pt x="3254247" y="18288"/>
                </a:cubicBezTo>
                <a:cubicBezTo>
                  <a:pt x="2939698" y="-8570"/>
                  <a:pt x="2744238" y="57155"/>
                  <a:pt x="2603398" y="18288"/>
                </a:cubicBezTo>
                <a:cubicBezTo>
                  <a:pt x="2519757" y="15717"/>
                  <a:pt x="2180493" y="-3107"/>
                  <a:pt x="1887463" y="18288"/>
                </a:cubicBezTo>
                <a:cubicBezTo>
                  <a:pt x="1607944" y="26506"/>
                  <a:pt x="1508503" y="42402"/>
                  <a:pt x="1334241" y="18288"/>
                </a:cubicBezTo>
                <a:cubicBezTo>
                  <a:pt x="1180410" y="14831"/>
                  <a:pt x="965068" y="25430"/>
                  <a:pt x="683392" y="18288"/>
                </a:cubicBezTo>
                <a:cubicBezTo>
                  <a:pt x="422506" y="36152"/>
                  <a:pt x="249436" y="-4936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254247" h="18288" fill="none" stroke="0" extrusionOk="0">
                <a:moveTo>
                  <a:pt x="0" y="0"/>
                </a:moveTo>
                <a:cubicBezTo>
                  <a:pt x="122904" y="-25682"/>
                  <a:pt x="392942" y="13214"/>
                  <a:pt x="618307" y="0"/>
                </a:cubicBezTo>
                <a:cubicBezTo>
                  <a:pt x="826820" y="3388"/>
                  <a:pt x="1032260" y="10297"/>
                  <a:pt x="1269156" y="0"/>
                </a:cubicBezTo>
                <a:cubicBezTo>
                  <a:pt x="1437689" y="12414"/>
                  <a:pt x="1712269" y="30061"/>
                  <a:pt x="1952548" y="0"/>
                </a:cubicBezTo>
                <a:cubicBezTo>
                  <a:pt x="2139435" y="1613"/>
                  <a:pt x="2432543" y="-5981"/>
                  <a:pt x="2635940" y="0"/>
                </a:cubicBezTo>
                <a:cubicBezTo>
                  <a:pt x="2883553" y="23476"/>
                  <a:pt x="3047827" y="-28770"/>
                  <a:pt x="3254247" y="0"/>
                </a:cubicBezTo>
                <a:cubicBezTo>
                  <a:pt x="3253396" y="8135"/>
                  <a:pt x="3253191" y="12730"/>
                  <a:pt x="3254247" y="18288"/>
                </a:cubicBezTo>
                <a:cubicBezTo>
                  <a:pt x="2958603" y="-17009"/>
                  <a:pt x="2710380" y="24824"/>
                  <a:pt x="2538313" y="18288"/>
                </a:cubicBezTo>
                <a:cubicBezTo>
                  <a:pt x="2397019" y="39256"/>
                  <a:pt x="2085338" y="13965"/>
                  <a:pt x="1822378" y="18288"/>
                </a:cubicBezTo>
                <a:cubicBezTo>
                  <a:pt x="1550999" y="22362"/>
                  <a:pt x="1481122" y="28588"/>
                  <a:pt x="1171529" y="18288"/>
                </a:cubicBezTo>
                <a:cubicBezTo>
                  <a:pt x="909396" y="64505"/>
                  <a:pt x="558215" y="7430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4247"/>
                      <a:gd name="connsiteY0" fmla="*/ 0 h 18288"/>
                      <a:gd name="connsiteX1" fmla="*/ 618307 w 3254247"/>
                      <a:gd name="connsiteY1" fmla="*/ 0 h 18288"/>
                      <a:gd name="connsiteX2" fmla="*/ 1269156 w 3254247"/>
                      <a:gd name="connsiteY2" fmla="*/ 0 h 18288"/>
                      <a:gd name="connsiteX3" fmla="*/ 1952548 w 3254247"/>
                      <a:gd name="connsiteY3" fmla="*/ 0 h 18288"/>
                      <a:gd name="connsiteX4" fmla="*/ 2635940 w 3254247"/>
                      <a:gd name="connsiteY4" fmla="*/ 0 h 18288"/>
                      <a:gd name="connsiteX5" fmla="*/ 3254247 w 3254247"/>
                      <a:gd name="connsiteY5" fmla="*/ 0 h 18288"/>
                      <a:gd name="connsiteX6" fmla="*/ 3254247 w 3254247"/>
                      <a:gd name="connsiteY6" fmla="*/ 18288 h 18288"/>
                      <a:gd name="connsiteX7" fmla="*/ 2538313 w 3254247"/>
                      <a:gd name="connsiteY7" fmla="*/ 18288 h 18288"/>
                      <a:gd name="connsiteX8" fmla="*/ 1822378 w 3254247"/>
                      <a:gd name="connsiteY8" fmla="*/ 18288 h 18288"/>
                      <a:gd name="connsiteX9" fmla="*/ 1171529 w 3254247"/>
                      <a:gd name="connsiteY9" fmla="*/ 18288 h 18288"/>
                      <a:gd name="connsiteX10" fmla="*/ 0 w 3254247"/>
                      <a:gd name="connsiteY10" fmla="*/ 18288 h 18288"/>
                      <a:gd name="connsiteX11" fmla="*/ 0 w 3254247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4247" h="18288" fill="none" extrusionOk="0">
                        <a:moveTo>
                          <a:pt x="0" y="0"/>
                        </a:moveTo>
                        <a:cubicBezTo>
                          <a:pt x="144450" y="-12392"/>
                          <a:pt x="427337" y="305"/>
                          <a:pt x="618307" y="0"/>
                        </a:cubicBezTo>
                        <a:cubicBezTo>
                          <a:pt x="809277" y="-305"/>
                          <a:pt x="1078885" y="8814"/>
                          <a:pt x="1269156" y="0"/>
                        </a:cubicBezTo>
                        <a:cubicBezTo>
                          <a:pt x="1459427" y="-8814"/>
                          <a:pt x="1722292" y="-25341"/>
                          <a:pt x="1952548" y="0"/>
                        </a:cubicBezTo>
                        <a:cubicBezTo>
                          <a:pt x="2182804" y="25341"/>
                          <a:pt x="2398437" y="-22277"/>
                          <a:pt x="2635940" y="0"/>
                        </a:cubicBezTo>
                        <a:cubicBezTo>
                          <a:pt x="2873443" y="22277"/>
                          <a:pt x="3033770" y="159"/>
                          <a:pt x="3254247" y="0"/>
                        </a:cubicBezTo>
                        <a:cubicBezTo>
                          <a:pt x="3253538" y="8157"/>
                          <a:pt x="3253834" y="12125"/>
                          <a:pt x="3254247" y="18288"/>
                        </a:cubicBezTo>
                        <a:cubicBezTo>
                          <a:pt x="2959973" y="-3940"/>
                          <a:pt x="2715651" y="17499"/>
                          <a:pt x="2538313" y="18288"/>
                        </a:cubicBezTo>
                        <a:cubicBezTo>
                          <a:pt x="2360975" y="19077"/>
                          <a:pt x="2071193" y="10564"/>
                          <a:pt x="1822378" y="18288"/>
                        </a:cubicBezTo>
                        <a:cubicBezTo>
                          <a:pt x="1573564" y="26012"/>
                          <a:pt x="1460056" y="11360"/>
                          <a:pt x="1171529" y="18288"/>
                        </a:cubicBezTo>
                        <a:cubicBezTo>
                          <a:pt x="883002" y="25216"/>
                          <a:pt x="556569" y="57254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4247" h="18288" stroke="0" extrusionOk="0">
                        <a:moveTo>
                          <a:pt x="0" y="0"/>
                        </a:moveTo>
                        <a:cubicBezTo>
                          <a:pt x="245716" y="-28411"/>
                          <a:pt x="413361" y="22670"/>
                          <a:pt x="618307" y="0"/>
                        </a:cubicBezTo>
                        <a:cubicBezTo>
                          <a:pt x="823253" y="-22670"/>
                          <a:pt x="907327" y="17544"/>
                          <a:pt x="1171529" y="0"/>
                        </a:cubicBezTo>
                        <a:cubicBezTo>
                          <a:pt x="1435731" y="-17544"/>
                          <a:pt x="1714065" y="-34404"/>
                          <a:pt x="1887463" y="0"/>
                        </a:cubicBezTo>
                        <a:cubicBezTo>
                          <a:pt x="2060861" y="34404"/>
                          <a:pt x="2348517" y="24017"/>
                          <a:pt x="2505770" y="0"/>
                        </a:cubicBezTo>
                        <a:cubicBezTo>
                          <a:pt x="2663023" y="-24017"/>
                          <a:pt x="3030962" y="-27792"/>
                          <a:pt x="3254247" y="0"/>
                        </a:cubicBezTo>
                        <a:cubicBezTo>
                          <a:pt x="3253983" y="4493"/>
                          <a:pt x="3254631" y="9472"/>
                          <a:pt x="3254247" y="18288"/>
                        </a:cubicBezTo>
                        <a:cubicBezTo>
                          <a:pt x="2934372" y="-7513"/>
                          <a:pt x="2749175" y="38681"/>
                          <a:pt x="2603398" y="18288"/>
                        </a:cubicBezTo>
                        <a:cubicBezTo>
                          <a:pt x="2457621" y="-2105"/>
                          <a:pt x="2184707" y="10633"/>
                          <a:pt x="1887463" y="18288"/>
                        </a:cubicBezTo>
                        <a:cubicBezTo>
                          <a:pt x="1590219" y="25943"/>
                          <a:pt x="1494607" y="28003"/>
                          <a:pt x="1334241" y="18288"/>
                        </a:cubicBezTo>
                        <a:cubicBezTo>
                          <a:pt x="1173875" y="8573"/>
                          <a:pt x="962016" y="17971"/>
                          <a:pt x="683392" y="18288"/>
                        </a:cubicBezTo>
                        <a:cubicBezTo>
                          <a:pt x="404768" y="18605"/>
                          <a:pt x="256873" y="5009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BB14E-F4A7-4B5A-827C-F773108DEA12}"/>
              </a:ext>
            </a:extLst>
          </p:cNvPr>
          <p:cNvSpPr txBox="1"/>
          <p:nvPr/>
        </p:nvSpPr>
        <p:spPr>
          <a:xfrm>
            <a:off x="6737373" y="2664886"/>
            <a:ext cx="4817633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Graphs have unique properties</a:t>
            </a:r>
          </a:p>
        </p:txBody>
      </p:sp>
    </p:spTree>
    <p:extLst>
      <p:ext uri="{BB962C8B-B14F-4D97-AF65-F5344CB8AC3E}">
        <p14:creationId xmlns:p14="http://schemas.microsoft.com/office/powerpoint/2010/main" val="32803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37373" y="638089"/>
            <a:ext cx="4817633" cy="1476801"/>
          </a:xfrm>
        </p:spPr>
        <p:txBody>
          <a:bodyPr vert="horz" lIns="91440" tIns="45720" rIns="81279" bIns="45720" rtlCol="0" anchor="b">
            <a:normAutofit/>
          </a:bodyPr>
          <a:lstStyle/>
          <a:p>
            <a:pPr eaLnBrk="1" hangingPunct="1"/>
            <a:r>
              <a:rPr lang="en-US" altLang="en-US" sz="5300"/>
              <a:t>Document Database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A5BA08B-760B-4132-B2B2-34F1A144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26" y="640080"/>
            <a:ext cx="3693436" cy="5577840"/>
          </a:xfrm>
          <a:prstGeom prst="rect">
            <a:avLst/>
          </a:prstGeom>
          <a:noFill/>
        </p:spPr>
      </p:pic>
      <p:sp>
        <p:nvSpPr>
          <p:cNvPr id="7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7373" y="2372868"/>
            <a:ext cx="3254247" cy="18288"/>
          </a:xfrm>
          <a:custGeom>
            <a:avLst/>
            <a:gdLst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269156 w 3254247"/>
              <a:gd name="connsiteY2" fmla="*/ 0 h 18288"/>
              <a:gd name="connsiteX3" fmla="*/ 1952548 w 3254247"/>
              <a:gd name="connsiteY3" fmla="*/ 0 h 18288"/>
              <a:gd name="connsiteX4" fmla="*/ 263594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538313 w 3254247"/>
              <a:gd name="connsiteY7" fmla="*/ 18288 h 18288"/>
              <a:gd name="connsiteX8" fmla="*/ 1822378 w 3254247"/>
              <a:gd name="connsiteY8" fmla="*/ 18288 h 18288"/>
              <a:gd name="connsiteX9" fmla="*/ 1171529 w 3254247"/>
              <a:gd name="connsiteY9" fmla="*/ 18288 h 18288"/>
              <a:gd name="connsiteX10" fmla="*/ 0 w 3254247"/>
              <a:gd name="connsiteY10" fmla="*/ 18288 h 18288"/>
              <a:gd name="connsiteX11" fmla="*/ 0 w 3254247"/>
              <a:gd name="connsiteY11" fmla="*/ 0 h 18288"/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171529 w 3254247"/>
              <a:gd name="connsiteY2" fmla="*/ 0 h 18288"/>
              <a:gd name="connsiteX3" fmla="*/ 1887463 w 3254247"/>
              <a:gd name="connsiteY3" fmla="*/ 0 h 18288"/>
              <a:gd name="connsiteX4" fmla="*/ 250577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603398 w 3254247"/>
              <a:gd name="connsiteY7" fmla="*/ 18288 h 18288"/>
              <a:gd name="connsiteX8" fmla="*/ 1887463 w 3254247"/>
              <a:gd name="connsiteY8" fmla="*/ 18288 h 18288"/>
              <a:gd name="connsiteX9" fmla="*/ 1334241 w 3254247"/>
              <a:gd name="connsiteY9" fmla="*/ 18288 h 18288"/>
              <a:gd name="connsiteX10" fmla="*/ 683392 w 3254247"/>
              <a:gd name="connsiteY10" fmla="*/ 18288 h 18288"/>
              <a:gd name="connsiteX11" fmla="*/ 0 w 3254247"/>
              <a:gd name="connsiteY11" fmla="*/ 18288 h 18288"/>
              <a:gd name="connsiteX12" fmla="*/ 0 w 3254247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4247" h="18288" fill="none" extrusionOk="0">
                <a:moveTo>
                  <a:pt x="0" y="0"/>
                </a:moveTo>
                <a:cubicBezTo>
                  <a:pt x="170390" y="-35104"/>
                  <a:pt x="435554" y="-38343"/>
                  <a:pt x="618307" y="0"/>
                </a:cubicBezTo>
                <a:cubicBezTo>
                  <a:pt x="766739" y="6680"/>
                  <a:pt x="1055388" y="-7398"/>
                  <a:pt x="1269156" y="0"/>
                </a:cubicBezTo>
                <a:cubicBezTo>
                  <a:pt x="1452764" y="-9287"/>
                  <a:pt x="1697258" y="-76372"/>
                  <a:pt x="1952548" y="0"/>
                </a:cubicBezTo>
                <a:cubicBezTo>
                  <a:pt x="2186220" y="-20862"/>
                  <a:pt x="2361014" y="-425"/>
                  <a:pt x="2635940" y="0"/>
                </a:cubicBezTo>
                <a:cubicBezTo>
                  <a:pt x="2869607" y="29136"/>
                  <a:pt x="3051805" y="13560"/>
                  <a:pt x="3254247" y="0"/>
                </a:cubicBezTo>
                <a:cubicBezTo>
                  <a:pt x="3253528" y="8390"/>
                  <a:pt x="3254290" y="11854"/>
                  <a:pt x="3254247" y="18288"/>
                </a:cubicBezTo>
                <a:cubicBezTo>
                  <a:pt x="2952776" y="7486"/>
                  <a:pt x="2711362" y="17728"/>
                  <a:pt x="2538313" y="18288"/>
                </a:cubicBezTo>
                <a:cubicBezTo>
                  <a:pt x="2385928" y="68484"/>
                  <a:pt x="2039249" y="27410"/>
                  <a:pt x="1822378" y="18288"/>
                </a:cubicBezTo>
                <a:cubicBezTo>
                  <a:pt x="1574404" y="21208"/>
                  <a:pt x="1447817" y="10667"/>
                  <a:pt x="1171529" y="18288"/>
                </a:cubicBezTo>
                <a:cubicBezTo>
                  <a:pt x="904027" y="43317"/>
                  <a:pt x="550889" y="74405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254247" h="18288" stroke="0" extrusionOk="0">
                <a:moveTo>
                  <a:pt x="0" y="0"/>
                </a:moveTo>
                <a:cubicBezTo>
                  <a:pt x="251157" y="-26706"/>
                  <a:pt x="412647" y="7862"/>
                  <a:pt x="618307" y="0"/>
                </a:cubicBezTo>
                <a:cubicBezTo>
                  <a:pt x="831195" y="-17667"/>
                  <a:pt x="889669" y="21419"/>
                  <a:pt x="1171529" y="0"/>
                </a:cubicBezTo>
                <a:cubicBezTo>
                  <a:pt x="1432227" y="-6621"/>
                  <a:pt x="1712813" y="-38346"/>
                  <a:pt x="1887463" y="0"/>
                </a:cubicBezTo>
                <a:cubicBezTo>
                  <a:pt x="2085961" y="15551"/>
                  <a:pt x="2367085" y="-8220"/>
                  <a:pt x="2505770" y="0"/>
                </a:cubicBezTo>
                <a:cubicBezTo>
                  <a:pt x="2653608" y="-27626"/>
                  <a:pt x="3056599" y="-53002"/>
                  <a:pt x="3254247" y="0"/>
                </a:cubicBezTo>
                <a:cubicBezTo>
                  <a:pt x="3253621" y="4696"/>
                  <a:pt x="3254925" y="10269"/>
                  <a:pt x="3254247" y="18288"/>
                </a:cubicBezTo>
                <a:cubicBezTo>
                  <a:pt x="2939698" y="-8570"/>
                  <a:pt x="2744238" y="57155"/>
                  <a:pt x="2603398" y="18288"/>
                </a:cubicBezTo>
                <a:cubicBezTo>
                  <a:pt x="2519757" y="15717"/>
                  <a:pt x="2180493" y="-3107"/>
                  <a:pt x="1887463" y="18288"/>
                </a:cubicBezTo>
                <a:cubicBezTo>
                  <a:pt x="1607944" y="26506"/>
                  <a:pt x="1508503" y="42402"/>
                  <a:pt x="1334241" y="18288"/>
                </a:cubicBezTo>
                <a:cubicBezTo>
                  <a:pt x="1180410" y="14831"/>
                  <a:pt x="965068" y="25430"/>
                  <a:pt x="683392" y="18288"/>
                </a:cubicBezTo>
                <a:cubicBezTo>
                  <a:pt x="422506" y="36152"/>
                  <a:pt x="249436" y="-4936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254247" h="18288" fill="none" stroke="0" extrusionOk="0">
                <a:moveTo>
                  <a:pt x="0" y="0"/>
                </a:moveTo>
                <a:cubicBezTo>
                  <a:pt x="122904" y="-25682"/>
                  <a:pt x="392942" y="13214"/>
                  <a:pt x="618307" y="0"/>
                </a:cubicBezTo>
                <a:cubicBezTo>
                  <a:pt x="826820" y="3388"/>
                  <a:pt x="1032260" y="10297"/>
                  <a:pt x="1269156" y="0"/>
                </a:cubicBezTo>
                <a:cubicBezTo>
                  <a:pt x="1437689" y="12414"/>
                  <a:pt x="1712269" y="30061"/>
                  <a:pt x="1952548" y="0"/>
                </a:cubicBezTo>
                <a:cubicBezTo>
                  <a:pt x="2139435" y="1613"/>
                  <a:pt x="2432543" y="-5981"/>
                  <a:pt x="2635940" y="0"/>
                </a:cubicBezTo>
                <a:cubicBezTo>
                  <a:pt x="2883553" y="23476"/>
                  <a:pt x="3047827" y="-28770"/>
                  <a:pt x="3254247" y="0"/>
                </a:cubicBezTo>
                <a:cubicBezTo>
                  <a:pt x="3253396" y="8135"/>
                  <a:pt x="3253191" y="12730"/>
                  <a:pt x="3254247" y="18288"/>
                </a:cubicBezTo>
                <a:cubicBezTo>
                  <a:pt x="2958603" y="-17009"/>
                  <a:pt x="2710380" y="24824"/>
                  <a:pt x="2538313" y="18288"/>
                </a:cubicBezTo>
                <a:cubicBezTo>
                  <a:pt x="2397019" y="39256"/>
                  <a:pt x="2085338" y="13965"/>
                  <a:pt x="1822378" y="18288"/>
                </a:cubicBezTo>
                <a:cubicBezTo>
                  <a:pt x="1550999" y="22362"/>
                  <a:pt x="1481122" y="28588"/>
                  <a:pt x="1171529" y="18288"/>
                </a:cubicBezTo>
                <a:cubicBezTo>
                  <a:pt x="909396" y="64505"/>
                  <a:pt x="558215" y="7430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4247"/>
                      <a:gd name="connsiteY0" fmla="*/ 0 h 18288"/>
                      <a:gd name="connsiteX1" fmla="*/ 618307 w 3254247"/>
                      <a:gd name="connsiteY1" fmla="*/ 0 h 18288"/>
                      <a:gd name="connsiteX2" fmla="*/ 1269156 w 3254247"/>
                      <a:gd name="connsiteY2" fmla="*/ 0 h 18288"/>
                      <a:gd name="connsiteX3" fmla="*/ 1952548 w 3254247"/>
                      <a:gd name="connsiteY3" fmla="*/ 0 h 18288"/>
                      <a:gd name="connsiteX4" fmla="*/ 2635940 w 3254247"/>
                      <a:gd name="connsiteY4" fmla="*/ 0 h 18288"/>
                      <a:gd name="connsiteX5" fmla="*/ 3254247 w 3254247"/>
                      <a:gd name="connsiteY5" fmla="*/ 0 h 18288"/>
                      <a:gd name="connsiteX6" fmla="*/ 3254247 w 3254247"/>
                      <a:gd name="connsiteY6" fmla="*/ 18288 h 18288"/>
                      <a:gd name="connsiteX7" fmla="*/ 2538313 w 3254247"/>
                      <a:gd name="connsiteY7" fmla="*/ 18288 h 18288"/>
                      <a:gd name="connsiteX8" fmla="*/ 1822378 w 3254247"/>
                      <a:gd name="connsiteY8" fmla="*/ 18288 h 18288"/>
                      <a:gd name="connsiteX9" fmla="*/ 1171529 w 3254247"/>
                      <a:gd name="connsiteY9" fmla="*/ 18288 h 18288"/>
                      <a:gd name="connsiteX10" fmla="*/ 0 w 3254247"/>
                      <a:gd name="connsiteY10" fmla="*/ 18288 h 18288"/>
                      <a:gd name="connsiteX11" fmla="*/ 0 w 3254247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4247" h="18288" fill="none" extrusionOk="0">
                        <a:moveTo>
                          <a:pt x="0" y="0"/>
                        </a:moveTo>
                        <a:cubicBezTo>
                          <a:pt x="144450" y="-12392"/>
                          <a:pt x="427337" y="305"/>
                          <a:pt x="618307" y="0"/>
                        </a:cubicBezTo>
                        <a:cubicBezTo>
                          <a:pt x="809277" y="-305"/>
                          <a:pt x="1078885" y="8814"/>
                          <a:pt x="1269156" y="0"/>
                        </a:cubicBezTo>
                        <a:cubicBezTo>
                          <a:pt x="1459427" y="-8814"/>
                          <a:pt x="1722292" y="-25341"/>
                          <a:pt x="1952548" y="0"/>
                        </a:cubicBezTo>
                        <a:cubicBezTo>
                          <a:pt x="2182804" y="25341"/>
                          <a:pt x="2398437" y="-22277"/>
                          <a:pt x="2635940" y="0"/>
                        </a:cubicBezTo>
                        <a:cubicBezTo>
                          <a:pt x="2873443" y="22277"/>
                          <a:pt x="3033770" y="159"/>
                          <a:pt x="3254247" y="0"/>
                        </a:cubicBezTo>
                        <a:cubicBezTo>
                          <a:pt x="3253538" y="8157"/>
                          <a:pt x="3253834" y="12125"/>
                          <a:pt x="3254247" y="18288"/>
                        </a:cubicBezTo>
                        <a:cubicBezTo>
                          <a:pt x="2959973" y="-3940"/>
                          <a:pt x="2715651" y="17499"/>
                          <a:pt x="2538313" y="18288"/>
                        </a:cubicBezTo>
                        <a:cubicBezTo>
                          <a:pt x="2360975" y="19077"/>
                          <a:pt x="2071193" y="10564"/>
                          <a:pt x="1822378" y="18288"/>
                        </a:cubicBezTo>
                        <a:cubicBezTo>
                          <a:pt x="1573564" y="26012"/>
                          <a:pt x="1460056" y="11360"/>
                          <a:pt x="1171529" y="18288"/>
                        </a:cubicBezTo>
                        <a:cubicBezTo>
                          <a:pt x="883002" y="25216"/>
                          <a:pt x="556569" y="57254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4247" h="18288" stroke="0" extrusionOk="0">
                        <a:moveTo>
                          <a:pt x="0" y="0"/>
                        </a:moveTo>
                        <a:cubicBezTo>
                          <a:pt x="245716" y="-28411"/>
                          <a:pt x="413361" y="22670"/>
                          <a:pt x="618307" y="0"/>
                        </a:cubicBezTo>
                        <a:cubicBezTo>
                          <a:pt x="823253" y="-22670"/>
                          <a:pt x="907327" y="17544"/>
                          <a:pt x="1171529" y="0"/>
                        </a:cubicBezTo>
                        <a:cubicBezTo>
                          <a:pt x="1435731" y="-17544"/>
                          <a:pt x="1714065" y="-34404"/>
                          <a:pt x="1887463" y="0"/>
                        </a:cubicBezTo>
                        <a:cubicBezTo>
                          <a:pt x="2060861" y="34404"/>
                          <a:pt x="2348517" y="24017"/>
                          <a:pt x="2505770" y="0"/>
                        </a:cubicBezTo>
                        <a:cubicBezTo>
                          <a:pt x="2663023" y="-24017"/>
                          <a:pt x="3030962" y="-27792"/>
                          <a:pt x="3254247" y="0"/>
                        </a:cubicBezTo>
                        <a:cubicBezTo>
                          <a:pt x="3253983" y="4493"/>
                          <a:pt x="3254631" y="9472"/>
                          <a:pt x="3254247" y="18288"/>
                        </a:cubicBezTo>
                        <a:cubicBezTo>
                          <a:pt x="2934372" y="-7513"/>
                          <a:pt x="2749175" y="38681"/>
                          <a:pt x="2603398" y="18288"/>
                        </a:cubicBezTo>
                        <a:cubicBezTo>
                          <a:pt x="2457621" y="-2105"/>
                          <a:pt x="2184707" y="10633"/>
                          <a:pt x="1887463" y="18288"/>
                        </a:cubicBezTo>
                        <a:cubicBezTo>
                          <a:pt x="1590219" y="25943"/>
                          <a:pt x="1494607" y="28003"/>
                          <a:pt x="1334241" y="18288"/>
                        </a:cubicBezTo>
                        <a:cubicBezTo>
                          <a:pt x="1173875" y="8573"/>
                          <a:pt x="962016" y="17971"/>
                          <a:pt x="683392" y="18288"/>
                        </a:cubicBezTo>
                        <a:cubicBezTo>
                          <a:pt x="404768" y="18605"/>
                          <a:pt x="256873" y="5009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7373" y="2664886"/>
            <a:ext cx="4817633" cy="3550789"/>
          </a:xfrm>
        </p:spPr>
        <p:txBody>
          <a:bodyPr vert="horz" lIns="91440" tIns="45720" rIns="81279" bIns="45720" rtlCol="0" anchor="t">
            <a:normAutofit/>
          </a:bodyPr>
          <a:lstStyle/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2200" dirty="0"/>
              <a:t> </a:t>
            </a:r>
            <a:r>
              <a:rPr lang="en-US" altLang="en-US" dirty="0"/>
              <a:t>Document-oriented model is used to store data as a record with its linked data as a single data structure called a document</a:t>
            </a:r>
          </a:p>
        </p:txBody>
      </p:sp>
    </p:spTree>
    <p:extLst>
      <p:ext uri="{BB962C8B-B14F-4D97-AF65-F5344CB8AC3E}">
        <p14:creationId xmlns:p14="http://schemas.microsoft.com/office/powerpoint/2010/main" val="27643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099EE-D811-485C-95F5-62EF525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8F6B-2508-40E5-A197-0F0CD53E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988" y="1953807"/>
            <a:ext cx="2938837" cy="1112121"/>
          </a:xfrm>
        </p:spPr>
        <p:txBody>
          <a:bodyPr/>
          <a:lstStyle/>
          <a:p>
            <a:r>
              <a:rPr lang="en-US" dirty="0"/>
              <a:t>Column Database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B2814CFF-C70C-4091-A62E-BC62E154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587043"/>
            <a:ext cx="9617541" cy="5683913"/>
          </a:xfrm>
        </p:spPr>
      </p:pic>
    </p:spTree>
    <p:extLst>
      <p:ext uri="{BB962C8B-B14F-4D97-AF65-F5344CB8AC3E}">
        <p14:creationId xmlns:p14="http://schemas.microsoft.com/office/powerpoint/2010/main" val="31191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78062" y="1"/>
            <a:ext cx="7543800" cy="809625"/>
          </a:xfrm>
        </p:spPr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BASE versus ACID</a:t>
            </a:r>
            <a:endParaRPr lang="en-US" alt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247" y="3429000"/>
            <a:ext cx="5283529" cy="2878494"/>
          </a:xfrm>
        </p:spPr>
        <p:txBody>
          <a:bodyPr vert="horz" lIns="91440" tIns="45720" rIns="81279" bIns="45720" rtlCol="0">
            <a:normAutofit/>
          </a:bodyPr>
          <a:lstStyle/>
          <a:p>
            <a:pPr marL="451803" lvl="1" indent="-92075">
              <a:buFont typeface="Arial" panose="020B0604020202020204" pitchFamily="34" charset="0"/>
              <a:buChar char="•"/>
            </a:pPr>
            <a:r>
              <a:rPr lang="en-US" altLang="en-US" dirty="0"/>
              <a:t>Functional partitioning</a:t>
            </a:r>
          </a:p>
          <a:p>
            <a:pPr marL="451803" lvl="1" indent="-92075">
              <a:buFont typeface="Arial" panose="020B0604020202020204" pitchFamily="34" charset="0"/>
              <a:buChar char="•"/>
            </a:pPr>
            <a:r>
              <a:rPr lang="en-US" altLang="en-US" dirty="0"/>
              <a:t>Consistency across functional groups is easier to relax than within functional groups. The example schema has two functional groups: users and transactions.</a:t>
            </a:r>
          </a:p>
          <a:p>
            <a:pPr marL="451803" lvl="1" indent="-92075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A6D71-07C4-4C31-9F67-2FE3CCA1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73" y="3803527"/>
            <a:ext cx="5283528" cy="2608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DFD88-A056-4929-A1EF-4AB590018AC5}"/>
              </a:ext>
            </a:extLst>
          </p:cNvPr>
          <p:cNvSpPr txBox="1"/>
          <p:nvPr/>
        </p:nvSpPr>
        <p:spPr>
          <a:xfrm>
            <a:off x="527703" y="995928"/>
            <a:ext cx="1104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1803" lvl="1" indent="-92075">
              <a:buFont typeface="Arial" panose="020B0604020202020204" pitchFamily="34" charset="0"/>
              <a:buChar char="•"/>
            </a:pPr>
            <a:r>
              <a:rPr lang="en-US" altLang="en-US" sz="2800" dirty="0"/>
              <a:t>What did you get?</a:t>
            </a:r>
            <a:endParaRPr lang="en-US" sz="2800" dirty="0"/>
          </a:p>
          <a:p>
            <a:pPr marL="451803" lvl="1" indent="-92075">
              <a:buFont typeface="Arial" panose="020B0604020202020204" pitchFamily="34" charset="0"/>
              <a:buChar char="•"/>
            </a:pPr>
            <a:r>
              <a:rPr lang="en-US" altLang="en-US" sz="2800" dirty="0"/>
              <a:t>ACID focuses on consistency, BASE focuses on parallelizability (Partition tolerance) and availability</a:t>
            </a:r>
          </a:p>
          <a:p>
            <a:pPr marL="451803" lvl="1" indent="-92075">
              <a:buFont typeface="Arial" panose="020B0604020202020204" pitchFamily="34" charset="0"/>
              <a:buChar char="•"/>
            </a:pPr>
            <a:r>
              <a:rPr lang="en-US" altLang="en-US" sz="2800" dirty="0"/>
              <a:t>2PC (two-phase commit) for providing ACID guarantees across multiple database instances.</a:t>
            </a:r>
          </a:p>
        </p:txBody>
      </p:sp>
    </p:spTree>
    <p:extLst>
      <p:ext uri="{BB962C8B-B14F-4D97-AF65-F5344CB8AC3E}">
        <p14:creationId xmlns:p14="http://schemas.microsoft.com/office/powerpoint/2010/main" val="30219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FC9B4-87E1-4719-83CE-E15C2BED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14BA-F571-4D6A-B19A-AAD49D36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schema – allows data model to evolve (Very important)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No Foreign Key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EC5EF-AF15-4A53-A388-249629FD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Database??</a:t>
            </a:r>
          </a:p>
        </p:txBody>
      </p:sp>
    </p:spTree>
    <p:extLst>
      <p:ext uri="{BB962C8B-B14F-4D97-AF65-F5344CB8AC3E}">
        <p14:creationId xmlns:p14="http://schemas.microsoft.com/office/powerpoint/2010/main" val="2534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Custom</PresentationFormat>
  <Paragraphs>87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EnzoOT-LightIta</vt:lpstr>
      <vt:lpstr>Palatino Linotype</vt:lpstr>
      <vt:lpstr>Tw Cen MT</vt:lpstr>
      <vt:lpstr>Wingdings</vt:lpstr>
      <vt:lpstr>Wingdings 2</vt:lpstr>
      <vt:lpstr>Office Theme</vt:lpstr>
      <vt:lpstr>1_Albright DADM 5e_PPT Sample</vt:lpstr>
      <vt:lpstr>Discussion on Readings</vt:lpstr>
      <vt:lpstr>NoSQL Overview paper</vt:lpstr>
      <vt:lpstr>Key-Value Database</vt:lpstr>
      <vt:lpstr>PowerPoint Presentation</vt:lpstr>
      <vt:lpstr>Graph Databases</vt:lpstr>
      <vt:lpstr>Document Database</vt:lpstr>
      <vt:lpstr>Column Database</vt:lpstr>
      <vt:lpstr>BASE versus ACID</vt:lpstr>
      <vt:lpstr>Document Database??</vt:lpstr>
      <vt:lpstr>Graph database</vt:lpstr>
      <vt:lpstr>Key Value Pair</vt:lpstr>
      <vt:lpstr>Column databases</vt:lpstr>
      <vt:lpstr>CAP Theorem</vt:lpstr>
      <vt:lpstr>Lessons from Giant-Scale Services</vt:lpstr>
      <vt:lpstr>CAP Twelve Years Later: How the “Rules” Have Changed (Brewer, 2012)</vt:lpstr>
      <vt:lpstr>Perspectives on the CAP Theorem (Gilbert Lynch, 2012)</vt:lpstr>
      <vt:lpstr>Reflecting on CAP (Grier, 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2023-04-06T13:52:08Z</dcterms:modified>
</cp:coreProperties>
</file>