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45" r:id="rId2"/>
    <p:sldId id="346" r:id="rId3"/>
    <p:sldId id="344" r:id="rId4"/>
    <p:sldId id="304" r:id="rId5"/>
    <p:sldId id="332" r:id="rId6"/>
    <p:sldId id="327" r:id="rId7"/>
    <p:sldId id="328" r:id="rId8"/>
    <p:sldId id="329" r:id="rId9"/>
    <p:sldId id="330" r:id="rId10"/>
    <p:sldId id="331" r:id="rId11"/>
    <p:sldId id="305" r:id="rId12"/>
    <p:sldId id="306" r:id="rId13"/>
    <p:sldId id="347" r:id="rId14"/>
    <p:sldId id="348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41" r:id="rId25"/>
    <p:sldId id="336" r:id="rId26"/>
    <p:sldId id="34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93" autoAdjust="0"/>
    <p:restoredTop sz="80800" autoAdjust="0"/>
  </p:normalViewPr>
  <p:slideViewPr>
    <p:cSldViewPr>
      <p:cViewPr varScale="1">
        <p:scale>
          <a:sx n="80" d="100"/>
          <a:sy n="80" d="100"/>
        </p:scale>
        <p:origin x="1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88F372-0FAF-4EBD-9D7E-FCFF6C8E929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217674-9CEE-4687-8EE3-83BC02715968}">
      <dgm:prSet/>
      <dgm:spPr/>
      <dgm:t>
        <a:bodyPr/>
        <a:lstStyle/>
        <a:p>
          <a:r>
            <a:rPr lang="en-US"/>
            <a:t>(Apr 15 23:27:14, (1, 1))</a:t>
          </a:r>
        </a:p>
      </dgm:t>
    </dgm:pt>
    <dgm:pt modelId="{EDCFE284-0C5A-45A3-99E8-9780E225523E}" type="parTrans" cxnId="{6481AB82-85E6-4846-9319-058040DC1423}">
      <dgm:prSet/>
      <dgm:spPr/>
      <dgm:t>
        <a:bodyPr/>
        <a:lstStyle/>
        <a:p>
          <a:endParaRPr lang="en-US"/>
        </a:p>
      </dgm:t>
    </dgm:pt>
    <dgm:pt modelId="{F06E1F6C-5F1D-418B-938B-D606781F30DA}" type="sibTrans" cxnId="{6481AB82-85E6-4846-9319-058040DC1423}">
      <dgm:prSet/>
      <dgm:spPr/>
      <dgm:t>
        <a:bodyPr/>
        <a:lstStyle/>
        <a:p>
          <a:endParaRPr lang="en-US"/>
        </a:p>
      </dgm:t>
    </dgm:pt>
    <dgm:pt modelId="{11DB5711-55D9-434E-9642-14496B8684CC}">
      <dgm:prSet/>
      <dgm:spPr/>
      <dgm:t>
        <a:bodyPr/>
        <a:lstStyle/>
        <a:p>
          <a:r>
            <a:rPr lang="en-US"/>
            <a:t>(Apr 15 23:27:15, 1)</a:t>
          </a:r>
        </a:p>
      </dgm:t>
    </dgm:pt>
    <dgm:pt modelId="{5A0D5B32-66B5-4223-B1FE-AC2E25302903}" type="parTrans" cxnId="{4E01EC8C-DF7C-4623-A96D-D21A61717F95}">
      <dgm:prSet/>
      <dgm:spPr/>
      <dgm:t>
        <a:bodyPr/>
        <a:lstStyle/>
        <a:p>
          <a:endParaRPr lang="en-US"/>
        </a:p>
      </dgm:t>
    </dgm:pt>
    <dgm:pt modelId="{67A56F08-7D68-42EB-94C4-BF921F104D4D}" type="sibTrans" cxnId="{4E01EC8C-DF7C-4623-A96D-D21A61717F95}">
      <dgm:prSet/>
      <dgm:spPr/>
      <dgm:t>
        <a:bodyPr/>
        <a:lstStyle/>
        <a:p>
          <a:endParaRPr lang="en-US"/>
        </a:p>
      </dgm:t>
    </dgm:pt>
    <dgm:pt modelId="{5560557C-D9FD-4B96-9618-CC55AD987C8A}">
      <dgm:prSet/>
      <dgm:spPr/>
      <dgm:t>
        <a:bodyPr/>
        <a:lstStyle/>
        <a:p>
          <a:r>
            <a:rPr lang="en-US"/>
            <a:t>(Apr 15 23:27:16, 1)</a:t>
          </a:r>
        </a:p>
      </dgm:t>
    </dgm:pt>
    <dgm:pt modelId="{B6F0DA61-29A0-4357-9B03-4D3224E5A7E5}" type="parTrans" cxnId="{2DF13747-DF19-4459-A1A0-A9619D548156}">
      <dgm:prSet/>
      <dgm:spPr/>
      <dgm:t>
        <a:bodyPr/>
        <a:lstStyle/>
        <a:p>
          <a:endParaRPr lang="en-US"/>
        </a:p>
      </dgm:t>
    </dgm:pt>
    <dgm:pt modelId="{ABE9D515-4239-47A3-BD64-B79DCA886A12}" type="sibTrans" cxnId="{2DF13747-DF19-4459-A1A0-A9619D548156}">
      <dgm:prSet/>
      <dgm:spPr/>
      <dgm:t>
        <a:bodyPr/>
        <a:lstStyle/>
        <a:p>
          <a:endParaRPr lang="en-US"/>
        </a:p>
      </dgm:t>
    </dgm:pt>
    <dgm:pt modelId="{4209D93F-9335-4A46-A3F4-4F800ABC5D1E}" type="pres">
      <dgm:prSet presAssocID="{9788F372-0FAF-4EBD-9D7E-FCFF6C8E92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174985-1994-4653-A85F-3F75D944C2DF}" type="pres">
      <dgm:prSet presAssocID="{9F217674-9CEE-4687-8EE3-83BC02715968}" presName="hierRoot1" presStyleCnt="0"/>
      <dgm:spPr/>
    </dgm:pt>
    <dgm:pt modelId="{79B915FA-9FA2-4129-AC15-9E1B567AB738}" type="pres">
      <dgm:prSet presAssocID="{9F217674-9CEE-4687-8EE3-83BC02715968}" presName="composite" presStyleCnt="0"/>
      <dgm:spPr/>
    </dgm:pt>
    <dgm:pt modelId="{8EA6729D-24F6-482C-AF1E-62860A889023}" type="pres">
      <dgm:prSet presAssocID="{9F217674-9CEE-4687-8EE3-83BC02715968}" presName="background" presStyleLbl="node0" presStyleIdx="0" presStyleCnt="3"/>
      <dgm:spPr/>
    </dgm:pt>
    <dgm:pt modelId="{EBE1B2AF-7914-4DC4-BCAA-D12ECEF834CA}" type="pres">
      <dgm:prSet presAssocID="{9F217674-9CEE-4687-8EE3-83BC02715968}" presName="text" presStyleLbl="fgAcc0" presStyleIdx="0" presStyleCnt="3">
        <dgm:presLayoutVars>
          <dgm:chPref val="3"/>
        </dgm:presLayoutVars>
      </dgm:prSet>
      <dgm:spPr/>
    </dgm:pt>
    <dgm:pt modelId="{B36CFC7D-CF6A-40BF-AA50-0AAD416717AA}" type="pres">
      <dgm:prSet presAssocID="{9F217674-9CEE-4687-8EE3-83BC02715968}" presName="hierChild2" presStyleCnt="0"/>
      <dgm:spPr/>
    </dgm:pt>
    <dgm:pt modelId="{651F6085-97AC-4561-9CDA-FCC7F9493B92}" type="pres">
      <dgm:prSet presAssocID="{11DB5711-55D9-434E-9642-14496B8684CC}" presName="hierRoot1" presStyleCnt="0"/>
      <dgm:spPr/>
    </dgm:pt>
    <dgm:pt modelId="{87CD918A-9AFD-40EE-AEE3-9B12EAB94981}" type="pres">
      <dgm:prSet presAssocID="{11DB5711-55D9-434E-9642-14496B8684CC}" presName="composite" presStyleCnt="0"/>
      <dgm:spPr/>
    </dgm:pt>
    <dgm:pt modelId="{09B43FF6-DFBC-418B-BC5C-F53BB480F2FC}" type="pres">
      <dgm:prSet presAssocID="{11DB5711-55D9-434E-9642-14496B8684CC}" presName="background" presStyleLbl="node0" presStyleIdx="1" presStyleCnt="3"/>
      <dgm:spPr/>
    </dgm:pt>
    <dgm:pt modelId="{6ACF316F-10BE-4C00-BB2D-44DAB4249E46}" type="pres">
      <dgm:prSet presAssocID="{11DB5711-55D9-434E-9642-14496B8684CC}" presName="text" presStyleLbl="fgAcc0" presStyleIdx="1" presStyleCnt="3">
        <dgm:presLayoutVars>
          <dgm:chPref val="3"/>
        </dgm:presLayoutVars>
      </dgm:prSet>
      <dgm:spPr/>
    </dgm:pt>
    <dgm:pt modelId="{30A98154-A1EE-439F-88DD-765AE714D165}" type="pres">
      <dgm:prSet presAssocID="{11DB5711-55D9-434E-9642-14496B8684CC}" presName="hierChild2" presStyleCnt="0"/>
      <dgm:spPr/>
    </dgm:pt>
    <dgm:pt modelId="{A5C5493D-4A6A-4E72-9EC8-67192FCDF9F2}" type="pres">
      <dgm:prSet presAssocID="{5560557C-D9FD-4B96-9618-CC55AD987C8A}" presName="hierRoot1" presStyleCnt="0"/>
      <dgm:spPr/>
    </dgm:pt>
    <dgm:pt modelId="{A419F53B-5A6A-47FB-8008-ED33D60D7C51}" type="pres">
      <dgm:prSet presAssocID="{5560557C-D9FD-4B96-9618-CC55AD987C8A}" presName="composite" presStyleCnt="0"/>
      <dgm:spPr/>
    </dgm:pt>
    <dgm:pt modelId="{8D088372-5948-4CFC-A4D1-4A0197A6B11D}" type="pres">
      <dgm:prSet presAssocID="{5560557C-D9FD-4B96-9618-CC55AD987C8A}" presName="background" presStyleLbl="node0" presStyleIdx="2" presStyleCnt="3"/>
      <dgm:spPr/>
    </dgm:pt>
    <dgm:pt modelId="{B1E1D4C0-3972-4E88-BEFE-DECC37FE4496}" type="pres">
      <dgm:prSet presAssocID="{5560557C-D9FD-4B96-9618-CC55AD987C8A}" presName="text" presStyleLbl="fgAcc0" presStyleIdx="2" presStyleCnt="3">
        <dgm:presLayoutVars>
          <dgm:chPref val="3"/>
        </dgm:presLayoutVars>
      </dgm:prSet>
      <dgm:spPr/>
    </dgm:pt>
    <dgm:pt modelId="{97698759-57E9-456A-AEA4-0B3319E74B53}" type="pres">
      <dgm:prSet presAssocID="{5560557C-D9FD-4B96-9618-CC55AD987C8A}" presName="hierChild2" presStyleCnt="0"/>
      <dgm:spPr/>
    </dgm:pt>
  </dgm:ptLst>
  <dgm:cxnLst>
    <dgm:cxn modelId="{349D3732-5451-46DD-AF9D-B364168667A6}" type="presOf" srcId="{11DB5711-55D9-434E-9642-14496B8684CC}" destId="{6ACF316F-10BE-4C00-BB2D-44DAB4249E46}" srcOrd="0" destOrd="0" presId="urn:microsoft.com/office/officeart/2005/8/layout/hierarchy1"/>
    <dgm:cxn modelId="{2DF13747-DF19-4459-A1A0-A9619D548156}" srcId="{9788F372-0FAF-4EBD-9D7E-FCFF6C8E929B}" destId="{5560557C-D9FD-4B96-9618-CC55AD987C8A}" srcOrd="2" destOrd="0" parTransId="{B6F0DA61-29A0-4357-9B03-4D3224E5A7E5}" sibTransId="{ABE9D515-4239-47A3-BD64-B79DCA886A12}"/>
    <dgm:cxn modelId="{E1620D4A-388A-49D6-B8BF-C7D37A8089D8}" type="presOf" srcId="{9788F372-0FAF-4EBD-9D7E-FCFF6C8E929B}" destId="{4209D93F-9335-4A46-A3F4-4F800ABC5D1E}" srcOrd="0" destOrd="0" presId="urn:microsoft.com/office/officeart/2005/8/layout/hierarchy1"/>
    <dgm:cxn modelId="{6481AB82-85E6-4846-9319-058040DC1423}" srcId="{9788F372-0FAF-4EBD-9D7E-FCFF6C8E929B}" destId="{9F217674-9CEE-4687-8EE3-83BC02715968}" srcOrd="0" destOrd="0" parTransId="{EDCFE284-0C5A-45A3-99E8-9780E225523E}" sibTransId="{F06E1F6C-5F1D-418B-938B-D606781F30DA}"/>
    <dgm:cxn modelId="{4E01EC8C-DF7C-4623-A96D-D21A61717F95}" srcId="{9788F372-0FAF-4EBD-9D7E-FCFF6C8E929B}" destId="{11DB5711-55D9-434E-9642-14496B8684CC}" srcOrd="1" destOrd="0" parTransId="{5A0D5B32-66B5-4223-B1FE-AC2E25302903}" sibTransId="{67A56F08-7D68-42EB-94C4-BF921F104D4D}"/>
    <dgm:cxn modelId="{D7098494-284E-4032-9617-8D822D0C38D1}" type="presOf" srcId="{9F217674-9CEE-4687-8EE3-83BC02715968}" destId="{EBE1B2AF-7914-4DC4-BCAA-D12ECEF834CA}" srcOrd="0" destOrd="0" presId="urn:microsoft.com/office/officeart/2005/8/layout/hierarchy1"/>
    <dgm:cxn modelId="{814C199B-2E94-4234-9CF6-28D6C12872F6}" type="presOf" srcId="{5560557C-D9FD-4B96-9618-CC55AD987C8A}" destId="{B1E1D4C0-3972-4E88-BEFE-DECC37FE4496}" srcOrd="0" destOrd="0" presId="urn:microsoft.com/office/officeart/2005/8/layout/hierarchy1"/>
    <dgm:cxn modelId="{938D1607-7B63-4090-A9B2-1FC6DEC7B713}" type="presParOf" srcId="{4209D93F-9335-4A46-A3F4-4F800ABC5D1E}" destId="{D0174985-1994-4653-A85F-3F75D944C2DF}" srcOrd="0" destOrd="0" presId="urn:microsoft.com/office/officeart/2005/8/layout/hierarchy1"/>
    <dgm:cxn modelId="{F7E639AA-7A56-4D6D-B6BC-CA5AB80F8338}" type="presParOf" srcId="{D0174985-1994-4653-A85F-3F75D944C2DF}" destId="{79B915FA-9FA2-4129-AC15-9E1B567AB738}" srcOrd="0" destOrd="0" presId="urn:microsoft.com/office/officeart/2005/8/layout/hierarchy1"/>
    <dgm:cxn modelId="{1540D39B-D4CB-48B4-996C-141CBAB4EEDF}" type="presParOf" srcId="{79B915FA-9FA2-4129-AC15-9E1B567AB738}" destId="{8EA6729D-24F6-482C-AF1E-62860A889023}" srcOrd="0" destOrd="0" presId="urn:microsoft.com/office/officeart/2005/8/layout/hierarchy1"/>
    <dgm:cxn modelId="{ACE81207-E6C3-4AB3-9FFE-AA0E4DA82E12}" type="presParOf" srcId="{79B915FA-9FA2-4129-AC15-9E1B567AB738}" destId="{EBE1B2AF-7914-4DC4-BCAA-D12ECEF834CA}" srcOrd="1" destOrd="0" presId="urn:microsoft.com/office/officeart/2005/8/layout/hierarchy1"/>
    <dgm:cxn modelId="{98B4D450-DC77-4530-9421-0CF331BF2F10}" type="presParOf" srcId="{D0174985-1994-4653-A85F-3F75D944C2DF}" destId="{B36CFC7D-CF6A-40BF-AA50-0AAD416717AA}" srcOrd="1" destOrd="0" presId="urn:microsoft.com/office/officeart/2005/8/layout/hierarchy1"/>
    <dgm:cxn modelId="{0C7D237F-614D-48DC-A7E5-F3E1D297CCB4}" type="presParOf" srcId="{4209D93F-9335-4A46-A3F4-4F800ABC5D1E}" destId="{651F6085-97AC-4561-9CDA-FCC7F9493B92}" srcOrd="1" destOrd="0" presId="urn:microsoft.com/office/officeart/2005/8/layout/hierarchy1"/>
    <dgm:cxn modelId="{D442D68B-74A9-49BA-8EAA-52659CC73460}" type="presParOf" srcId="{651F6085-97AC-4561-9CDA-FCC7F9493B92}" destId="{87CD918A-9AFD-40EE-AEE3-9B12EAB94981}" srcOrd="0" destOrd="0" presId="urn:microsoft.com/office/officeart/2005/8/layout/hierarchy1"/>
    <dgm:cxn modelId="{AE44ACCE-2625-4F19-B54C-541CC63CB1C8}" type="presParOf" srcId="{87CD918A-9AFD-40EE-AEE3-9B12EAB94981}" destId="{09B43FF6-DFBC-418B-BC5C-F53BB480F2FC}" srcOrd="0" destOrd="0" presId="urn:microsoft.com/office/officeart/2005/8/layout/hierarchy1"/>
    <dgm:cxn modelId="{4D19A62A-6DF1-484B-B058-6A7229CE9800}" type="presParOf" srcId="{87CD918A-9AFD-40EE-AEE3-9B12EAB94981}" destId="{6ACF316F-10BE-4C00-BB2D-44DAB4249E46}" srcOrd="1" destOrd="0" presId="urn:microsoft.com/office/officeart/2005/8/layout/hierarchy1"/>
    <dgm:cxn modelId="{E9C68E25-95F2-4F24-964B-3697CDA5788D}" type="presParOf" srcId="{651F6085-97AC-4561-9CDA-FCC7F9493B92}" destId="{30A98154-A1EE-439F-88DD-765AE714D165}" srcOrd="1" destOrd="0" presId="urn:microsoft.com/office/officeart/2005/8/layout/hierarchy1"/>
    <dgm:cxn modelId="{FDAC4ADE-72DC-4F69-92A3-8BA2BE0C51F2}" type="presParOf" srcId="{4209D93F-9335-4A46-A3F4-4F800ABC5D1E}" destId="{A5C5493D-4A6A-4E72-9EC8-67192FCDF9F2}" srcOrd="2" destOrd="0" presId="urn:microsoft.com/office/officeart/2005/8/layout/hierarchy1"/>
    <dgm:cxn modelId="{B0288C08-3FA3-4112-AE8C-D39B4402C662}" type="presParOf" srcId="{A5C5493D-4A6A-4E72-9EC8-67192FCDF9F2}" destId="{A419F53B-5A6A-47FB-8008-ED33D60D7C51}" srcOrd="0" destOrd="0" presId="urn:microsoft.com/office/officeart/2005/8/layout/hierarchy1"/>
    <dgm:cxn modelId="{B90D6728-32EB-4742-8533-8F6E61ED20A2}" type="presParOf" srcId="{A419F53B-5A6A-47FB-8008-ED33D60D7C51}" destId="{8D088372-5948-4CFC-A4D1-4A0197A6B11D}" srcOrd="0" destOrd="0" presId="urn:microsoft.com/office/officeart/2005/8/layout/hierarchy1"/>
    <dgm:cxn modelId="{A47C9437-6946-4EC2-8F3F-607BB70C0BBB}" type="presParOf" srcId="{A419F53B-5A6A-47FB-8008-ED33D60D7C51}" destId="{B1E1D4C0-3972-4E88-BEFE-DECC37FE4496}" srcOrd="1" destOrd="0" presId="urn:microsoft.com/office/officeart/2005/8/layout/hierarchy1"/>
    <dgm:cxn modelId="{63458D25-ED1E-42D9-8850-769B18019799}" type="presParOf" srcId="{A5C5493D-4A6A-4E72-9EC8-67192FCDF9F2}" destId="{97698759-57E9-456A-AEA4-0B3319E74B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85E3AF-6653-48CB-A0D8-7D17FE31513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AE7D742-61C7-48B4-9041-57B09CECF281}">
      <dgm:prSet/>
      <dgm:spPr/>
      <dgm:t>
        <a:bodyPr/>
        <a:lstStyle/>
        <a:p>
          <a:r>
            <a:rPr lang="en-US"/>
            <a:t>Split into two components</a:t>
          </a:r>
        </a:p>
      </dgm:t>
    </dgm:pt>
    <dgm:pt modelId="{C01AFD3B-DC3A-4F49-A691-71331F20500A}" type="parTrans" cxnId="{9EE1CB7D-4105-4CA4-A529-359F8A453103}">
      <dgm:prSet/>
      <dgm:spPr/>
      <dgm:t>
        <a:bodyPr/>
        <a:lstStyle/>
        <a:p>
          <a:endParaRPr lang="en-US"/>
        </a:p>
      </dgm:t>
    </dgm:pt>
    <dgm:pt modelId="{08377825-90F2-4A67-B358-2F4CB53565E5}" type="sibTrans" cxnId="{9EE1CB7D-4105-4CA4-A529-359F8A453103}">
      <dgm:prSet/>
      <dgm:spPr/>
      <dgm:t>
        <a:bodyPr/>
        <a:lstStyle/>
        <a:p>
          <a:endParaRPr lang="en-US"/>
        </a:p>
      </dgm:t>
    </dgm:pt>
    <dgm:pt modelId="{174583E8-17E3-47DC-855F-6C6B9EE627CE}">
      <dgm:prSet/>
      <dgm:spPr/>
      <dgm:t>
        <a:bodyPr/>
        <a:lstStyle/>
        <a:p>
          <a:r>
            <a:rPr lang="en-US"/>
            <a:t>Cluster resource management &amp; MapReduce</a:t>
          </a:r>
        </a:p>
      </dgm:t>
    </dgm:pt>
    <dgm:pt modelId="{30E6F21A-B1B5-4926-98EF-772D3F6B5443}" type="parTrans" cxnId="{7B06C8C3-F81F-4A3B-821F-BD7A7B32A14E}">
      <dgm:prSet/>
      <dgm:spPr/>
      <dgm:t>
        <a:bodyPr/>
        <a:lstStyle/>
        <a:p>
          <a:endParaRPr lang="en-US"/>
        </a:p>
      </dgm:t>
    </dgm:pt>
    <dgm:pt modelId="{C22AA5AC-BCDB-49F6-8BE5-7C48E2A7A0FE}" type="sibTrans" cxnId="{7B06C8C3-F81F-4A3B-821F-BD7A7B32A14E}">
      <dgm:prSet/>
      <dgm:spPr/>
      <dgm:t>
        <a:bodyPr/>
        <a:lstStyle/>
        <a:p>
          <a:endParaRPr lang="en-US"/>
        </a:p>
      </dgm:t>
    </dgm:pt>
    <dgm:pt modelId="{835516E5-AA85-475F-8D94-9A77056BD52A}">
      <dgm:prSet/>
      <dgm:spPr/>
      <dgm:t>
        <a:bodyPr/>
        <a:lstStyle/>
        <a:p>
          <a:r>
            <a:rPr lang="en-US"/>
            <a:t>JobTracker has been split into three components</a:t>
          </a:r>
        </a:p>
      </dgm:t>
    </dgm:pt>
    <dgm:pt modelId="{CA3A4919-2CCF-4893-97AE-203C151B9AD4}" type="parTrans" cxnId="{6873F414-0814-4AE6-9057-42F4F6AE2972}">
      <dgm:prSet/>
      <dgm:spPr/>
      <dgm:t>
        <a:bodyPr/>
        <a:lstStyle/>
        <a:p>
          <a:endParaRPr lang="en-US"/>
        </a:p>
      </dgm:t>
    </dgm:pt>
    <dgm:pt modelId="{998DF349-4455-45BD-8FDD-1DD2DB1E871D}" type="sibTrans" cxnId="{6873F414-0814-4AE6-9057-42F4F6AE2972}">
      <dgm:prSet/>
      <dgm:spPr/>
      <dgm:t>
        <a:bodyPr/>
        <a:lstStyle/>
        <a:p>
          <a:endParaRPr lang="en-US"/>
        </a:p>
      </dgm:t>
    </dgm:pt>
    <dgm:pt modelId="{3574EBB1-4723-4B62-8CA7-7073B58DF8DB}">
      <dgm:prSet/>
      <dgm:spPr/>
      <dgm:t>
        <a:bodyPr/>
        <a:lstStyle/>
        <a:p>
          <a:r>
            <a:rPr lang="en-US"/>
            <a:t>NodeManager</a:t>
          </a:r>
        </a:p>
      </dgm:t>
    </dgm:pt>
    <dgm:pt modelId="{90B1420B-F51A-4D4F-A88B-6F1D0F1FF319}" type="parTrans" cxnId="{122C5BF9-F0B4-4FF0-864D-F81DFB1AD3B2}">
      <dgm:prSet/>
      <dgm:spPr/>
      <dgm:t>
        <a:bodyPr/>
        <a:lstStyle/>
        <a:p>
          <a:endParaRPr lang="en-US"/>
        </a:p>
      </dgm:t>
    </dgm:pt>
    <dgm:pt modelId="{DD01B924-29B4-4F1D-B3CA-9D98AAEA36B5}" type="sibTrans" cxnId="{122C5BF9-F0B4-4FF0-864D-F81DFB1AD3B2}">
      <dgm:prSet/>
      <dgm:spPr/>
      <dgm:t>
        <a:bodyPr/>
        <a:lstStyle/>
        <a:p>
          <a:endParaRPr lang="en-US"/>
        </a:p>
      </dgm:t>
    </dgm:pt>
    <dgm:pt modelId="{28BBEA57-6850-42A0-B1B7-5F2D9B737289}" type="pres">
      <dgm:prSet presAssocID="{5E85E3AF-6653-48CB-A0D8-7D17FE315132}" presName="linear" presStyleCnt="0">
        <dgm:presLayoutVars>
          <dgm:animLvl val="lvl"/>
          <dgm:resizeHandles val="exact"/>
        </dgm:presLayoutVars>
      </dgm:prSet>
      <dgm:spPr/>
    </dgm:pt>
    <dgm:pt modelId="{9D0EC5B3-77B9-4424-99B6-3C39974C0711}" type="pres">
      <dgm:prSet presAssocID="{EAE7D742-61C7-48B4-9041-57B09CECF2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080DA7D-02B3-48B3-AFA2-E3F8ECF8255E}" type="pres">
      <dgm:prSet presAssocID="{08377825-90F2-4A67-B358-2F4CB53565E5}" presName="spacer" presStyleCnt="0"/>
      <dgm:spPr/>
    </dgm:pt>
    <dgm:pt modelId="{758C3CB3-7C12-4728-A66E-B8FB59C74E66}" type="pres">
      <dgm:prSet presAssocID="{174583E8-17E3-47DC-855F-6C6B9EE627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BAC6354-BD33-4C0A-B8E9-90639A8BF8C6}" type="pres">
      <dgm:prSet presAssocID="{C22AA5AC-BCDB-49F6-8BE5-7C48E2A7A0FE}" presName="spacer" presStyleCnt="0"/>
      <dgm:spPr/>
    </dgm:pt>
    <dgm:pt modelId="{211E341A-E1FF-4AA2-820D-78E8ECF5D5FB}" type="pres">
      <dgm:prSet presAssocID="{835516E5-AA85-475F-8D94-9A77056BD52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156FBBF-58B5-453B-B4F6-90E516F7D0E1}" type="pres">
      <dgm:prSet presAssocID="{998DF349-4455-45BD-8FDD-1DD2DB1E871D}" presName="spacer" presStyleCnt="0"/>
      <dgm:spPr/>
    </dgm:pt>
    <dgm:pt modelId="{F1A80FA2-CAE6-489C-AAA6-70491ACA1D81}" type="pres">
      <dgm:prSet presAssocID="{3574EBB1-4723-4B62-8CA7-7073B58DF8D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873F414-0814-4AE6-9057-42F4F6AE2972}" srcId="{5E85E3AF-6653-48CB-A0D8-7D17FE315132}" destId="{835516E5-AA85-475F-8D94-9A77056BD52A}" srcOrd="2" destOrd="0" parTransId="{CA3A4919-2CCF-4893-97AE-203C151B9AD4}" sibTransId="{998DF349-4455-45BD-8FDD-1DD2DB1E871D}"/>
    <dgm:cxn modelId="{85C3D046-D586-48CA-BA6E-FEBFE17EBACB}" type="presOf" srcId="{174583E8-17E3-47DC-855F-6C6B9EE627CE}" destId="{758C3CB3-7C12-4728-A66E-B8FB59C74E66}" srcOrd="0" destOrd="0" presId="urn:microsoft.com/office/officeart/2005/8/layout/vList2"/>
    <dgm:cxn modelId="{9EE1CB7D-4105-4CA4-A529-359F8A453103}" srcId="{5E85E3AF-6653-48CB-A0D8-7D17FE315132}" destId="{EAE7D742-61C7-48B4-9041-57B09CECF281}" srcOrd="0" destOrd="0" parTransId="{C01AFD3B-DC3A-4F49-A691-71331F20500A}" sibTransId="{08377825-90F2-4A67-B358-2F4CB53565E5}"/>
    <dgm:cxn modelId="{AA51B1AE-C45D-4E00-B2EE-5FC1F7C27005}" type="presOf" srcId="{3574EBB1-4723-4B62-8CA7-7073B58DF8DB}" destId="{F1A80FA2-CAE6-489C-AAA6-70491ACA1D81}" srcOrd="0" destOrd="0" presId="urn:microsoft.com/office/officeart/2005/8/layout/vList2"/>
    <dgm:cxn modelId="{7B06C8C3-F81F-4A3B-821F-BD7A7B32A14E}" srcId="{5E85E3AF-6653-48CB-A0D8-7D17FE315132}" destId="{174583E8-17E3-47DC-855F-6C6B9EE627CE}" srcOrd="1" destOrd="0" parTransId="{30E6F21A-B1B5-4926-98EF-772D3F6B5443}" sibTransId="{C22AA5AC-BCDB-49F6-8BE5-7C48E2A7A0FE}"/>
    <dgm:cxn modelId="{12523AC8-1D86-4477-9984-A3107E38AAD5}" type="presOf" srcId="{5E85E3AF-6653-48CB-A0D8-7D17FE315132}" destId="{28BBEA57-6850-42A0-B1B7-5F2D9B737289}" srcOrd="0" destOrd="0" presId="urn:microsoft.com/office/officeart/2005/8/layout/vList2"/>
    <dgm:cxn modelId="{12047CCF-5E66-4BDB-A326-EF7223099725}" type="presOf" srcId="{EAE7D742-61C7-48B4-9041-57B09CECF281}" destId="{9D0EC5B3-77B9-4424-99B6-3C39974C0711}" srcOrd="0" destOrd="0" presId="urn:microsoft.com/office/officeart/2005/8/layout/vList2"/>
    <dgm:cxn modelId="{FBDF43ED-9C13-4D4F-AB13-002758DCE7FB}" type="presOf" srcId="{835516E5-AA85-475F-8D94-9A77056BD52A}" destId="{211E341A-E1FF-4AA2-820D-78E8ECF5D5FB}" srcOrd="0" destOrd="0" presId="urn:microsoft.com/office/officeart/2005/8/layout/vList2"/>
    <dgm:cxn modelId="{122C5BF9-F0B4-4FF0-864D-F81DFB1AD3B2}" srcId="{5E85E3AF-6653-48CB-A0D8-7D17FE315132}" destId="{3574EBB1-4723-4B62-8CA7-7073B58DF8DB}" srcOrd="3" destOrd="0" parTransId="{90B1420B-F51A-4D4F-A88B-6F1D0F1FF319}" sibTransId="{DD01B924-29B4-4F1D-B3CA-9D98AAEA36B5}"/>
    <dgm:cxn modelId="{1F4CBE1F-6845-4FE8-AEC5-00D6BB8E059A}" type="presParOf" srcId="{28BBEA57-6850-42A0-B1B7-5F2D9B737289}" destId="{9D0EC5B3-77B9-4424-99B6-3C39974C0711}" srcOrd="0" destOrd="0" presId="urn:microsoft.com/office/officeart/2005/8/layout/vList2"/>
    <dgm:cxn modelId="{A41DD27E-C46F-496A-AB25-4689110B4B5E}" type="presParOf" srcId="{28BBEA57-6850-42A0-B1B7-5F2D9B737289}" destId="{A080DA7D-02B3-48B3-AFA2-E3F8ECF8255E}" srcOrd="1" destOrd="0" presId="urn:microsoft.com/office/officeart/2005/8/layout/vList2"/>
    <dgm:cxn modelId="{FEF676E4-83CF-400F-8FE0-3CAD138528CD}" type="presParOf" srcId="{28BBEA57-6850-42A0-B1B7-5F2D9B737289}" destId="{758C3CB3-7C12-4728-A66E-B8FB59C74E66}" srcOrd="2" destOrd="0" presId="urn:microsoft.com/office/officeart/2005/8/layout/vList2"/>
    <dgm:cxn modelId="{B0F98AAA-22D0-4E31-AE1C-BF08121877A5}" type="presParOf" srcId="{28BBEA57-6850-42A0-B1B7-5F2D9B737289}" destId="{9BAC6354-BD33-4C0A-B8E9-90639A8BF8C6}" srcOrd="3" destOrd="0" presId="urn:microsoft.com/office/officeart/2005/8/layout/vList2"/>
    <dgm:cxn modelId="{2F21547F-8326-4579-863A-93D3E85C00FF}" type="presParOf" srcId="{28BBEA57-6850-42A0-B1B7-5F2D9B737289}" destId="{211E341A-E1FF-4AA2-820D-78E8ECF5D5FB}" srcOrd="4" destOrd="0" presId="urn:microsoft.com/office/officeart/2005/8/layout/vList2"/>
    <dgm:cxn modelId="{F609ACB9-2443-4BC7-BDB3-8DACF86109CF}" type="presParOf" srcId="{28BBEA57-6850-42A0-B1B7-5F2D9B737289}" destId="{1156FBBF-58B5-453B-B4F6-90E516F7D0E1}" srcOrd="5" destOrd="0" presId="urn:microsoft.com/office/officeart/2005/8/layout/vList2"/>
    <dgm:cxn modelId="{9FCF4B8A-0585-49A1-A1C7-5A8E9560D6AA}" type="presParOf" srcId="{28BBEA57-6850-42A0-B1B7-5F2D9B737289}" destId="{F1A80FA2-CAE6-489C-AAA6-70491ACA1D8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6729D-24F6-482C-AF1E-62860A889023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1B2AF-7914-4DC4-BCAA-D12ECEF834CA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(Apr 15 23:27:14, (1, 1))</a:t>
          </a:r>
        </a:p>
      </dsp:txBody>
      <dsp:txXfrm>
        <a:off x="398656" y="1088253"/>
        <a:ext cx="2959127" cy="1837317"/>
      </dsp:txXfrm>
    </dsp:sp>
    <dsp:sp modelId="{09B43FF6-DFBC-418B-BC5C-F53BB480F2FC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F316F-10BE-4C00-BB2D-44DAB4249E46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(Apr 15 23:27:15, 1)</a:t>
          </a:r>
        </a:p>
      </dsp:txBody>
      <dsp:txXfrm>
        <a:off x="4155097" y="1088253"/>
        <a:ext cx="2959127" cy="1837317"/>
      </dsp:txXfrm>
    </dsp:sp>
    <dsp:sp modelId="{8D088372-5948-4CFC-A4D1-4A0197A6B11D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1D4C0-3972-4E88-BEFE-DECC37FE4496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(Apr 15 23:27:16, 1)</a:t>
          </a:r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EC5B3-77B9-4424-99B6-3C39974C0711}">
      <dsp:nvSpPr>
        <dsp:cNvPr id="0" name=""/>
        <dsp:cNvSpPr/>
      </dsp:nvSpPr>
      <dsp:spPr>
        <a:xfrm>
          <a:off x="0" y="30253"/>
          <a:ext cx="6245265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Split into two components</a:t>
          </a:r>
        </a:p>
      </dsp:txBody>
      <dsp:txXfrm>
        <a:off x="63994" y="94247"/>
        <a:ext cx="6117277" cy="1182942"/>
      </dsp:txXfrm>
    </dsp:sp>
    <dsp:sp modelId="{758C3CB3-7C12-4728-A66E-B8FB59C74E66}">
      <dsp:nvSpPr>
        <dsp:cNvPr id="0" name=""/>
        <dsp:cNvSpPr/>
      </dsp:nvSpPr>
      <dsp:spPr>
        <a:xfrm>
          <a:off x="0" y="1436223"/>
          <a:ext cx="6245265" cy="131093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Cluster resource management &amp; MapReduce</a:t>
          </a:r>
        </a:p>
      </dsp:txBody>
      <dsp:txXfrm>
        <a:off x="63994" y="1500217"/>
        <a:ext cx="6117277" cy="1182942"/>
      </dsp:txXfrm>
    </dsp:sp>
    <dsp:sp modelId="{211E341A-E1FF-4AA2-820D-78E8ECF5D5FB}">
      <dsp:nvSpPr>
        <dsp:cNvPr id="0" name=""/>
        <dsp:cNvSpPr/>
      </dsp:nvSpPr>
      <dsp:spPr>
        <a:xfrm>
          <a:off x="0" y="2842193"/>
          <a:ext cx="6245265" cy="131093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JobTracker has been split into three components</a:t>
          </a:r>
        </a:p>
      </dsp:txBody>
      <dsp:txXfrm>
        <a:off x="63994" y="2906187"/>
        <a:ext cx="6117277" cy="1182942"/>
      </dsp:txXfrm>
    </dsp:sp>
    <dsp:sp modelId="{F1A80FA2-CAE6-489C-AAA6-70491ACA1D81}">
      <dsp:nvSpPr>
        <dsp:cNvPr id="0" name=""/>
        <dsp:cNvSpPr/>
      </dsp:nvSpPr>
      <dsp:spPr>
        <a:xfrm>
          <a:off x="0" y="4248163"/>
          <a:ext cx="6245265" cy="131093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NodeManager</a:t>
          </a:r>
        </a:p>
      </dsp:txBody>
      <dsp:txXfrm>
        <a:off x="63994" y="4312157"/>
        <a:ext cx="6117277" cy="1182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DA660-7161-47A1-8A52-112E3806EA6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6EE57-C56B-45B2-B38A-D0777A01F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2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06550" y="685800"/>
            <a:ext cx="3702050" cy="2082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428" indent="-226428">
              <a:buAutoNum type="arabicPeriod"/>
            </a:pPr>
            <a:r>
              <a:rPr lang="en-US" baseline="0" dirty="0"/>
              <a:t>Client submits a job to the </a:t>
            </a:r>
            <a:r>
              <a:rPr lang="en-US" baseline="0" dirty="0" err="1"/>
              <a:t>JobTracker</a:t>
            </a:r>
            <a:r>
              <a:rPr lang="en-US" baseline="0" dirty="0"/>
              <a:t> for processing</a:t>
            </a:r>
          </a:p>
          <a:p>
            <a:pPr marL="226428" indent="-226428">
              <a:buAutoNum type="arabicPeriod"/>
            </a:pPr>
            <a:r>
              <a:rPr lang="en-US" baseline="0" dirty="0" err="1"/>
              <a:t>JobTracker</a:t>
            </a:r>
            <a:r>
              <a:rPr lang="en-US" baseline="0" dirty="0"/>
              <a:t> uses the input of the job to determine where the blocks are located (through the NameNode), and then distributed task attempts to the task trackers</a:t>
            </a:r>
          </a:p>
          <a:p>
            <a:pPr marL="226428" indent="-226428">
              <a:buAutoNum type="arabicPeriod"/>
            </a:pPr>
            <a:r>
              <a:rPr lang="en-US" baseline="0" dirty="0" err="1"/>
              <a:t>TaskTrackers</a:t>
            </a:r>
            <a:r>
              <a:rPr lang="en-US" baseline="0" dirty="0"/>
              <a:t> coordinate the task attempts and data output is written back to the </a:t>
            </a:r>
            <a:r>
              <a:rPr lang="en-US" baseline="0" dirty="0" err="1"/>
              <a:t>datanodes</a:t>
            </a:r>
            <a:r>
              <a:rPr lang="en-US" baseline="0" dirty="0"/>
              <a:t>, which is distributed and replicated as normal HDFS operations</a:t>
            </a:r>
          </a:p>
          <a:p>
            <a:pPr marL="226428" indent="-226428">
              <a:buAutoNum type="arabicPeriod"/>
            </a:pPr>
            <a:r>
              <a:rPr lang="en-US" baseline="0" dirty="0"/>
              <a:t>Job statistics – not output – is reported back to the client upon job completion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0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06550" y="685800"/>
            <a:ext cx="3702050" cy="2082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428" indent="-226428">
              <a:buAutoNum type="arabicPeriod"/>
            </a:pPr>
            <a:r>
              <a:rPr lang="en-US" baseline="0" dirty="0"/>
              <a:t>Client submits a job to the </a:t>
            </a:r>
            <a:r>
              <a:rPr lang="en-US" baseline="0" dirty="0" err="1"/>
              <a:t>JobTracker</a:t>
            </a:r>
            <a:r>
              <a:rPr lang="en-US" baseline="0" dirty="0"/>
              <a:t> for processing</a:t>
            </a:r>
          </a:p>
          <a:p>
            <a:pPr marL="226428" indent="-226428">
              <a:buAutoNum type="arabicPeriod"/>
            </a:pPr>
            <a:r>
              <a:rPr lang="en-US" baseline="0" dirty="0" err="1"/>
              <a:t>JobTracker</a:t>
            </a:r>
            <a:r>
              <a:rPr lang="en-US" baseline="0" dirty="0"/>
              <a:t> uses the input of the job to determine where the blocks are located (through the NameNode), and then distributed task attempts to the task trackers</a:t>
            </a:r>
          </a:p>
          <a:p>
            <a:pPr marL="226428" indent="-226428">
              <a:buAutoNum type="arabicPeriod"/>
            </a:pPr>
            <a:r>
              <a:rPr lang="en-US" baseline="0" dirty="0" err="1"/>
              <a:t>TaskTrackers</a:t>
            </a:r>
            <a:r>
              <a:rPr lang="en-US" baseline="0" dirty="0"/>
              <a:t> coordinate the task attempts and data output is written back to the </a:t>
            </a:r>
            <a:r>
              <a:rPr lang="en-US" baseline="0" dirty="0" err="1"/>
              <a:t>datanodes</a:t>
            </a:r>
            <a:r>
              <a:rPr lang="en-US" baseline="0" dirty="0"/>
              <a:t>, which is distributed and replicated as normal HDFS operations</a:t>
            </a:r>
          </a:p>
          <a:p>
            <a:pPr marL="226428" indent="-226428">
              <a:buAutoNum type="arabicPeriod"/>
            </a:pPr>
            <a:r>
              <a:rPr lang="en-US" baseline="0" dirty="0"/>
              <a:t>Job statistics – not output – is reported back to the client upon job completion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01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06550" y="685800"/>
            <a:ext cx="3702050" cy="2082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key value pairs as</a:t>
            </a:r>
            <a:r>
              <a:rPr lang="en-US" baseline="0" dirty="0"/>
              <a:t> input and output to both phases</a:t>
            </a:r>
          </a:p>
          <a:p>
            <a:r>
              <a:rPr lang="en-US" baseline="0" dirty="0"/>
              <a:t>Highly parallelizable  paradigm – very easy choice for data processing on a Hadoop cluster</a:t>
            </a:r>
          </a:p>
          <a:p>
            <a:endParaRPr lang="en-US" baseline="0" dirty="0"/>
          </a:p>
          <a:p>
            <a:r>
              <a:rPr lang="en-US" baseline="0" dirty="0"/>
              <a:t>Why do we need Shuffle and Sort ? -  Multiple reducers could work on that.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78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06550" y="685800"/>
            <a:ext cx="3702050" cy="2082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6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06550" y="685800"/>
            <a:ext cx="3702050" cy="2082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428" indent="-226428">
              <a:buAutoNum type="arabicPeriod"/>
            </a:pPr>
            <a:r>
              <a:rPr lang="en-US" baseline="0" dirty="0"/>
              <a:t>Mapper outputs data to a single file that is logically partitioned by key</a:t>
            </a:r>
          </a:p>
          <a:p>
            <a:pPr marL="226428" indent="-226428">
              <a:buAutoNum type="arabicPeriod"/>
            </a:pPr>
            <a:r>
              <a:rPr lang="en-US" baseline="0" dirty="0"/>
              <a:t>Reducers copy their partition over to the local machine – “shuffle”</a:t>
            </a:r>
          </a:p>
          <a:p>
            <a:pPr marL="226428" indent="-226428">
              <a:buAutoNum type="arabicPeriod"/>
            </a:pPr>
            <a:r>
              <a:rPr lang="en-US" baseline="0" dirty="0"/>
              <a:t>Each reducer then sorts their partitions into a single sorted local file for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01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EE57-C56B-45B2-B38A-D0777A01F5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0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AFD6-44B0-41F9-829C-24B4FC2473F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F8C4-9154-4AED-BE22-8B9AF47B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0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AFD6-44B0-41F9-829C-24B4FC2473F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F8C4-9154-4AED-BE22-8B9AF47B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2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AFD6-44B0-41F9-829C-24B4FC2473F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F8C4-9154-4AED-BE22-8B9AF47B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12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8953" y="433919"/>
            <a:ext cx="11214100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488953" y="1432984"/>
            <a:ext cx="11214100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3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AFD6-44B0-41F9-829C-24B4FC2473F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F8C4-9154-4AED-BE22-8B9AF47B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2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AFD6-44B0-41F9-829C-24B4FC2473F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F8C4-9154-4AED-BE22-8B9AF47B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1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AFD6-44B0-41F9-829C-24B4FC2473F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F8C4-9154-4AED-BE22-8B9AF47B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AFD6-44B0-41F9-829C-24B4FC2473F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F8C4-9154-4AED-BE22-8B9AF47B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9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AFD6-44B0-41F9-829C-24B4FC2473F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F8C4-9154-4AED-BE22-8B9AF47B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2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AFD6-44B0-41F9-829C-24B4FC2473F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F8C4-9154-4AED-BE22-8B9AF47B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5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AFD6-44B0-41F9-829C-24B4FC2473F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F8C4-9154-4AED-BE22-8B9AF47B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1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AFD6-44B0-41F9-829C-24B4FC2473F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6F8C4-9154-4AED-BE22-8B9AF47B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9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AFD6-44B0-41F9-829C-24B4FC2473F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F8C4-9154-4AED-BE22-8B9AF47BB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2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oudera.com/documentation/enterprise/5-3-x/topics/cdh_ig_mapreduce_to_yarn_migrate.html#concept_sxx_1my_x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www.cloudera.com/documentation/enterprise/5-3-x/topics/cdh_ig_mapreduce_to_yarn_migrate.html#concept_sxx_1my_xl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B5D15F9-FF6C-49AB-83B3-4B55E3C29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AC6B3A-1523-4609-A0BA-41587217E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Map-Reduce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10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66614" y="2895600"/>
            <a:ext cx="11906646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5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parallelization and distribution of tasks</a:t>
            </a:r>
          </a:p>
          <a:p>
            <a:r>
              <a:rPr lang="en-US" dirty="0"/>
              <a:t>Framework handles scheduling task and repeating failed tasks</a:t>
            </a:r>
          </a:p>
          <a:p>
            <a:r>
              <a:rPr lang="en-US" dirty="0"/>
              <a:t>Developer can code many pieces of the puzzle</a:t>
            </a:r>
          </a:p>
          <a:p>
            <a:r>
              <a:rPr lang="en-US" dirty="0"/>
              <a:t>Framework handles a </a:t>
            </a:r>
            <a:r>
              <a:rPr lang="en-US" b="1" dirty="0"/>
              <a:t>Shuffle</a:t>
            </a:r>
            <a:r>
              <a:rPr lang="en-US" dirty="0"/>
              <a:t> and </a:t>
            </a:r>
            <a:r>
              <a:rPr lang="en-US" b="1" dirty="0"/>
              <a:t>Sort</a:t>
            </a:r>
            <a:r>
              <a:rPr lang="en-US" dirty="0"/>
              <a:t> phases between map and reduce tasks.</a:t>
            </a:r>
          </a:p>
          <a:p>
            <a:endParaRPr lang="en-US" dirty="0"/>
          </a:p>
          <a:p>
            <a:r>
              <a:rPr lang="en-US" dirty="0"/>
              <a:t>Developer need only focus on the task at hand, rather than how to manage where data comes from and where it goes</a:t>
            </a:r>
          </a:p>
        </p:txBody>
      </p:sp>
    </p:spTree>
    <p:extLst>
      <p:ext uri="{BB962C8B-B14F-4D97-AF65-F5344CB8AC3E}">
        <p14:creationId xmlns:p14="http://schemas.microsoft.com/office/powerpoint/2010/main" val="2059213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MRv1 and MRv2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Both manage compute resources, jobs, and tasks</a:t>
            </a:r>
          </a:p>
          <a:p>
            <a:r>
              <a:rPr lang="en-US" dirty="0"/>
              <a:t>Job API similar</a:t>
            </a:r>
          </a:p>
          <a:p>
            <a:r>
              <a:rPr lang="en-US" dirty="0"/>
              <a:t>MRv1  </a:t>
            </a:r>
          </a:p>
          <a:p>
            <a:pPr lvl="1"/>
            <a:r>
              <a:rPr lang="en-US" dirty="0" err="1"/>
              <a:t>JobTracker</a:t>
            </a:r>
            <a:r>
              <a:rPr lang="en-US" dirty="0"/>
              <a:t> / </a:t>
            </a:r>
            <a:r>
              <a:rPr lang="en-US" dirty="0" err="1"/>
              <a:t>TaskTrackers</a:t>
            </a:r>
            <a:endParaRPr lang="en-US" dirty="0"/>
          </a:p>
          <a:p>
            <a:r>
              <a:rPr lang="en-US" dirty="0"/>
              <a:t>MRv2 released on 2012 </a:t>
            </a:r>
          </a:p>
          <a:p>
            <a:pPr lvl="1"/>
            <a:r>
              <a:rPr lang="en-US" dirty="0"/>
              <a:t>YARN (</a:t>
            </a:r>
            <a:r>
              <a:rPr lang="en-US" b="1" dirty="0"/>
              <a:t>Yet Another Resource Negotiator</a:t>
            </a:r>
            <a:r>
              <a:rPr lang="en-US" dirty="0"/>
              <a:t>) is a generic platform for developing distributed applications</a:t>
            </a:r>
            <a:br>
              <a:rPr lang="en-US" dirty="0"/>
            </a:br>
            <a:r>
              <a:rPr lang="en-US" dirty="0">
                <a:hlinkClick r:id="rId2"/>
              </a:rPr>
              <a:t>https://www.cloudera.com/documentation/enterprise/5-3-x/topics/cdh_ig_mapreduce_to_yarn_migrate.html#concept_sxx_1my_xl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1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7296-74A5-40C6-93C8-53285AB6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versus parallel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1C96-7EF0-4B47-9657-6BC1BD4EA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MapReduce provides fine-grain fault tolerance for 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 jobs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failure in the middle of a multi-hour execution does not require restarting the job from scratch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80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D583-740C-45C8-B272-CCA9831D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9B54-DF8E-40F3-AE9F-A2133E153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components</a:t>
            </a:r>
          </a:p>
          <a:p>
            <a:pPr lvl="1"/>
            <a:r>
              <a:rPr lang="en-US" dirty="0" err="1"/>
              <a:t>JobTracker</a:t>
            </a:r>
            <a:endParaRPr lang="en-US" dirty="0"/>
          </a:p>
          <a:p>
            <a:pPr lvl="1"/>
            <a:r>
              <a:rPr lang="en-US" dirty="0" err="1"/>
              <a:t>TaskTracker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MRv1 - </a:t>
            </a:r>
            <a:r>
              <a:rPr lang="en-US" dirty="0" err="1"/>
              <a:t>JobTracker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Monitors </a:t>
            </a:r>
            <a:r>
              <a:rPr lang="en-US" i="1" dirty="0"/>
              <a:t>job</a:t>
            </a:r>
            <a:r>
              <a:rPr lang="en-US" dirty="0"/>
              <a:t> and </a:t>
            </a:r>
            <a:r>
              <a:rPr lang="en-US" i="1" dirty="0"/>
              <a:t>task</a:t>
            </a:r>
            <a:r>
              <a:rPr lang="en-US" dirty="0"/>
              <a:t> progress</a:t>
            </a:r>
          </a:p>
          <a:p>
            <a:r>
              <a:rPr lang="en-US" dirty="0"/>
              <a:t>Issues </a:t>
            </a:r>
            <a:r>
              <a:rPr lang="en-US" i="1" dirty="0"/>
              <a:t>task attempts</a:t>
            </a:r>
            <a:r>
              <a:rPr lang="en-US" dirty="0"/>
              <a:t> to </a:t>
            </a:r>
            <a:r>
              <a:rPr lang="en-US" dirty="0" err="1"/>
              <a:t>TaskTrackers</a:t>
            </a:r>
            <a:endParaRPr lang="en-US" dirty="0"/>
          </a:p>
          <a:p>
            <a:r>
              <a:rPr lang="en-US" dirty="0"/>
              <a:t>Re-tries failed task attempts</a:t>
            </a:r>
          </a:p>
          <a:p>
            <a:r>
              <a:rPr lang="en-US" dirty="0"/>
              <a:t>Four failed attempts of same task = one failed job</a:t>
            </a:r>
          </a:p>
          <a:p>
            <a:r>
              <a:rPr lang="en-US" dirty="0"/>
              <a:t>Default scheduler is FIFO order</a:t>
            </a:r>
          </a:p>
          <a:p>
            <a:pPr lvl="1"/>
            <a:r>
              <a:rPr lang="en-US" dirty="0" err="1"/>
              <a:t>CapacityScheduler</a:t>
            </a:r>
            <a:r>
              <a:rPr lang="en-US" dirty="0"/>
              <a:t> or </a:t>
            </a:r>
            <a:r>
              <a:rPr lang="en-US" dirty="0" err="1"/>
              <a:t>FairScheduler</a:t>
            </a:r>
            <a:r>
              <a:rPr lang="en-US" dirty="0"/>
              <a:t> is preferred</a:t>
            </a:r>
          </a:p>
          <a:p>
            <a:r>
              <a:rPr lang="en-US" dirty="0"/>
              <a:t>Single point of failure for MapReduce</a:t>
            </a:r>
          </a:p>
        </p:txBody>
      </p:sp>
    </p:spTree>
    <p:extLst>
      <p:ext uri="{BB962C8B-B14F-4D97-AF65-F5344CB8AC3E}">
        <p14:creationId xmlns:p14="http://schemas.microsoft.com/office/powerpoint/2010/main" val="3534197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MRv1 – </a:t>
            </a:r>
            <a:r>
              <a:rPr lang="en-US" dirty="0" err="1"/>
              <a:t>TaskTrackers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on same node as DataNodes</a:t>
            </a:r>
          </a:p>
          <a:p>
            <a:r>
              <a:rPr lang="en-US" dirty="0"/>
              <a:t>Sends heartbeats and task reports to JT</a:t>
            </a:r>
          </a:p>
          <a:p>
            <a:r>
              <a:rPr lang="en-US" dirty="0"/>
              <a:t>Configurable number of map and reduce slots</a:t>
            </a:r>
          </a:p>
          <a:p>
            <a:r>
              <a:rPr lang="en-US" dirty="0"/>
              <a:t>Runs map and reduce </a:t>
            </a:r>
            <a:r>
              <a:rPr lang="en-US" i="1" dirty="0"/>
              <a:t>task attempts</a:t>
            </a:r>
            <a:r>
              <a:rPr lang="en-US" dirty="0"/>
              <a:t> in a separate JVM</a:t>
            </a:r>
          </a:p>
        </p:txBody>
      </p:sp>
    </p:spTree>
    <p:extLst>
      <p:ext uri="{BB962C8B-B14F-4D97-AF65-F5344CB8AC3E}">
        <p14:creationId xmlns:p14="http://schemas.microsoft.com/office/powerpoint/2010/main" val="828701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+mj-lt"/>
              </a:rPr>
              <a:t>How MapReduce 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122" y="925545"/>
            <a:ext cx="6055756" cy="5413985"/>
          </a:xfrm>
        </p:spPr>
      </p:pic>
      <p:sp>
        <p:nvSpPr>
          <p:cNvPr id="5" name="TextBox 4"/>
          <p:cNvSpPr txBox="1"/>
          <p:nvPr/>
        </p:nvSpPr>
        <p:spPr>
          <a:xfrm>
            <a:off x="6688635" y="1077430"/>
            <a:ext cx="252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Client submits job to </a:t>
            </a:r>
            <a:r>
              <a:rPr lang="en-US" sz="1400" dirty="0" err="1">
                <a:solidFill>
                  <a:srgbClr val="000000"/>
                </a:solidFill>
              </a:rPr>
              <a:t>JobTracker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1029" y="2252600"/>
            <a:ext cx="1729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</a:rPr>
              <a:t>JobTracker</a:t>
            </a:r>
            <a:r>
              <a:rPr lang="en-US" sz="1400" dirty="0">
                <a:solidFill>
                  <a:srgbClr val="000000"/>
                </a:solidFill>
              </a:rPr>
              <a:t> submits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tasks to </a:t>
            </a:r>
            <a:r>
              <a:rPr lang="en-US" sz="1400" dirty="0" err="1">
                <a:solidFill>
                  <a:srgbClr val="000000"/>
                </a:solidFill>
              </a:rPr>
              <a:t>TaskTrackers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7419" y="5662296"/>
            <a:ext cx="2009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Job output is written to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DataNodes w/replication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35092" y="2263883"/>
            <a:ext cx="2134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</a:rPr>
              <a:t>JobTracker</a:t>
            </a:r>
            <a:r>
              <a:rPr lang="en-US" sz="1400" dirty="0">
                <a:solidFill>
                  <a:srgbClr val="000000"/>
                </a:solidFill>
              </a:rPr>
              <a:t> reports metrics</a:t>
            </a:r>
          </a:p>
        </p:txBody>
      </p:sp>
    </p:spTree>
    <p:extLst>
      <p:ext uri="{BB962C8B-B14F-4D97-AF65-F5344CB8AC3E}">
        <p14:creationId xmlns:p14="http://schemas.microsoft.com/office/powerpoint/2010/main" val="28367759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+mj-lt"/>
              </a:rPr>
              <a:t>How MapReduce Works - Failure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37" y="1293116"/>
            <a:ext cx="6076329" cy="4534473"/>
          </a:xfrm>
        </p:spPr>
      </p:pic>
      <p:sp>
        <p:nvSpPr>
          <p:cNvPr id="7" name="TextBox 6"/>
          <p:cNvSpPr txBox="1"/>
          <p:nvPr/>
        </p:nvSpPr>
        <p:spPr>
          <a:xfrm>
            <a:off x="6627818" y="2313815"/>
            <a:ext cx="3159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</a:rPr>
              <a:t>JobTracker</a:t>
            </a:r>
            <a:r>
              <a:rPr lang="en-US" sz="1400" dirty="0">
                <a:solidFill>
                  <a:srgbClr val="000000"/>
                </a:solidFill>
              </a:rPr>
              <a:t> assigns task to different node</a:t>
            </a:r>
          </a:p>
        </p:txBody>
      </p:sp>
      <p:sp>
        <p:nvSpPr>
          <p:cNvPr id="9" name="&quot;No&quot; Symbol 8"/>
          <p:cNvSpPr/>
          <p:nvPr/>
        </p:nvSpPr>
        <p:spPr>
          <a:xfrm>
            <a:off x="7642745" y="3449019"/>
            <a:ext cx="1154479" cy="1973424"/>
          </a:xfrm>
          <a:prstGeom prst="noSmoking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6563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32" y="0"/>
            <a:ext cx="7547769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41166" y="222299"/>
            <a:ext cx="17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Map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8330" y="1369716"/>
            <a:ext cx="17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Map 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8328" y="3778017"/>
            <a:ext cx="272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Reducer Input Groups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8328" y="5762349"/>
            <a:ext cx="223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Reducer Output</a:t>
            </a:r>
          </a:p>
        </p:txBody>
      </p:sp>
    </p:spTree>
    <p:extLst>
      <p:ext uri="{BB962C8B-B14F-4D97-AF65-F5344CB8AC3E}">
        <p14:creationId xmlns:p14="http://schemas.microsoft.com/office/powerpoint/2010/main" val="3623794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E98F-665A-452E-A112-24ED7ED1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045FC-083A-4714-B892-2CEC292B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did a search on MapReduce in the title in Web of Science. It returned 1093 articles.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EADD2D-E867-4195-BC1F-C56709F5B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4" t="8961" r="4358" b="26068"/>
          <a:stretch/>
        </p:blipFill>
        <p:spPr>
          <a:xfrm>
            <a:off x="2286000" y="3048000"/>
            <a:ext cx="6858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78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Example -- 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Count the number of times each word is used in a body of text</a:t>
            </a:r>
          </a:p>
          <a:p>
            <a:r>
              <a:rPr lang="en-US" sz="3200" dirty="0"/>
              <a:t>Uses </a:t>
            </a:r>
            <a:r>
              <a:rPr lang="en-US" sz="3200" dirty="0" err="1"/>
              <a:t>TextInputFormat</a:t>
            </a:r>
            <a:r>
              <a:rPr lang="en-US" sz="3200" dirty="0"/>
              <a:t> and </a:t>
            </a:r>
            <a:r>
              <a:rPr lang="en-US" sz="3200" dirty="0" err="1"/>
              <a:t>TextOutputFormat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map(</a:t>
            </a:r>
            <a:r>
              <a:rPr lang="en-US" sz="2600" dirty="0" err="1"/>
              <a:t>byte_offset</a:t>
            </a:r>
            <a:r>
              <a:rPr lang="en-US" sz="2600" dirty="0"/>
              <a:t>, line)</a:t>
            </a:r>
          </a:p>
          <a:p>
            <a:pPr marL="0" indent="0">
              <a:buNone/>
            </a:pPr>
            <a:r>
              <a:rPr lang="en-US" sz="2600" dirty="0"/>
              <a:t>        </a:t>
            </a:r>
            <a:r>
              <a:rPr lang="en-US" sz="2600" dirty="0" err="1"/>
              <a:t>foreach</a:t>
            </a:r>
            <a:r>
              <a:rPr lang="en-US" sz="2600" dirty="0"/>
              <a:t> word in line</a:t>
            </a:r>
          </a:p>
          <a:p>
            <a:pPr marL="0" indent="0">
              <a:buNone/>
            </a:pPr>
            <a:r>
              <a:rPr lang="en-US" sz="2600" dirty="0"/>
              <a:t>                emit(word, 1)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reduce(word, counts)</a:t>
            </a:r>
          </a:p>
          <a:p>
            <a:pPr marL="0" indent="0">
              <a:buNone/>
            </a:pPr>
            <a:r>
              <a:rPr lang="en-US" sz="2600" dirty="0"/>
              <a:t>        sum = 0</a:t>
            </a:r>
          </a:p>
          <a:p>
            <a:pPr marL="0" indent="0">
              <a:buNone/>
            </a:pPr>
            <a:r>
              <a:rPr lang="en-US" sz="2600" dirty="0"/>
              <a:t>        </a:t>
            </a:r>
            <a:r>
              <a:rPr lang="en-US" sz="2600" dirty="0" err="1"/>
              <a:t>foreach</a:t>
            </a:r>
            <a:r>
              <a:rPr lang="en-US" sz="2600" dirty="0"/>
              <a:t> count in counts</a:t>
            </a:r>
          </a:p>
          <a:p>
            <a:pPr marL="0" indent="0">
              <a:buNone/>
            </a:pPr>
            <a:r>
              <a:rPr lang="en-US" sz="2600" dirty="0"/>
              <a:t>                sum += count</a:t>
            </a:r>
          </a:p>
          <a:p>
            <a:pPr marL="0" indent="0">
              <a:buNone/>
            </a:pPr>
            <a:r>
              <a:rPr lang="en-US" sz="2600" dirty="0"/>
              <a:t>        emit(word, sum)</a:t>
            </a:r>
          </a:p>
        </p:txBody>
      </p:sp>
    </p:spTree>
    <p:extLst>
      <p:ext uri="{BB962C8B-B14F-4D97-AF65-F5344CB8AC3E}">
        <p14:creationId xmlns:p14="http://schemas.microsoft.com/office/powerpoint/2010/main" val="1205971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+mj-lt"/>
              </a:rPr>
              <a:t>Mapper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918938" y="1244844"/>
            <a:ext cx="8410575" cy="451061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660066"/>
                </a:solidFill>
                <a:latin typeface="Courier New"/>
                <a:cs typeface="Courier New"/>
              </a:rPr>
              <a:t>public class </a:t>
            </a:r>
            <a:r>
              <a:rPr lang="en-US" sz="1600" b="1" dirty="0" err="1">
                <a:latin typeface="Courier New"/>
                <a:cs typeface="Courier New"/>
              </a:rPr>
              <a:t>WordMapper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/>
                <a:cs typeface="Courier New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lang="en-US" sz="1600" b="1" dirty="0">
                <a:latin typeface="Courier New"/>
                <a:cs typeface="Courier New"/>
              </a:rPr>
              <a:t> Mapper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&lt;</a:t>
            </a:r>
            <a:r>
              <a:rPr lang="en-US" sz="1600" b="1" dirty="0" err="1">
                <a:latin typeface="Courier New"/>
                <a:cs typeface="Courier New"/>
              </a:rPr>
              <a:t>LongWritable</a:t>
            </a:r>
            <a:r>
              <a:rPr lang="en-US" sz="1600" b="1" dirty="0">
                <a:latin typeface="Courier New"/>
                <a:cs typeface="Courier New"/>
              </a:rPr>
              <a:t>, Text, Text, </a:t>
            </a:r>
            <a:r>
              <a:rPr lang="en-US" sz="1600" b="1" dirty="0" err="1">
                <a:latin typeface="Courier New"/>
                <a:cs typeface="Courier New"/>
              </a:rPr>
              <a:t>IntWritable</a:t>
            </a:r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&gt;</a:t>
            </a:r>
            <a:r>
              <a:rPr lang="en-US" sz="1600" b="1" dirty="0">
                <a:latin typeface="Courier New"/>
                <a:cs typeface="Courier New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/>
                <a:cs typeface="Courier New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b="1" dirty="0">
                <a:solidFill>
                  <a:srgbClr val="660066"/>
                </a:solidFill>
                <a:latin typeface="Courier New"/>
                <a:cs typeface="Courier New"/>
              </a:rPr>
              <a:t>private final static </a:t>
            </a:r>
            <a:r>
              <a:rPr lang="en-US" sz="1600" b="1" dirty="0" err="1">
                <a:latin typeface="Courier New"/>
                <a:cs typeface="Courier New"/>
              </a:rPr>
              <a:t>IntWritable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i="1" dirty="0">
                <a:latin typeface="Courier New"/>
                <a:cs typeface="Courier New"/>
              </a:rPr>
              <a:t>ONE</a:t>
            </a:r>
            <a:r>
              <a:rPr lang="en-US" sz="1600" b="1" dirty="0">
                <a:latin typeface="Courier New"/>
                <a:cs typeface="Courier New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IntWritable</a:t>
            </a:r>
            <a:r>
              <a:rPr lang="en-US" sz="1600" b="1" dirty="0">
                <a:latin typeface="Courier New"/>
                <a:cs typeface="Courier New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b="1" dirty="0">
                <a:solidFill>
                  <a:srgbClr val="660066"/>
                </a:solidFill>
                <a:latin typeface="Courier New"/>
                <a:cs typeface="Courier New"/>
              </a:rPr>
              <a:t>private </a:t>
            </a:r>
            <a:r>
              <a:rPr lang="en-US" sz="1600" b="1" dirty="0">
                <a:latin typeface="Courier New"/>
                <a:cs typeface="Courier New"/>
              </a:rPr>
              <a:t>Text word =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lang="en-US" sz="1600" b="1" dirty="0">
                <a:latin typeface="Courier New"/>
                <a:cs typeface="Courier New"/>
              </a:rPr>
              <a:t> Text();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/>
                <a:cs typeface="Courier New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/>
                <a:cs typeface="Courier New"/>
              </a:rPr>
              <a:t>    </a:t>
            </a:r>
            <a:r>
              <a:rPr lang="en-US" sz="1600" b="1" dirty="0">
                <a:solidFill>
                  <a:srgbClr val="660066"/>
                </a:solidFill>
                <a:latin typeface="Courier New"/>
                <a:cs typeface="Courier New"/>
              </a:rPr>
              <a:t>public void </a:t>
            </a:r>
            <a:r>
              <a:rPr lang="en-US" sz="1600" b="1" dirty="0">
                <a:latin typeface="Courier New"/>
                <a:cs typeface="Courier New"/>
              </a:rPr>
              <a:t>map(</a:t>
            </a:r>
            <a:r>
              <a:rPr lang="en-US" sz="1600" b="1" dirty="0" err="1">
                <a:latin typeface="Courier New"/>
                <a:cs typeface="Courier New"/>
              </a:rPr>
              <a:t>LongWritable</a:t>
            </a:r>
            <a:r>
              <a:rPr lang="en-US" sz="1600" b="1" dirty="0">
                <a:latin typeface="Courier New"/>
                <a:cs typeface="Courier New"/>
              </a:rPr>
              <a:t> key, Text value, Context context)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/>
                <a:cs typeface="Courier New"/>
              </a:rPr>
              <a:t>        String line = </a:t>
            </a:r>
            <a:r>
              <a:rPr lang="en-US" sz="1600" b="1" dirty="0" err="1">
                <a:latin typeface="Courier New"/>
                <a:cs typeface="Courier New"/>
              </a:rPr>
              <a:t>value.toString</a:t>
            </a:r>
            <a:r>
              <a:rPr lang="en-US" sz="1600" b="1" dirty="0">
                <a:latin typeface="Courier New"/>
                <a:cs typeface="Courier New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/>
                <a:cs typeface="Courier New"/>
              </a:rPr>
              <a:t>        </a:t>
            </a:r>
            <a:r>
              <a:rPr lang="en-US" sz="1600" b="1" dirty="0" err="1">
                <a:latin typeface="Courier New"/>
                <a:cs typeface="Courier New"/>
              </a:rPr>
              <a:t>StringTokenizer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tokenizer</a:t>
            </a:r>
            <a:r>
              <a:rPr lang="en-US" sz="1600" b="1" dirty="0">
                <a:latin typeface="Courier New"/>
                <a:cs typeface="Courier New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StringTokenizer</a:t>
            </a:r>
            <a:r>
              <a:rPr lang="en-US" sz="1600" b="1" dirty="0">
                <a:latin typeface="Courier New"/>
                <a:cs typeface="Courier New"/>
              </a:rPr>
              <a:t>(line);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/>
                <a:cs typeface="Courier New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sz="1600" b="1" dirty="0">
                <a:latin typeface="Courier New"/>
                <a:cs typeface="Courier New"/>
              </a:rPr>
              <a:t> (</a:t>
            </a:r>
            <a:r>
              <a:rPr lang="en-US" sz="1600" b="1" dirty="0" err="1">
                <a:latin typeface="Courier New"/>
                <a:cs typeface="Courier New"/>
              </a:rPr>
              <a:t>tokenizer.hasMoreTokens</a:t>
            </a:r>
            <a:r>
              <a:rPr lang="en-US" sz="1600" b="1" dirty="0">
                <a:latin typeface="Courier New"/>
                <a:cs typeface="Courier New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/>
                <a:cs typeface="Courier New"/>
              </a:rPr>
              <a:t>            </a:t>
            </a:r>
            <a:r>
              <a:rPr lang="en-US" sz="1600" b="1" dirty="0" err="1">
                <a:latin typeface="Courier New"/>
                <a:cs typeface="Courier New"/>
              </a:rPr>
              <a:t>word.set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tokenizer.nextToken</a:t>
            </a:r>
            <a:r>
              <a:rPr lang="en-US" sz="1600" b="1" dirty="0">
                <a:latin typeface="Courier New"/>
                <a:cs typeface="Courier New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/>
                <a:cs typeface="Courier New"/>
              </a:rPr>
              <a:t>            </a:t>
            </a:r>
            <a:r>
              <a:rPr lang="en-US" sz="1600" b="1" dirty="0" err="1">
                <a:latin typeface="Courier New"/>
                <a:cs typeface="Courier New"/>
              </a:rPr>
              <a:t>context.write</a:t>
            </a:r>
            <a:r>
              <a:rPr lang="en-US" sz="1600" b="1" dirty="0">
                <a:latin typeface="Courier New"/>
                <a:cs typeface="Courier New"/>
              </a:rPr>
              <a:t>(word, </a:t>
            </a:r>
            <a:r>
              <a:rPr lang="en-US" sz="1600" b="1" i="1" dirty="0">
                <a:latin typeface="Courier New"/>
                <a:cs typeface="Courier New"/>
              </a:rPr>
              <a:t>ONE</a:t>
            </a:r>
            <a:r>
              <a:rPr lang="en-US" sz="1600" b="1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/>
                <a:cs typeface="Courier New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/>
                <a:cs typeface="Courier New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207902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 and Sort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9" b="2139"/>
          <a:stretch>
            <a:fillRect/>
          </a:stretch>
        </p:blipFill>
        <p:spPr>
          <a:xfrm>
            <a:off x="1569264" y="1531557"/>
            <a:ext cx="8229600" cy="4525963"/>
          </a:xfrm>
        </p:spPr>
      </p:pic>
      <p:sp>
        <p:nvSpPr>
          <p:cNvPr id="3" name="TextBox 2"/>
          <p:cNvSpPr txBox="1"/>
          <p:nvPr/>
        </p:nvSpPr>
        <p:spPr>
          <a:xfrm>
            <a:off x="9324331" y="2169515"/>
            <a:ext cx="13734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Mapper outputs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to a single 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partitioned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23036" y="3170239"/>
            <a:ext cx="1244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Reducers copy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their parts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65687" y="4287987"/>
            <a:ext cx="8868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Reducer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merges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</a:rPr>
              <a:t>partitions</a:t>
            </a:r>
          </a:p>
        </p:txBody>
      </p:sp>
    </p:spTree>
    <p:extLst>
      <p:ext uri="{BB962C8B-B14F-4D97-AF65-F5344CB8AC3E}">
        <p14:creationId xmlns:p14="http://schemas.microsoft.com/office/powerpoint/2010/main" val="114531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+mj-lt"/>
              </a:rPr>
              <a:t>Reducer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918938" y="1244844"/>
            <a:ext cx="8410575" cy="451061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solidFill>
                  <a:srgbClr val="660066"/>
                </a:solidFill>
                <a:latin typeface="Courier New"/>
                <a:cs typeface="Courier New"/>
              </a:rPr>
              <a:t>public class </a:t>
            </a:r>
            <a:r>
              <a:rPr lang="en-US" sz="1500" b="1" dirty="0" err="1">
                <a:latin typeface="Courier New"/>
                <a:cs typeface="Courier New"/>
              </a:rPr>
              <a:t>IntSumReducer</a:t>
            </a:r>
            <a:endParaRPr lang="en-US" sz="15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latin typeface="Courier New"/>
                <a:cs typeface="Courier New"/>
              </a:rPr>
              <a:t>	</a:t>
            </a:r>
            <a:r>
              <a:rPr lang="en-US" sz="1500" b="1" dirty="0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lang="en-US" sz="1500" b="1" dirty="0">
                <a:latin typeface="Courier New"/>
                <a:cs typeface="Courier New"/>
              </a:rPr>
              <a:t> Reducer</a:t>
            </a:r>
            <a:r>
              <a:rPr lang="en-US" sz="1500" b="1" dirty="0">
                <a:solidFill>
                  <a:srgbClr val="000090"/>
                </a:solidFill>
                <a:latin typeface="Courier New"/>
                <a:cs typeface="Courier New"/>
              </a:rPr>
              <a:t>&lt;</a:t>
            </a:r>
            <a:r>
              <a:rPr lang="en-US" sz="1500" b="1" dirty="0">
                <a:latin typeface="Courier New"/>
                <a:cs typeface="Courier New"/>
              </a:rPr>
              <a:t>Text, </a:t>
            </a:r>
            <a:r>
              <a:rPr lang="en-US" sz="1500" b="1" dirty="0" err="1">
                <a:latin typeface="Courier New"/>
                <a:cs typeface="Courier New"/>
              </a:rPr>
              <a:t>IntWritable</a:t>
            </a:r>
            <a:r>
              <a:rPr lang="en-US" sz="1500" b="1" dirty="0">
                <a:latin typeface="Courier New"/>
                <a:cs typeface="Courier New"/>
              </a:rPr>
              <a:t>, Text, </a:t>
            </a:r>
            <a:r>
              <a:rPr lang="en-US" sz="1500" b="1" dirty="0" err="1">
                <a:latin typeface="Courier New"/>
                <a:cs typeface="Courier New"/>
              </a:rPr>
              <a:t>IntWritable</a:t>
            </a:r>
            <a:r>
              <a:rPr lang="en-US" sz="1500" b="1" dirty="0">
                <a:solidFill>
                  <a:srgbClr val="000090"/>
                </a:solidFill>
                <a:latin typeface="Courier New"/>
                <a:cs typeface="Courier New"/>
              </a:rPr>
              <a:t>&gt;</a:t>
            </a:r>
            <a:r>
              <a:rPr lang="en-US" sz="1500" b="1" dirty="0">
                <a:latin typeface="Courier New"/>
                <a:cs typeface="Courier New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latin typeface="Courier New"/>
                <a:cs typeface="Courier New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latin typeface="Courier New"/>
                <a:cs typeface="Courier New"/>
              </a:rPr>
              <a:t>    </a:t>
            </a:r>
            <a:r>
              <a:rPr lang="en-US" sz="1500" b="1" dirty="0">
                <a:solidFill>
                  <a:srgbClr val="660066"/>
                </a:solidFill>
                <a:latin typeface="Courier New"/>
                <a:cs typeface="Courier New"/>
              </a:rPr>
              <a:t>public void reduce</a:t>
            </a:r>
            <a:r>
              <a:rPr lang="en-US" sz="1500" b="1" dirty="0">
                <a:latin typeface="Courier New"/>
                <a:cs typeface="Courier New"/>
              </a:rPr>
              <a:t>(Text key, </a:t>
            </a:r>
            <a:r>
              <a:rPr lang="en-US" sz="1500" b="1" dirty="0" err="1">
                <a:latin typeface="Courier New"/>
                <a:cs typeface="Courier New"/>
              </a:rPr>
              <a:t>Iterable</a:t>
            </a:r>
            <a:r>
              <a:rPr lang="en-US" sz="1500" b="1" dirty="0">
                <a:solidFill>
                  <a:srgbClr val="000090"/>
                </a:solidFill>
                <a:latin typeface="Courier New"/>
                <a:cs typeface="Courier New"/>
              </a:rPr>
              <a:t>&lt;</a:t>
            </a:r>
            <a:r>
              <a:rPr lang="en-US" sz="1500" b="1" dirty="0" err="1">
                <a:latin typeface="Courier New"/>
                <a:cs typeface="Courier New"/>
              </a:rPr>
              <a:t>IntWritable</a:t>
            </a:r>
            <a:r>
              <a:rPr lang="en-US" sz="1500" b="1" dirty="0">
                <a:solidFill>
                  <a:srgbClr val="000090"/>
                </a:solidFill>
                <a:latin typeface="Courier New"/>
                <a:cs typeface="Courier New"/>
              </a:rPr>
              <a:t>&gt;</a:t>
            </a:r>
            <a:r>
              <a:rPr lang="en-US" sz="1500" b="1" dirty="0">
                <a:latin typeface="Courier New"/>
                <a:cs typeface="Courier New"/>
              </a:rPr>
              <a:t> values,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latin typeface="Courier New"/>
                <a:cs typeface="Courier New"/>
              </a:rPr>
              <a:t>						Context context)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s-IS" sz="1500" b="1" dirty="0">
                <a:latin typeface="Courier New"/>
                <a:cs typeface="Courier New"/>
              </a:rPr>
              <a:t>        </a:t>
            </a:r>
            <a:r>
              <a:rPr lang="is-IS" sz="1500" b="1" dirty="0">
                <a:solidFill>
                  <a:srgbClr val="660066"/>
                </a:solidFill>
                <a:latin typeface="Courier New"/>
                <a:cs typeface="Courier New"/>
              </a:rPr>
              <a:t>int</a:t>
            </a:r>
            <a:r>
              <a:rPr lang="is-IS" sz="1500" b="1" dirty="0">
                <a:latin typeface="Courier New"/>
                <a:cs typeface="Courier New"/>
              </a:rPr>
              <a:t> sum = </a:t>
            </a:r>
            <a:r>
              <a:rPr lang="is-IS" sz="1500" b="1" dirty="0">
                <a:solidFill>
                  <a:srgbClr val="FF6600"/>
                </a:solidFill>
                <a:latin typeface="Courier New"/>
                <a:cs typeface="Courier New"/>
              </a:rPr>
              <a:t>0</a:t>
            </a:r>
            <a:r>
              <a:rPr lang="is-IS" sz="1500" b="1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is-IS" sz="15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latin typeface="Courier New"/>
                <a:cs typeface="Courier New"/>
              </a:rPr>
              <a:t>        </a:t>
            </a:r>
            <a:r>
              <a:rPr lang="en-US" sz="1500" b="1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lang="en-US" sz="1500" b="1" dirty="0">
                <a:latin typeface="Courier New"/>
                <a:cs typeface="Courier New"/>
              </a:rPr>
              <a:t> (</a:t>
            </a:r>
            <a:r>
              <a:rPr lang="en-US" sz="1500" b="1" dirty="0" err="1">
                <a:latin typeface="Courier New"/>
                <a:cs typeface="Courier New"/>
              </a:rPr>
              <a:t>IntWritable</a:t>
            </a:r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err="1">
                <a:latin typeface="Courier New"/>
                <a:cs typeface="Courier New"/>
              </a:rPr>
              <a:t>val</a:t>
            </a:r>
            <a:r>
              <a:rPr lang="en-US" sz="1500" b="1" dirty="0">
                <a:latin typeface="Courier New"/>
                <a:cs typeface="Courier New"/>
              </a:rPr>
              <a:t> : values)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s-IS" sz="1500" b="1" dirty="0">
                <a:latin typeface="Courier New"/>
                <a:cs typeface="Courier New"/>
              </a:rPr>
              <a:t>            sum += val.get();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s-IS" sz="1500" b="1" dirty="0">
                <a:latin typeface="Courier New"/>
                <a:cs typeface="Courier New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is-IS" sz="15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latin typeface="Courier New"/>
                <a:cs typeface="Courier New"/>
              </a:rPr>
              <a:t>        </a:t>
            </a:r>
            <a:r>
              <a:rPr lang="en-US" sz="1500" b="1" dirty="0" err="1">
                <a:latin typeface="Courier New"/>
                <a:cs typeface="Courier New"/>
              </a:rPr>
              <a:t>context.write</a:t>
            </a:r>
            <a:r>
              <a:rPr lang="en-US" sz="1500" b="1" dirty="0">
                <a:latin typeface="Courier New"/>
                <a:cs typeface="Courier New"/>
              </a:rPr>
              <a:t>(key, </a:t>
            </a:r>
            <a:r>
              <a:rPr lang="en-US" sz="1500" b="1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lang="en-US" sz="1500" b="1" dirty="0">
                <a:latin typeface="Courier New"/>
                <a:cs typeface="Courier New"/>
              </a:rPr>
              <a:t> </a:t>
            </a:r>
            <a:r>
              <a:rPr lang="en-US" sz="1500" b="1" dirty="0" err="1">
                <a:latin typeface="Courier New"/>
                <a:cs typeface="Courier New"/>
              </a:rPr>
              <a:t>IntWritable</a:t>
            </a:r>
            <a:r>
              <a:rPr lang="en-US" sz="1500" b="1" dirty="0">
                <a:latin typeface="Courier New"/>
                <a:cs typeface="Courier New"/>
              </a:rPr>
              <a:t>(sum));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latin typeface="Courier New"/>
                <a:cs typeface="Courier New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978362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E4D7160-2DB0-432E-9E46-4346AD4DE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" y="1066800"/>
            <a:ext cx="12175565" cy="527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92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>
                <a:hlinkClick r:id="rId2"/>
              </a:rPr>
              <a:t>MRv2</a:t>
            </a:r>
            <a:endParaRPr lang="en-US" sz="8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520CE7-3DA8-779A-638A-55E3D5C235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47695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2216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81124-8937-40E2-9366-8BEC6659E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57" y="457200"/>
            <a:ext cx="1126748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2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03C5-FE69-47B4-AB16-678FD4D4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B863D-6AB1-44E5-8EB2-7FA3304F0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Introduced in 2004 (Key points from the paper)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 programming model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processing of large data parallelly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takes care of the parallelization so that it “allows programmers without any experience with parallel and distributed systems to easily utilize the resources of a large distributed system”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908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programming model for processing data</a:t>
            </a:r>
          </a:p>
          <a:p>
            <a:r>
              <a:rPr lang="en-US" dirty="0"/>
              <a:t>Contains two phases!</a:t>
            </a:r>
          </a:p>
          <a:p>
            <a:r>
              <a:rPr lang="en-US" dirty="0"/>
              <a:t>Map</a:t>
            </a:r>
          </a:p>
          <a:p>
            <a:pPr lvl="1"/>
            <a:r>
              <a:rPr lang="en-US" dirty="0"/>
              <a:t>Perform a </a:t>
            </a:r>
            <a:r>
              <a:rPr lang="en-US" i="1" dirty="0"/>
              <a:t>map</a:t>
            </a:r>
            <a:r>
              <a:rPr lang="en-US" dirty="0"/>
              <a:t> function on key/value pairs</a:t>
            </a:r>
          </a:p>
          <a:p>
            <a:r>
              <a:rPr lang="en-US" dirty="0"/>
              <a:t>Reduce</a:t>
            </a:r>
          </a:p>
          <a:p>
            <a:pPr lvl="1"/>
            <a:r>
              <a:rPr lang="en-US" dirty="0"/>
              <a:t>Perform a </a:t>
            </a:r>
            <a:r>
              <a:rPr lang="en-US" i="1" dirty="0"/>
              <a:t>reduce</a:t>
            </a:r>
            <a:r>
              <a:rPr lang="en-US" dirty="0"/>
              <a:t> function on key/value groups</a:t>
            </a:r>
          </a:p>
          <a:p>
            <a:r>
              <a:rPr lang="en-US" dirty="0"/>
              <a:t>Groups are created by sorting map output</a:t>
            </a:r>
          </a:p>
          <a:p>
            <a:r>
              <a:rPr lang="en-US" dirty="0"/>
              <a:t>Operations on key/value pairs open the door for very parallelizable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3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Apr 15 23:27:14 </a:t>
            </a:r>
            <a:r>
              <a:rPr lang="en-US" dirty="0" err="1"/>
              <a:t>hostname.local</a:t>
            </a:r>
            <a:r>
              <a:rPr lang="en-US" dirty="0"/>
              <a:t> ./generate-log.sh[17580]: INFO: Login ...</a:t>
            </a:r>
          </a:p>
          <a:p>
            <a:r>
              <a:rPr lang="en-US" dirty="0"/>
              <a:t>Apr 15 23:27:14 </a:t>
            </a:r>
            <a:r>
              <a:rPr lang="en-US" dirty="0" err="1"/>
              <a:t>hostname.local</a:t>
            </a:r>
            <a:r>
              <a:rPr lang="en-US" dirty="0"/>
              <a:t> ./generate-log.sh[17580]: INFO: Login ...</a:t>
            </a:r>
          </a:p>
          <a:p>
            <a:r>
              <a:rPr lang="en-US" dirty="0"/>
              <a:t>Apr 15 23:27:15 </a:t>
            </a:r>
            <a:r>
              <a:rPr lang="en-US" dirty="0" err="1"/>
              <a:t>hostname.local</a:t>
            </a:r>
            <a:r>
              <a:rPr lang="en-US" dirty="0"/>
              <a:t> ./generate-log.sh[17580]: WARNING: Login failed...</a:t>
            </a:r>
          </a:p>
          <a:p>
            <a:r>
              <a:rPr lang="en-US" dirty="0"/>
              <a:t>Apr 15 23:27:16 </a:t>
            </a:r>
            <a:r>
              <a:rPr lang="en-US" dirty="0" err="1"/>
              <a:t>hostname.local</a:t>
            </a:r>
            <a:r>
              <a:rPr lang="en-US" dirty="0"/>
              <a:t> ./generate-log.sh[17580]: INFO: Login ...</a:t>
            </a:r>
          </a:p>
        </p:txBody>
      </p:sp>
    </p:spTree>
    <p:extLst>
      <p:ext uri="{BB962C8B-B14F-4D97-AF65-F5344CB8AC3E}">
        <p14:creationId xmlns:p14="http://schemas.microsoft.com/office/powerpoint/2010/main" val="421153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map( "Log Record" )</a:t>
            </a:r>
          </a:p>
          <a:p>
            <a:pPr marL="0" indent="0">
              <a:buNone/>
            </a:pPr>
            <a:r>
              <a:rPr lang="en-US" dirty="0"/>
              <a:t>	Parse Date and Time</a:t>
            </a:r>
          </a:p>
          <a:p>
            <a:pPr marL="0" indent="0">
              <a:buNone/>
            </a:pPr>
            <a:r>
              <a:rPr lang="en-US" dirty="0"/>
              <a:t>	Emit Date and Time as the key with a value of 1</a:t>
            </a:r>
          </a:p>
          <a:p>
            <a:pPr marL="0" indent="0">
              <a:buNone/>
            </a:pPr>
            <a:r>
              <a:rPr lang="en-US" dirty="0"/>
              <a:t>(Apr 15 23:27:14, 1)</a:t>
            </a:r>
          </a:p>
          <a:p>
            <a:pPr marL="0" indent="0">
              <a:buNone/>
            </a:pPr>
            <a:r>
              <a:rPr lang="en-US" dirty="0"/>
              <a:t>(Apr 15 23:27:14, 1)</a:t>
            </a:r>
          </a:p>
          <a:p>
            <a:pPr marL="0" indent="0">
              <a:buNone/>
            </a:pPr>
            <a:r>
              <a:rPr lang="en-US" dirty="0"/>
              <a:t>(Apr 15 23:27:15, 1)</a:t>
            </a:r>
          </a:p>
          <a:p>
            <a:pPr marL="0" indent="0">
              <a:buNone/>
            </a:pPr>
            <a:r>
              <a:rPr lang="en-US" dirty="0"/>
              <a:t>(Apr 15 23:27:16, 1)</a:t>
            </a:r>
          </a:p>
        </p:txBody>
      </p:sp>
    </p:spTree>
    <p:extLst>
      <p:ext uri="{BB962C8B-B14F-4D97-AF65-F5344CB8AC3E}">
        <p14:creationId xmlns:p14="http://schemas.microsoft.com/office/powerpoint/2010/main" val="58981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Output from Map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FEA292-8265-AD5A-FE2D-919E9E1A2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50320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504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US" sz="4000"/>
              <a:t>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reduce( Key, Values 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	sum = 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	for each Value: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		sum = sum + value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55000"/>
                  </a:schemeClr>
                </a:solidFill>
              </a:rPr>
              <a:t>	emit (Key, sum)</a:t>
            </a:r>
          </a:p>
        </p:txBody>
      </p:sp>
    </p:spTree>
    <p:extLst>
      <p:ext uri="{BB962C8B-B14F-4D97-AF65-F5344CB8AC3E}">
        <p14:creationId xmlns:p14="http://schemas.microsoft.com/office/powerpoint/2010/main" val="177663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reduce procedure will generate a single line with the key and sum for each key as follows:</a:t>
            </a:r>
          </a:p>
          <a:p>
            <a:endParaRPr lang="en-US" dirty="0"/>
          </a:p>
          <a:p>
            <a:r>
              <a:rPr lang="en-US" dirty="0"/>
              <a:t>Apr 15 23:27:14 2</a:t>
            </a:r>
          </a:p>
          <a:p>
            <a:r>
              <a:rPr lang="en-US" dirty="0"/>
              <a:t>Apr 15 23:27:15 1</a:t>
            </a:r>
          </a:p>
          <a:p>
            <a:r>
              <a:rPr lang="en-US" dirty="0"/>
              <a:t>Apr 15 23:27:16 1</a:t>
            </a:r>
          </a:p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9612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1163</Words>
  <Application>Microsoft Office PowerPoint</Application>
  <PresentationFormat>Widescreen</PresentationFormat>
  <Paragraphs>168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Verdana</vt:lpstr>
      <vt:lpstr>Wingdings</vt:lpstr>
      <vt:lpstr>Office Theme</vt:lpstr>
      <vt:lpstr>Map-Reduce</vt:lpstr>
      <vt:lpstr>MapReduce</vt:lpstr>
      <vt:lpstr>MapReduce!</vt:lpstr>
      <vt:lpstr>MapReduce!</vt:lpstr>
      <vt:lpstr>Example – Log Files</vt:lpstr>
      <vt:lpstr>Pseudo-Code</vt:lpstr>
      <vt:lpstr>Output from Map</vt:lpstr>
      <vt:lpstr>Reduce</vt:lpstr>
      <vt:lpstr>Reduce Output</vt:lpstr>
      <vt:lpstr>Map-Reduce Example</vt:lpstr>
      <vt:lpstr>Hadoop MapReduce</vt:lpstr>
      <vt:lpstr>MRv1 and MRv2</vt:lpstr>
      <vt:lpstr>MapReduce versus parallel databases</vt:lpstr>
      <vt:lpstr>MapReduce</vt:lpstr>
      <vt:lpstr>MRv1 - JobTracker</vt:lpstr>
      <vt:lpstr>MRv1 – TaskTrackers</vt:lpstr>
      <vt:lpstr>How MapReduce Works</vt:lpstr>
      <vt:lpstr>How MapReduce Works - Failure</vt:lpstr>
      <vt:lpstr>PowerPoint Presentation</vt:lpstr>
      <vt:lpstr>Example -- Word Count</vt:lpstr>
      <vt:lpstr>Mapper Code</vt:lpstr>
      <vt:lpstr>Shuffle and Sort</vt:lpstr>
      <vt:lpstr>Reducer Code</vt:lpstr>
      <vt:lpstr>PowerPoint Presentation</vt:lpstr>
      <vt:lpstr>MRv2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Adam Shook</dc:creator>
  <cp:lastModifiedBy>Abhijit Dutt</cp:lastModifiedBy>
  <cp:revision>100</cp:revision>
  <dcterms:created xsi:type="dcterms:W3CDTF">2015-09-17T16:02:44Z</dcterms:created>
  <dcterms:modified xsi:type="dcterms:W3CDTF">2022-05-03T00:04:14Z</dcterms:modified>
</cp:coreProperties>
</file>