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43" r:id="rId3"/>
    <p:sldId id="277" r:id="rId4"/>
    <p:sldId id="339" r:id="rId5"/>
    <p:sldId id="284" r:id="rId6"/>
    <p:sldId id="334" r:id="rId7"/>
    <p:sldId id="337" r:id="rId8"/>
    <p:sldId id="276" r:id="rId9"/>
    <p:sldId id="278" r:id="rId10"/>
    <p:sldId id="279" r:id="rId11"/>
    <p:sldId id="280" r:id="rId12"/>
    <p:sldId id="281" r:id="rId13"/>
    <p:sldId id="282" r:id="rId14"/>
    <p:sldId id="283" r:id="rId15"/>
    <p:sldId id="32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44" r:id="rId35"/>
    <p:sldId id="345" r:id="rId36"/>
    <p:sldId id="34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A17F5B-9102-40C7-807B-E0F0307417B3}">
          <p14:sldIdLst>
            <p14:sldId id="256"/>
            <p14:sldId id="343"/>
            <p14:sldId id="277"/>
            <p14:sldId id="339"/>
            <p14:sldId id="284"/>
            <p14:sldId id="334"/>
            <p14:sldId id="337"/>
            <p14:sldId id="276"/>
            <p14:sldId id="278"/>
            <p14:sldId id="279"/>
            <p14:sldId id="280"/>
            <p14:sldId id="281"/>
            <p14:sldId id="282"/>
            <p14:sldId id="283"/>
          </p14:sldIdLst>
        </p14:section>
        <p14:section name="Example Architecture" id="{8F503CCB-E463-481D-A16B-88AEC85F919A}">
          <p14:sldIdLst>
            <p14:sldId id="324"/>
          </p14:sldIdLst>
        </p14:section>
        <p14:section name="HDFS" id="{CDD9C3B9-5EFC-4928-8AF3-F537715CA656}">
          <p14:sldIdLst>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44"/>
            <p14:sldId id="345"/>
          </p14:sldIdLst>
        </p14:section>
        <p14:section name="Ecosytem" id="{5F8573D3-6581-49B2-B188-CED709ABCD0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0800" autoAdjust="0"/>
  </p:normalViewPr>
  <p:slideViewPr>
    <p:cSldViewPr>
      <p:cViewPr varScale="1">
        <p:scale>
          <a:sx n="80" d="100"/>
          <a:sy n="80" d="100"/>
        </p:scale>
        <p:origin x="98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0DA660-7161-47A1-8A52-112E3806EA65}" type="datetimeFigureOut">
              <a:rPr lang="en-US" smtClean="0"/>
              <a:t>5/4/2023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6EE57-C56B-45B2-B38A-D0777A01F577}" type="slidenum">
              <a:rPr lang="en-US" smtClean="0"/>
              <a:t>‹#›</a:t>
            </a:fld>
            <a:endParaRPr lang="en-US"/>
          </a:p>
        </p:txBody>
      </p:sp>
    </p:spTree>
    <p:extLst>
      <p:ext uri="{BB962C8B-B14F-4D97-AF65-F5344CB8AC3E}">
        <p14:creationId xmlns:p14="http://schemas.microsoft.com/office/powerpoint/2010/main" val="286862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800080"/>
                </a:solidFill>
                <a:hlinkClick r:id="rId3">
                  <a:extLst>
                    <a:ext uri="{A12FA001-AC4F-418D-AE19-62706E023703}">
                      <ahyp:hlinkClr xmlns:ahyp="http://schemas.microsoft.com/office/drawing/2018/hyperlinkcolor" val="tx"/>
                    </a:ext>
                  </a:extLst>
                </a:hlinkClick>
              </a:rPr>
              <a:t>Hits the above major requirements</a:t>
            </a:r>
            <a:r>
              <a:rPr lang="en-US" dirty="0">
                <a:solidFill>
                  <a:srgbClr val="800080"/>
                </a:solidFill>
              </a:rPr>
              <a:t> of reliability, scalability and distributed computing</a:t>
            </a:r>
            <a:endParaRPr lang="en-US" dirty="0"/>
          </a:p>
          <a:p>
            <a:endParaRPr lang="en-US" dirty="0"/>
          </a:p>
        </p:txBody>
      </p:sp>
      <p:sp>
        <p:nvSpPr>
          <p:cNvPr id="4" name="Slide Number Placeholder 3"/>
          <p:cNvSpPr>
            <a:spLocks noGrp="1"/>
          </p:cNvSpPr>
          <p:nvPr>
            <p:ph type="sldNum" sz="quarter" idx="10"/>
          </p:nvPr>
        </p:nvSpPr>
        <p:spPr/>
        <p:txBody>
          <a:bodyPr/>
          <a:lstStyle/>
          <a:p>
            <a:fld id="{E26CEA15-E992-D944-85B7-9096CFDE0DB2}" type="slidenum">
              <a:rPr lang="en-US" smtClean="0"/>
              <a:pPr/>
              <a:t>3</a:t>
            </a:fld>
            <a:endParaRPr lang="en-US"/>
          </a:p>
        </p:txBody>
      </p:sp>
    </p:spTree>
    <p:extLst>
      <p:ext uri="{BB962C8B-B14F-4D97-AF65-F5344CB8AC3E}">
        <p14:creationId xmlns:p14="http://schemas.microsoft.com/office/powerpoint/2010/main" val="108936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are two pieces – you can run Apache Hadoop on AWS without getting any hardware. You can also run Cloudera Hadoop on your own hardware.</a:t>
            </a:r>
          </a:p>
        </p:txBody>
      </p:sp>
      <p:sp>
        <p:nvSpPr>
          <p:cNvPr id="4" name="Slide Number Placeholder 3"/>
          <p:cNvSpPr>
            <a:spLocks noGrp="1"/>
          </p:cNvSpPr>
          <p:nvPr>
            <p:ph type="sldNum" sz="quarter" idx="5"/>
          </p:nvPr>
        </p:nvSpPr>
        <p:spPr/>
        <p:txBody>
          <a:bodyPr/>
          <a:lstStyle/>
          <a:p>
            <a:fld id="{6396EE57-C56B-45B2-B38A-D0777A01F577}" type="slidenum">
              <a:rPr lang="en-US" smtClean="0"/>
              <a:t>4</a:t>
            </a:fld>
            <a:endParaRPr lang="en-US"/>
          </a:p>
        </p:txBody>
      </p:sp>
    </p:spTree>
    <p:extLst>
      <p:ext uri="{BB962C8B-B14F-4D97-AF65-F5344CB8AC3E}">
        <p14:creationId xmlns:p14="http://schemas.microsoft.com/office/powerpoint/2010/main" val="356057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LP</a:t>
            </a:r>
            <a:r>
              <a:rPr lang="en-US" baseline="0" dirty="0"/>
              <a:t> – Draw files and show common ways to process them</a:t>
            </a:r>
          </a:p>
          <a:p>
            <a:r>
              <a:rPr lang="en-US" baseline="0" dirty="0"/>
              <a:t>II – One images and compare it to many images</a:t>
            </a:r>
          </a:p>
          <a:p>
            <a:r>
              <a:rPr lang="en-US" baseline="0" dirty="0"/>
              <a:t>ETL – Unstructured to a structure and stored in EDW, data dropped</a:t>
            </a:r>
          </a:p>
          <a:p>
            <a:r>
              <a:rPr lang="en-US" baseline="0" dirty="0"/>
              <a:t>RE – Extremely common to cluster users and products together and determine links between them</a:t>
            </a:r>
          </a:p>
          <a:p>
            <a:r>
              <a:rPr lang="en-US" baseline="0" dirty="0"/>
              <a:t>TS – Ability to store and process more time series data than ever before</a:t>
            </a:r>
          </a:p>
          <a:p>
            <a:r>
              <a:rPr lang="en-US" baseline="0" dirty="0"/>
              <a:t>SI – Bread and butter </a:t>
            </a:r>
            <a:r>
              <a:rPr lang="en-US" baseline="0" dirty="0" err="1"/>
              <a:t>MapReduce</a:t>
            </a:r>
            <a:endParaRPr lang="en-US" baseline="0" dirty="0"/>
          </a:p>
          <a:p>
            <a:r>
              <a:rPr lang="en-US" baseline="0" dirty="0"/>
              <a:t>LTA – Archive everything</a:t>
            </a:r>
          </a:p>
          <a:p>
            <a:r>
              <a:rPr lang="en-US" baseline="0" dirty="0"/>
              <a:t>AL – Store everything required for audits</a:t>
            </a:r>
            <a:endParaRPr lang="en-US" dirty="0"/>
          </a:p>
        </p:txBody>
      </p:sp>
      <p:sp>
        <p:nvSpPr>
          <p:cNvPr id="4" name="Slide Number Placeholder 3"/>
          <p:cNvSpPr>
            <a:spLocks noGrp="1"/>
          </p:cNvSpPr>
          <p:nvPr>
            <p:ph type="sldNum" sz="quarter" idx="10"/>
          </p:nvPr>
        </p:nvSpPr>
        <p:spPr/>
        <p:txBody>
          <a:bodyPr/>
          <a:lstStyle/>
          <a:p>
            <a:fld id="{1904FEAE-E520-5F45-B79F-0EFD6CC9664C}" type="slidenum">
              <a:rPr lang="en-US" smtClean="0"/>
              <a:pPr/>
              <a:t>15</a:t>
            </a:fld>
            <a:endParaRPr lang="en-US"/>
          </a:p>
        </p:txBody>
      </p:sp>
    </p:spTree>
    <p:extLst>
      <p:ext uri="{BB962C8B-B14F-4D97-AF65-F5344CB8AC3E}">
        <p14:creationId xmlns:p14="http://schemas.microsoft.com/office/powerpoint/2010/main" val="1606569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26428" indent="-226428">
              <a:buAutoNum type="arabicPeriod"/>
            </a:pPr>
            <a:r>
              <a:rPr lang="en-US" dirty="0"/>
              <a:t>Client contacts the </a:t>
            </a:r>
            <a:r>
              <a:rPr lang="en-US" dirty="0" err="1"/>
              <a:t>namenode</a:t>
            </a:r>
            <a:r>
              <a:rPr lang="en-US" baseline="0" dirty="0"/>
              <a:t> with a request to write some data</a:t>
            </a:r>
          </a:p>
          <a:p>
            <a:pPr marL="226428" indent="-226428">
              <a:buAutoNum type="arabicPeriod"/>
            </a:pPr>
            <a:r>
              <a:rPr lang="en-US" baseline="0" dirty="0" err="1"/>
              <a:t>Namenode</a:t>
            </a:r>
            <a:r>
              <a:rPr lang="en-US" baseline="0" dirty="0"/>
              <a:t> responds and says okay write it to these data nodes</a:t>
            </a:r>
          </a:p>
          <a:p>
            <a:pPr marL="226428" indent="-226428">
              <a:buAutoNum type="arabicPeriod"/>
            </a:pPr>
            <a:r>
              <a:rPr lang="en-US" baseline="0" dirty="0"/>
              <a:t>Client connects to each data node and writes out four blocks, one per node</a:t>
            </a:r>
            <a:endParaRPr lang="en-US" dirty="0"/>
          </a:p>
        </p:txBody>
      </p:sp>
    </p:spTree>
    <p:extLst>
      <p:ext uri="{BB962C8B-B14F-4D97-AF65-F5344CB8AC3E}">
        <p14:creationId xmlns:p14="http://schemas.microsoft.com/office/powerpoint/2010/main" val="3210921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After the file is closed, the data</a:t>
            </a:r>
            <a:r>
              <a:rPr lang="en-US" baseline="0" dirty="0"/>
              <a:t> nodes traffic data around to replicate the blocks to a triplicate, all orchestrated by the </a:t>
            </a:r>
            <a:r>
              <a:rPr lang="en-US" baseline="0" dirty="0" err="1"/>
              <a:t>namenode</a:t>
            </a:r>
            <a:endParaRPr lang="en-US" baseline="0" dirty="0"/>
          </a:p>
          <a:p>
            <a:r>
              <a:rPr lang="en-US" baseline="0" dirty="0"/>
              <a:t>In the event of a node failure, data can be accessed on other nodes and the </a:t>
            </a:r>
            <a:r>
              <a:rPr lang="en-US" baseline="0" dirty="0" err="1"/>
              <a:t>namenode</a:t>
            </a:r>
            <a:r>
              <a:rPr lang="en-US" baseline="0" dirty="0"/>
              <a:t> will move data blocks to other nodes</a:t>
            </a:r>
          </a:p>
        </p:txBody>
      </p:sp>
    </p:spTree>
    <p:extLst>
      <p:ext uri="{BB962C8B-B14F-4D97-AF65-F5344CB8AC3E}">
        <p14:creationId xmlns:p14="http://schemas.microsoft.com/office/powerpoint/2010/main" val="809248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321092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26428" indent="-226428">
              <a:buAutoNum type="arabicPeriod"/>
            </a:pPr>
            <a:r>
              <a:rPr lang="en-US" dirty="0"/>
              <a:t>Client contacts the </a:t>
            </a:r>
            <a:r>
              <a:rPr lang="en-US" dirty="0" err="1"/>
              <a:t>namenode</a:t>
            </a:r>
            <a:r>
              <a:rPr lang="en-US" baseline="0" dirty="0"/>
              <a:t> with a request to write some data</a:t>
            </a:r>
          </a:p>
          <a:p>
            <a:pPr marL="226428" indent="-226428">
              <a:buAutoNum type="arabicPeriod"/>
            </a:pPr>
            <a:r>
              <a:rPr lang="en-US" baseline="0" dirty="0" err="1"/>
              <a:t>Namenode</a:t>
            </a:r>
            <a:r>
              <a:rPr lang="en-US" baseline="0" dirty="0"/>
              <a:t> responds and says okay write it to these data nodes</a:t>
            </a:r>
          </a:p>
          <a:p>
            <a:pPr marL="226428" indent="-226428">
              <a:buAutoNum type="arabicPeriod"/>
            </a:pPr>
            <a:r>
              <a:rPr lang="en-US" baseline="0" dirty="0"/>
              <a:t>Client connects to each data node and writes out four blocks, one per node</a:t>
            </a:r>
            <a:endParaRPr lang="en-US" dirty="0"/>
          </a:p>
        </p:txBody>
      </p:sp>
    </p:spTree>
    <p:extLst>
      <p:ext uri="{BB962C8B-B14F-4D97-AF65-F5344CB8AC3E}">
        <p14:creationId xmlns:p14="http://schemas.microsoft.com/office/powerpoint/2010/main" val="3210921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18AFD6-44B0-41F9-829C-24B4FC2473F3}"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6F8C4-9154-4AED-BE22-8B9AF47BB7AE}" type="slidenum">
              <a:rPr lang="en-US" smtClean="0"/>
              <a:t>‹#›</a:t>
            </a:fld>
            <a:endParaRPr lang="en-US"/>
          </a:p>
        </p:txBody>
      </p:sp>
    </p:spTree>
    <p:extLst>
      <p:ext uri="{BB962C8B-B14F-4D97-AF65-F5344CB8AC3E}">
        <p14:creationId xmlns:p14="http://schemas.microsoft.com/office/powerpoint/2010/main" val="207300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18AFD6-44B0-41F9-829C-24B4FC2473F3}"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6F8C4-9154-4AED-BE22-8B9AF47BB7AE}" type="slidenum">
              <a:rPr lang="en-US" smtClean="0"/>
              <a:t>‹#›</a:t>
            </a:fld>
            <a:endParaRPr lang="en-US"/>
          </a:p>
        </p:txBody>
      </p:sp>
    </p:spTree>
    <p:extLst>
      <p:ext uri="{BB962C8B-B14F-4D97-AF65-F5344CB8AC3E}">
        <p14:creationId xmlns:p14="http://schemas.microsoft.com/office/powerpoint/2010/main" val="260282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18AFD6-44B0-41F9-829C-24B4FC2473F3}"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6F8C4-9154-4AED-BE22-8B9AF47BB7AE}" type="slidenum">
              <a:rPr lang="en-US" smtClean="0"/>
              <a:t>‹#›</a:t>
            </a:fld>
            <a:endParaRPr lang="en-US"/>
          </a:p>
        </p:txBody>
      </p:sp>
    </p:spTree>
    <p:extLst>
      <p:ext uri="{BB962C8B-B14F-4D97-AF65-F5344CB8AC3E}">
        <p14:creationId xmlns:p14="http://schemas.microsoft.com/office/powerpoint/2010/main" val="56181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488953" y="433919"/>
            <a:ext cx="11214100"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a:t>Click to Edit Master Title Style</a:t>
            </a:r>
          </a:p>
        </p:txBody>
      </p:sp>
      <p:sp>
        <p:nvSpPr>
          <p:cNvPr id="4" name="Content Placeholder 3"/>
          <p:cNvSpPr>
            <a:spLocks noGrp="1"/>
          </p:cNvSpPr>
          <p:nvPr>
            <p:ph sz="quarter" idx="10"/>
          </p:nvPr>
        </p:nvSpPr>
        <p:spPr bwMode="gray">
          <a:xfrm>
            <a:off x="488953" y="1432984"/>
            <a:ext cx="11214100"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093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18AFD6-44B0-41F9-829C-24B4FC2473F3}"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6F8C4-9154-4AED-BE22-8B9AF47BB7AE}" type="slidenum">
              <a:rPr lang="en-US" smtClean="0"/>
              <a:t>‹#›</a:t>
            </a:fld>
            <a:endParaRPr lang="en-US"/>
          </a:p>
        </p:txBody>
      </p:sp>
    </p:spTree>
    <p:extLst>
      <p:ext uri="{BB962C8B-B14F-4D97-AF65-F5344CB8AC3E}">
        <p14:creationId xmlns:p14="http://schemas.microsoft.com/office/powerpoint/2010/main" val="316012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8AFD6-44B0-41F9-829C-24B4FC2473F3}"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6F8C4-9154-4AED-BE22-8B9AF47BB7AE}" type="slidenum">
              <a:rPr lang="en-US" smtClean="0"/>
              <a:t>‹#›</a:t>
            </a:fld>
            <a:endParaRPr lang="en-US"/>
          </a:p>
        </p:txBody>
      </p:sp>
    </p:spTree>
    <p:extLst>
      <p:ext uri="{BB962C8B-B14F-4D97-AF65-F5344CB8AC3E}">
        <p14:creationId xmlns:p14="http://schemas.microsoft.com/office/powerpoint/2010/main" val="137421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18AFD6-44B0-41F9-829C-24B4FC2473F3}"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6F8C4-9154-4AED-BE22-8B9AF47BB7AE}" type="slidenum">
              <a:rPr lang="en-US" smtClean="0"/>
              <a:t>‹#›</a:t>
            </a:fld>
            <a:endParaRPr lang="en-US"/>
          </a:p>
        </p:txBody>
      </p:sp>
    </p:spTree>
    <p:extLst>
      <p:ext uri="{BB962C8B-B14F-4D97-AF65-F5344CB8AC3E}">
        <p14:creationId xmlns:p14="http://schemas.microsoft.com/office/powerpoint/2010/main" val="37648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18AFD6-44B0-41F9-829C-24B4FC2473F3}"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B6F8C4-9154-4AED-BE22-8B9AF47BB7AE}" type="slidenum">
              <a:rPr lang="en-US" smtClean="0"/>
              <a:t>‹#›</a:t>
            </a:fld>
            <a:endParaRPr lang="en-US"/>
          </a:p>
        </p:txBody>
      </p:sp>
    </p:spTree>
    <p:extLst>
      <p:ext uri="{BB962C8B-B14F-4D97-AF65-F5344CB8AC3E}">
        <p14:creationId xmlns:p14="http://schemas.microsoft.com/office/powerpoint/2010/main" val="54429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18AFD6-44B0-41F9-829C-24B4FC2473F3}"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B6F8C4-9154-4AED-BE22-8B9AF47BB7AE}" type="slidenum">
              <a:rPr lang="en-US" smtClean="0"/>
              <a:t>‹#›</a:t>
            </a:fld>
            <a:endParaRPr lang="en-US"/>
          </a:p>
        </p:txBody>
      </p:sp>
    </p:spTree>
    <p:extLst>
      <p:ext uri="{BB962C8B-B14F-4D97-AF65-F5344CB8AC3E}">
        <p14:creationId xmlns:p14="http://schemas.microsoft.com/office/powerpoint/2010/main" val="275162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8AFD6-44B0-41F9-829C-24B4FC2473F3}"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B6F8C4-9154-4AED-BE22-8B9AF47BB7AE}" type="slidenum">
              <a:rPr lang="en-US" smtClean="0"/>
              <a:t>‹#›</a:t>
            </a:fld>
            <a:endParaRPr lang="en-US"/>
          </a:p>
        </p:txBody>
      </p:sp>
    </p:spTree>
    <p:extLst>
      <p:ext uri="{BB962C8B-B14F-4D97-AF65-F5344CB8AC3E}">
        <p14:creationId xmlns:p14="http://schemas.microsoft.com/office/powerpoint/2010/main" val="384475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8AFD6-44B0-41F9-829C-24B4FC2473F3}"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6F8C4-9154-4AED-BE22-8B9AF47BB7AE}" type="slidenum">
              <a:rPr lang="en-US" smtClean="0"/>
              <a:t>‹#›</a:t>
            </a:fld>
            <a:endParaRPr lang="en-US"/>
          </a:p>
        </p:txBody>
      </p:sp>
    </p:spTree>
    <p:extLst>
      <p:ext uri="{BB962C8B-B14F-4D97-AF65-F5344CB8AC3E}">
        <p14:creationId xmlns:p14="http://schemas.microsoft.com/office/powerpoint/2010/main" val="308521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8AFD6-44B0-41F9-829C-24B4FC2473F3}"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6F8C4-9154-4AED-BE22-8B9AF47BB7AE}" type="slidenum">
              <a:rPr lang="en-US" smtClean="0"/>
              <a:t>‹#›</a:t>
            </a:fld>
            <a:endParaRPr lang="en-US"/>
          </a:p>
        </p:txBody>
      </p:sp>
    </p:spTree>
    <p:extLst>
      <p:ext uri="{BB962C8B-B14F-4D97-AF65-F5344CB8AC3E}">
        <p14:creationId xmlns:p14="http://schemas.microsoft.com/office/powerpoint/2010/main" val="53839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8AFD6-44B0-41F9-829C-24B4FC2473F3}" type="datetimeFigureOut">
              <a:rPr lang="en-US" smtClean="0"/>
              <a:t>5/4/2023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6F8C4-9154-4AED-BE22-8B9AF47BB7AE}" type="slidenum">
              <a:rPr lang="en-US" smtClean="0"/>
              <a:t>‹#›</a:t>
            </a:fld>
            <a:endParaRPr lang="en-US"/>
          </a:p>
        </p:txBody>
      </p:sp>
    </p:spTree>
    <p:extLst>
      <p:ext uri="{BB962C8B-B14F-4D97-AF65-F5344CB8AC3E}">
        <p14:creationId xmlns:p14="http://schemas.microsoft.com/office/powerpoint/2010/main" val="1564227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wiki.apache.org/confluence/display/HADOOP2/DataNode" TargetMode="External"/><Relationship Id="rId2" Type="http://schemas.openxmlformats.org/officeDocument/2006/relationships/hyperlink" Target="https://cwiki.apache.org/confluence/display/HADOOP2/NameNo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adoop.apache.org/release/3.3.5.html" TargetMode="External"/><Relationship Id="rId2" Type="http://schemas.openxmlformats.org/officeDocument/2006/relationships/hyperlink" Target="https://hadoop.apach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wiki.apache.org/confluence/display/HADOOP2/NameNod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hadoop.apache.org/docs/stable/hadoop-project-dist/hadoop-hdfs/HDFSErasureCoding.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wiki.apache.org/confluence/display/HADOOP2/Distributions+and+Commercial+Support" TargetMode="External"/><Relationship Id="rId7" Type="http://schemas.openxmlformats.org/officeDocument/2006/relationships/hyperlink" Target="https://azure.microsoft.com/en-us/services/hdinsight/#overview"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www.cloudera.com/products/hdp.html" TargetMode="External"/><Relationship Id="rId5" Type="http://schemas.openxmlformats.org/officeDocument/2006/relationships/hyperlink" Target="https://aws.amazon.com/emr/features/hadoop/" TargetMode="External"/><Relationship Id="rId4" Type="http://schemas.openxmlformats.org/officeDocument/2006/relationships/hyperlink" Target="https://www.cloudera.com/products/open-source/apache-hadoop.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adoop.apache.org/docs/r3.0.1/" TargetMode="External"/><Relationship Id="rId2" Type="http://schemas.openxmlformats.org/officeDocument/2006/relationships/hyperlink" Target="https://hadoop.apache.org/releases.html" TargetMode="External"/><Relationship Id="rId1" Type="http://schemas.openxmlformats.org/officeDocument/2006/relationships/slideLayout" Target="../slideLayouts/slideLayout2.xml"/><Relationship Id="rId5" Type="http://schemas.openxmlformats.org/officeDocument/2006/relationships/hyperlink" Target="https://docs.cloudera.com/documentation/enterprise/latest/topics/installation.html" TargetMode="External"/><Relationship Id="rId4" Type="http://schemas.openxmlformats.org/officeDocument/2006/relationships/hyperlink" Target="https://cdn.oreillystatic.com/en/assets/1/event/269/What_s%20new%20in%20Hadoop%203_0%20Presentation.pdf"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hadoop.apach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b="1" dirty="0"/>
              <a:t>Abhijit Dutt</a:t>
            </a:r>
          </a:p>
        </p:txBody>
      </p:sp>
      <p:pic>
        <p:nvPicPr>
          <p:cNvPr id="4" name="Picture 3"/>
          <p:cNvPicPr>
            <a:picLocks noChangeAspect="1"/>
          </p:cNvPicPr>
          <p:nvPr/>
        </p:nvPicPr>
        <p:blipFill>
          <a:blip r:embed="rId2"/>
          <a:stretch>
            <a:fillRect/>
          </a:stretch>
        </p:blipFill>
        <p:spPr>
          <a:xfrm>
            <a:off x="1879600" y="1066800"/>
            <a:ext cx="8432800" cy="2184400"/>
          </a:xfrm>
          <a:prstGeom prst="rect">
            <a:avLst/>
          </a:prstGeom>
        </p:spPr>
      </p:pic>
    </p:spTree>
    <p:extLst>
      <p:ext uri="{BB962C8B-B14F-4D97-AF65-F5344CB8AC3E}">
        <p14:creationId xmlns:p14="http://schemas.microsoft.com/office/powerpoint/2010/main" val="527820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a:t>
            </a:r>
          </a:p>
        </p:txBody>
      </p:sp>
      <p:sp>
        <p:nvSpPr>
          <p:cNvPr id="3" name="Content Placeholder 2"/>
          <p:cNvSpPr>
            <a:spLocks noGrp="1"/>
          </p:cNvSpPr>
          <p:nvPr>
            <p:ph idx="1"/>
          </p:nvPr>
        </p:nvSpPr>
        <p:spPr/>
        <p:txBody>
          <a:bodyPr/>
          <a:lstStyle/>
          <a:p>
            <a:r>
              <a:rPr lang="en-US" dirty="0"/>
              <a:t>Moving data from storage to a processor is expensive</a:t>
            </a:r>
          </a:p>
          <a:p>
            <a:r>
              <a:rPr lang="en-US" dirty="0"/>
              <a:t>Store data and process the data on the same machines</a:t>
            </a:r>
          </a:p>
          <a:p>
            <a:r>
              <a:rPr lang="en-US" dirty="0"/>
              <a:t>Process data intelligently by being local</a:t>
            </a:r>
          </a:p>
        </p:txBody>
      </p:sp>
    </p:spTree>
    <p:extLst>
      <p:ext uri="{BB962C8B-B14F-4D97-AF65-F5344CB8AC3E}">
        <p14:creationId xmlns:p14="http://schemas.microsoft.com/office/powerpoint/2010/main" val="349183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a:t>
            </a:r>
          </a:p>
        </p:txBody>
      </p:sp>
      <p:sp>
        <p:nvSpPr>
          <p:cNvPr id="3" name="Content Placeholder 2"/>
          <p:cNvSpPr>
            <a:spLocks noGrp="1"/>
          </p:cNvSpPr>
          <p:nvPr>
            <p:ph idx="1"/>
          </p:nvPr>
        </p:nvSpPr>
        <p:spPr/>
        <p:txBody>
          <a:bodyPr/>
          <a:lstStyle/>
          <a:p>
            <a:r>
              <a:rPr lang="en-US" dirty="0"/>
              <a:t>Disk technology has made significant advancements</a:t>
            </a:r>
          </a:p>
          <a:p>
            <a:r>
              <a:rPr lang="en-US" dirty="0"/>
              <a:t>Take advantage of multiple disks in parallel</a:t>
            </a:r>
          </a:p>
          <a:p>
            <a:pPr lvl="1"/>
            <a:r>
              <a:rPr lang="en-US" dirty="0"/>
              <a:t>1 disk, 3TB of data, 300MB/s, ~2.5 hours to read</a:t>
            </a:r>
          </a:p>
          <a:p>
            <a:pPr lvl="1"/>
            <a:r>
              <a:rPr lang="en-US" dirty="0"/>
              <a:t>1,000 disks, same data, ~10 seconds to read</a:t>
            </a:r>
          </a:p>
          <a:p>
            <a:r>
              <a:rPr lang="en-US" dirty="0"/>
              <a:t>Distribution of data and co-location of processing makes this a reality</a:t>
            </a:r>
          </a:p>
        </p:txBody>
      </p:sp>
    </p:spTree>
    <p:extLst>
      <p:ext uri="{BB962C8B-B14F-4D97-AF65-F5344CB8AC3E}">
        <p14:creationId xmlns:p14="http://schemas.microsoft.com/office/powerpoint/2010/main" val="3267569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Processing Code</a:t>
            </a:r>
          </a:p>
        </p:txBody>
      </p:sp>
      <p:sp>
        <p:nvSpPr>
          <p:cNvPr id="3" name="Content Placeholder 2"/>
          <p:cNvSpPr>
            <a:spLocks noGrp="1"/>
          </p:cNvSpPr>
          <p:nvPr>
            <p:ph idx="1"/>
          </p:nvPr>
        </p:nvSpPr>
        <p:spPr/>
        <p:txBody>
          <a:bodyPr/>
          <a:lstStyle/>
          <a:p>
            <a:r>
              <a:rPr lang="en-US" dirty="0"/>
              <a:t>Hadoop framework abstracts complex distributed computing environment</a:t>
            </a:r>
          </a:p>
          <a:p>
            <a:pPr lvl="1"/>
            <a:r>
              <a:rPr lang="en-US" dirty="0"/>
              <a:t>No synchronization code</a:t>
            </a:r>
          </a:p>
          <a:p>
            <a:pPr lvl="1"/>
            <a:r>
              <a:rPr lang="en-US" dirty="0"/>
              <a:t>No networking code</a:t>
            </a:r>
          </a:p>
          <a:p>
            <a:pPr lvl="1"/>
            <a:r>
              <a:rPr lang="en-US" dirty="0"/>
              <a:t>No I/O code</a:t>
            </a:r>
          </a:p>
          <a:p>
            <a:r>
              <a:rPr lang="en-US" dirty="0"/>
              <a:t>MapReduce developer focuses on the analysis</a:t>
            </a:r>
          </a:p>
          <a:p>
            <a:pPr lvl="1"/>
            <a:r>
              <a:rPr lang="en-US" dirty="0"/>
              <a:t>Job runs the same on one node or 4,000 nodes!</a:t>
            </a:r>
          </a:p>
          <a:p>
            <a:endParaRPr lang="en-US" dirty="0"/>
          </a:p>
        </p:txBody>
      </p:sp>
    </p:spTree>
    <p:extLst>
      <p:ext uri="{BB962C8B-B14F-4D97-AF65-F5344CB8AC3E}">
        <p14:creationId xmlns:p14="http://schemas.microsoft.com/office/powerpoint/2010/main" val="313062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idx="1"/>
          </p:nvPr>
        </p:nvSpPr>
        <p:spPr/>
        <p:txBody>
          <a:bodyPr/>
          <a:lstStyle/>
          <a:p>
            <a:r>
              <a:rPr lang="en-US" dirty="0"/>
              <a:t>Failure is inevitable, and it is planned for</a:t>
            </a:r>
          </a:p>
          <a:p>
            <a:r>
              <a:rPr lang="en-US" dirty="0"/>
              <a:t>Component failure is automatically detected and seamlessly handled</a:t>
            </a:r>
          </a:p>
          <a:p>
            <a:r>
              <a:rPr lang="en-US" dirty="0"/>
              <a:t>System continues to operate as expected with minimal degradation</a:t>
            </a:r>
          </a:p>
        </p:txBody>
      </p:sp>
    </p:spTree>
    <p:extLst>
      <p:ext uri="{BB962C8B-B14F-4D97-AF65-F5344CB8AC3E}">
        <p14:creationId xmlns:p14="http://schemas.microsoft.com/office/powerpoint/2010/main" val="185130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History</a:t>
            </a:r>
          </a:p>
        </p:txBody>
      </p:sp>
      <p:sp>
        <p:nvSpPr>
          <p:cNvPr id="3" name="Content Placeholder 2"/>
          <p:cNvSpPr>
            <a:spLocks noGrp="1"/>
          </p:cNvSpPr>
          <p:nvPr>
            <p:ph idx="1"/>
          </p:nvPr>
        </p:nvSpPr>
        <p:spPr/>
        <p:txBody>
          <a:bodyPr/>
          <a:lstStyle/>
          <a:p>
            <a:r>
              <a:rPr lang="en-US" dirty="0"/>
              <a:t>Spun off of </a:t>
            </a:r>
            <a:r>
              <a:rPr lang="en-US" dirty="0" err="1"/>
              <a:t>Nutch</a:t>
            </a:r>
            <a:r>
              <a:rPr lang="en-US" dirty="0"/>
              <a:t>, an open source web search engine</a:t>
            </a:r>
          </a:p>
          <a:p>
            <a:r>
              <a:rPr lang="en-US" dirty="0"/>
              <a:t>Google Whitepapers</a:t>
            </a:r>
          </a:p>
          <a:p>
            <a:pPr lvl="1"/>
            <a:r>
              <a:rPr lang="en-US" dirty="0"/>
              <a:t>GFS</a:t>
            </a:r>
          </a:p>
          <a:p>
            <a:pPr lvl="1"/>
            <a:r>
              <a:rPr lang="en-US" dirty="0"/>
              <a:t>MapReduce</a:t>
            </a:r>
          </a:p>
          <a:p>
            <a:r>
              <a:rPr lang="en-US" dirty="0" err="1"/>
              <a:t>Nutch</a:t>
            </a:r>
            <a:r>
              <a:rPr lang="en-US" dirty="0"/>
              <a:t> re-architected to birth Hadoop</a:t>
            </a:r>
          </a:p>
          <a:p>
            <a:r>
              <a:rPr lang="en-US" dirty="0"/>
              <a:t>Hadoop is very mainstream today</a:t>
            </a:r>
          </a:p>
        </p:txBody>
      </p:sp>
    </p:spTree>
    <p:extLst>
      <p:ext uri="{BB962C8B-B14F-4D97-AF65-F5344CB8AC3E}">
        <p14:creationId xmlns:p14="http://schemas.microsoft.com/office/powerpoint/2010/main" val="411762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Use Cases</a:t>
            </a:r>
          </a:p>
        </p:txBody>
      </p:sp>
      <p:sp>
        <p:nvSpPr>
          <p:cNvPr id="3" name="Content Placeholder 2"/>
          <p:cNvSpPr>
            <a:spLocks noGrp="1"/>
          </p:cNvSpPr>
          <p:nvPr>
            <p:ph idx="1"/>
          </p:nvPr>
        </p:nvSpPr>
        <p:spPr/>
        <p:txBody>
          <a:bodyPr>
            <a:normAutofit lnSpcReduction="10000"/>
          </a:bodyPr>
          <a:lstStyle/>
          <a:p>
            <a:r>
              <a:rPr lang="en-US" dirty="0"/>
              <a:t>Log Processing</a:t>
            </a:r>
          </a:p>
          <a:p>
            <a:r>
              <a:rPr lang="en-US" dirty="0"/>
              <a:t>Image Identification</a:t>
            </a:r>
          </a:p>
          <a:p>
            <a:r>
              <a:rPr lang="en-US" dirty="0"/>
              <a:t>Extract Transform Load (ETL)</a:t>
            </a:r>
          </a:p>
          <a:p>
            <a:r>
              <a:rPr lang="en-US" dirty="0"/>
              <a:t>Recommendation Engines</a:t>
            </a:r>
          </a:p>
          <a:p>
            <a:r>
              <a:rPr lang="en-US" dirty="0"/>
              <a:t>Time-Series Storage and Processing</a:t>
            </a:r>
          </a:p>
          <a:p>
            <a:r>
              <a:rPr lang="en-US" dirty="0"/>
              <a:t>Building Search Indexes</a:t>
            </a:r>
          </a:p>
          <a:p>
            <a:r>
              <a:rPr lang="en-US" dirty="0"/>
              <a:t>Long-Term Archive</a:t>
            </a:r>
          </a:p>
          <a:p>
            <a:r>
              <a:rPr lang="en-US" dirty="0"/>
              <a:t>Audit Logging</a:t>
            </a:r>
          </a:p>
        </p:txBody>
      </p:sp>
    </p:spTree>
    <p:extLst>
      <p:ext uri="{BB962C8B-B14F-4D97-AF65-F5344CB8AC3E}">
        <p14:creationId xmlns:p14="http://schemas.microsoft.com/office/powerpoint/2010/main" val="173376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438401"/>
            <a:ext cx="7772400" cy="1362075"/>
          </a:xfrm>
        </p:spPr>
        <p:txBody>
          <a:bodyPr>
            <a:normAutofit/>
          </a:bodyPr>
          <a:lstStyle/>
          <a:p>
            <a:pPr algn="ctr"/>
            <a:r>
              <a:rPr lang="en-US" sz="4800" dirty="0" err="1"/>
              <a:t>Hdfs</a:t>
            </a:r>
            <a:endParaRPr lang="en-US" sz="4800" dirty="0"/>
          </a:p>
        </p:txBody>
      </p:sp>
    </p:spTree>
    <p:extLst>
      <p:ext uri="{BB962C8B-B14F-4D97-AF65-F5344CB8AC3E}">
        <p14:creationId xmlns:p14="http://schemas.microsoft.com/office/powerpoint/2010/main" val="36035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Hadoop Distributed File System</a:t>
            </a:r>
          </a:p>
        </p:txBody>
      </p:sp>
      <p:sp>
        <p:nvSpPr>
          <p:cNvPr id="5" name="Content Placeholder 4"/>
          <p:cNvSpPr>
            <a:spLocks noGrp="1"/>
          </p:cNvSpPr>
          <p:nvPr>
            <p:ph idx="1"/>
          </p:nvPr>
        </p:nvSpPr>
        <p:spPr/>
        <p:txBody>
          <a:bodyPr>
            <a:normAutofit lnSpcReduction="10000"/>
          </a:bodyPr>
          <a:lstStyle/>
          <a:p>
            <a:r>
              <a:rPr lang="en-US" dirty="0"/>
              <a:t>Inspired by Google File System (GFS)</a:t>
            </a:r>
          </a:p>
          <a:p>
            <a:r>
              <a:rPr lang="en-US" dirty="0"/>
              <a:t>High performance file system for storing data</a:t>
            </a:r>
          </a:p>
          <a:p>
            <a:r>
              <a:rPr lang="en-US" dirty="0"/>
              <a:t>Relatively simple centralized management</a:t>
            </a:r>
          </a:p>
          <a:p>
            <a:r>
              <a:rPr lang="en-US" dirty="0"/>
              <a:t>Fault tolerance through data replication</a:t>
            </a:r>
          </a:p>
          <a:p>
            <a:r>
              <a:rPr lang="en-US" dirty="0"/>
              <a:t>Optimized for </a:t>
            </a:r>
            <a:r>
              <a:rPr lang="en-US" b="1" dirty="0">
                <a:solidFill>
                  <a:srgbClr val="FF0000"/>
                </a:solidFill>
              </a:rPr>
              <a:t>MapReduce</a:t>
            </a:r>
            <a:r>
              <a:rPr lang="en-US" dirty="0"/>
              <a:t> processing</a:t>
            </a:r>
          </a:p>
          <a:p>
            <a:pPr lvl="1"/>
            <a:r>
              <a:rPr lang="en-US" dirty="0"/>
              <a:t>Exposing data locality</a:t>
            </a:r>
          </a:p>
          <a:p>
            <a:r>
              <a:rPr lang="en-US" dirty="0"/>
              <a:t>Linearly scalable</a:t>
            </a:r>
          </a:p>
          <a:p>
            <a:r>
              <a:rPr lang="en-US" dirty="0"/>
              <a:t>Written in Java</a:t>
            </a:r>
          </a:p>
        </p:txBody>
      </p:sp>
    </p:spTree>
    <p:extLst>
      <p:ext uri="{BB962C8B-B14F-4D97-AF65-F5344CB8AC3E}">
        <p14:creationId xmlns:p14="http://schemas.microsoft.com/office/powerpoint/2010/main" val="91103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Hadoop Distributed File System</a:t>
            </a:r>
          </a:p>
        </p:txBody>
      </p:sp>
      <p:sp>
        <p:nvSpPr>
          <p:cNvPr id="5" name="Content Placeholder 4"/>
          <p:cNvSpPr>
            <a:spLocks noGrp="1"/>
          </p:cNvSpPr>
          <p:nvPr>
            <p:ph idx="1"/>
          </p:nvPr>
        </p:nvSpPr>
        <p:spPr/>
        <p:txBody>
          <a:bodyPr/>
          <a:lstStyle/>
          <a:p>
            <a:r>
              <a:rPr lang="en-US" dirty="0"/>
              <a:t>Use of commodity hardware</a:t>
            </a:r>
          </a:p>
          <a:p>
            <a:r>
              <a:rPr lang="en-US" dirty="0"/>
              <a:t>Files are write once, read many</a:t>
            </a:r>
          </a:p>
          <a:p>
            <a:r>
              <a:rPr lang="en-US" dirty="0"/>
              <a:t>Leverages large streaming reads </a:t>
            </a:r>
            <a:r>
              <a:rPr lang="en-US" dirty="0" err="1"/>
              <a:t>vs</a:t>
            </a:r>
            <a:r>
              <a:rPr lang="en-US" dirty="0"/>
              <a:t> random</a:t>
            </a:r>
          </a:p>
          <a:p>
            <a:r>
              <a:rPr lang="en-US" dirty="0"/>
              <a:t>Favors high throughput </a:t>
            </a:r>
            <a:r>
              <a:rPr lang="en-US" dirty="0" err="1"/>
              <a:t>vs</a:t>
            </a:r>
            <a:r>
              <a:rPr lang="en-US" dirty="0"/>
              <a:t> low latency</a:t>
            </a:r>
          </a:p>
          <a:p>
            <a:r>
              <a:rPr lang="en-US" dirty="0"/>
              <a:t>Modest number of huge files</a:t>
            </a:r>
          </a:p>
        </p:txBody>
      </p:sp>
    </p:spTree>
    <p:extLst>
      <p:ext uri="{BB962C8B-B14F-4D97-AF65-F5344CB8AC3E}">
        <p14:creationId xmlns:p14="http://schemas.microsoft.com/office/powerpoint/2010/main" val="123202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lnSpcReduction="10000"/>
          </a:bodyPr>
          <a:lstStyle/>
          <a:p>
            <a:r>
              <a:rPr lang="en-US" dirty="0"/>
              <a:t>Split large files into blocks</a:t>
            </a:r>
          </a:p>
          <a:p>
            <a:r>
              <a:rPr lang="en-US" dirty="0"/>
              <a:t>Distribute and replicate blocks to nodes</a:t>
            </a:r>
          </a:p>
          <a:p>
            <a:r>
              <a:rPr lang="en-US" dirty="0"/>
              <a:t>Two key services</a:t>
            </a:r>
          </a:p>
          <a:p>
            <a:pPr lvl="1"/>
            <a:r>
              <a:rPr lang="en-US" dirty="0"/>
              <a:t>Master </a:t>
            </a:r>
            <a:r>
              <a:rPr lang="en-US" dirty="0">
                <a:hlinkClick r:id="rId2"/>
              </a:rPr>
              <a:t>NameNode</a:t>
            </a:r>
            <a:endParaRPr lang="en-US" dirty="0"/>
          </a:p>
          <a:p>
            <a:pPr lvl="1"/>
            <a:r>
              <a:rPr lang="en-US" dirty="0"/>
              <a:t>Many </a:t>
            </a:r>
            <a:r>
              <a:rPr lang="en-US" dirty="0">
                <a:hlinkClick r:id="rId3"/>
              </a:rPr>
              <a:t>DataNodes</a:t>
            </a:r>
            <a:endParaRPr lang="en-US" dirty="0"/>
          </a:p>
          <a:p>
            <a:r>
              <a:rPr lang="en-US" dirty="0"/>
              <a:t>Backup/Checkpoint NameNode for HA</a:t>
            </a:r>
          </a:p>
          <a:p>
            <a:endParaRPr lang="en-US" dirty="0"/>
          </a:p>
          <a:p>
            <a:r>
              <a:rPr lang="en-US" dirty="0"/>
              <a:t>User interacts with a UNIX file system</a:t>
            </a:r>
          </a:p>
        </p:txBody>
      </p:sp>
    </p:spTree>
    <p:extLst>
      <p:ext uri="{BB962C8B-B14F-4D97-AF65-F5344CB8AC3E}">
        <p14:creationId xmlns:p14="http://schemas.microsoft.com/office/powerpoint/2010/main" val="357054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31C2-646F-5E33-B463-7B3918E48E05}"/>
              </a:ext>
            </a:extLst>
          </p:cNvPr>
          <p:cNvSpPr>
            <a:spLocks noGrp="1"/>
          </p:cNvSpPr>
          <p:nvPr>
            <p:ph type="title"/>
          </p:nvPr>
        </p:nvSpPr>
        <p:spPr/>
        <p:txBody>
          <a:bodyPr/>
          <a:lstStyle/>
          <a:p>
            <a:r>
              <a:rPr lang="en-US" dirty="0">
                <a:hlinkClick r:id="rId2"/>
              </a:rPr>
              <a:t>Hadoop</a:t>
            </a:r>
            <a:r>
              <a:rPr lang="en-US" dirty="0"/>
              <a:t> – Salient features</a:t>
            </a:r>
          </a:p>
        </p:txBody>
      </p:sp>
      <p:sp>
        <p:nvSpPr>
          <p:cNvPr id="3" name="Content Placeholder 2">
            <a:extLst>
              <a:ext uri="{FF2B5EF4-FFF2-40B4-BE49-F238E27FC236}">
                <a16:creationId xmlns:a16="http://schemas.microsoft.com/office/drawing/2014/main" id="{C74E6ED9-4F1A-7249-CBCC-AC3DA6A2F85C}"/>
              </a:ext>
            </a:extLst>
          </p:cNvPr>
          <p:cNvSpPr>
            <a:spLocks noGrp="1"/>
          </p:cNvSpPr>
          <p:nvPr>
            <p:ph idx="1"/>
          </p:nvPr>
        </p:nvSpPr>
        <p:spPr/>
        <p:txBody>
          <a:bodyPr>
            <a:normAutofit fontScale="77500" lnSpcReduction="20000"/>
          </a:bodyPr>
          <a:lstStyle/>
          <a:p>
            <a:r>
              <a:rPr lang="en-US" dirty="0"/>
              <a:t>It is a single functional distributed system that works directly with clustered machines in order to read large dataset (or data lakes) in parallel and provide a much higher throughput. </a:t>
            </a:r>
          </a:p>
          <a:p>
            <a:r>
              <a:rPr lang="en-US" dirty="0"/>
              <a:t>It was developed by the Apache Software Foundation and is written in Java. </a:t>
            </a:r>
          </a:p>
          <a:p>
            <a:r>
              <a:rPr lang="en-US" dirty="0"/>
              <a:t>Hadoop allows for the distributed processing of large datasets across clusters of computers using simple programming models. </a:t>
            </a:r>
          </a:p>
          <a:p>
            <a:r>
              <a:rPr lang="en-US" dirty="0"/>
              <a:t>It is widely used in industries such as banking, healthcare, and retail to store and process large amounts of data.</a:t>
            </a:r>
          </a:p>
          <a:p>
            <a:r>
              <a:rPr lang="en-US" b="1" dirty="0"/>
              <a:t>It is not a database</a:t>
            </a:r>
            <a:r>
              <a:rPr lang="en-US" dirty="0"/>
              <a:t>.</a:t>
            </a:r>
          </a:p>
          <a:p>
            <a:r>
              <a:rPr lang="en-US" dirty="0"/>
              <a:t>Usually, it will be in addition to a RDBMS or other types of database</a:t>
            </a:r>
          </a:p>
          <a:p>
            <a:r>
              <a:rPr lang="en-US" dirty="0"/>
              <a:t>Latest Release: </a:t>
            </a:r>
            <a:r>
              <a:rPr lang="en-US" dirty="0">
                <a:hlinkClick r:id="rId3"/>
              </a:rPr>
              <a:t>3.3.5</a:t>
            </a:r>
            <a:endParaRPr lang="en-US" dirty="0"/>
          </a:p>
        </p:txBody>
      </p:sp>
    </p:spTree>
    <p:extLst>
      <p:ext uri="{BB962C8B-B14F-4D97-AF65-F5344CB8AC3E}">
        <p14:creationId xmlns:p14="http://schemas.microsoft.com/office/powerpoint/2010/main" val="219005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NameNode</a:t>
            </a:r>
            <a:endParaRPr lang="en-US" b="1" dirty="0"/>
          </a:p>
        </p:txBody>
      </p:sp>
      <p:sp>
        <p:nvSpPr>
          <p:cNvPr id="3" name="Content Placeholder 2"/>
          <p:cNvSpPr>
            <a:spLocks noGrp="1"/>
          </p:cNvSpPr>
          <p:nvPr>
            <p:ph idx="1"/>
          </p:nvPr>
        </p:nvSpPr>
        <p:spPr/>
        <p:txBody>
          <a:bodyPr/>
          <a:lstStyle/>
          <a:p>
            <a:r>
              <a:rPr lang="en-US" dirty="0"/>
              <a:t>Single master service for HDFS</a:t>
            </a:r>
          </a:p>
          <a:p>
            <a:r>
              <a:rPr lang="en-US" dirty="0"/>
              <a:t>Was a single point of failure</a:t>
            </a:r>
          </a:p>
          <a:p>
            <a:r>
              <a:rPr lang="en-US" dirty="0"/>
              <a:t>Stores file to block to location mappings in a </a:t>
            </a:r>
            <a:r>
              <a:rPr lang="en-US" i="1" dirty="0"/>
              <a:t>namespace</a:t>
            </a:r>
            <a:endParaRPr lang="en-US" dirty="0"/>
          </a:p>
          <a:p>
            <a:r>
              <a:rPr lang="en-US" dirty="0"/>
              <a:t>All transactions are </a:t>
            </a:r>
            <a:r>
              <a:rPr lang="en-US" i="1" dirty="0"/>
              <a:t>logged</a:t>
            </a:r>
            <a:r>
              <a:rPr lang="en-US" dirty="0"/>
              <a:t> to disk</a:t>
            </a:r>
          </a:p>
          <a:p>
            <a:r>
              <a:rPr lang="en-US" dirty="0"/>
              <a:t>Can recover based on checkpoints of the namespace and transaction logs</a:t>
            </a:r>
          </a:p>
        </p:txBody>
      </p:sp>
    </p:spTree>
    <p:extLst>
      <p:ext uri="{BB962C8B-B14F-4D97-AF65-F5344CB8AC3E}">
        <p14:creationId xmlns:p14="http://schemas.microsoft.com/office/powerpoint/2010/main" val="3813831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NameNode Memory</a:t>
            </a:r>
          </a:p>
        </p:txBody>
      </p:sp>
      <p:sp>
        <p:nvSpPr>
          <p:cNvPr id="3" name="Content Placeholder 2"/>
          <p:cNvSpPr>
            <a:spLocks noGrp="1"/>
          </p:cNvSpPr>
          <p:nvPr>
            <p:ph idx="1"/>
          </p:nvPr>
        </p:nvSpPr>
        <p:spPr/>
        <p:txBody>
          <a:bodyPr>
            <a:normAutofit fontScale="92500" lnSpcReduction="20000"/>
          </a:bodyPr>
          <a:lstStyle/>
          <a:p>
            <a:r>
              <a:rPr lang="en-US" dirty="0"/>
              <a:t>HDFS prefers fewer larger files as a result of the metadata</a:t>
            </a:r>
          </a:p>
          <a:p>
            <a:r>
              <a:rPr lang="en-US" dirty="0"/>
              <a:t>Consider 1GB of data with 64MB block size</a:t>
            </a:r>
          </a:p>
          <a:p>
            <a:pPr lvl="1"/>
            <a:r>
              <a:rPr lang="en-US" dirty="0"/>
              <a:t>Stored as one file</a:t>
            </a:r>
          </a:p>
          <a:p>
            <a:pPr lvl="2"/>
            <a:r>
              <a:rPr lang="en-US" dirty="0"/>
              <a:t>Name: 1 item</a:t>
            </a:r>
          </a:p>
          <a:p>
            <a:pPr lvl="2"/>
            <a:r>
              <a:rPr lang="en-US" dirty="0"/>
              <a:t>Blocks: 16*3 = 48 items</a:t>
            </a:r>
          </a:p>
          <a:p>
            <a:pPr lvl="2"/>
            <a:r>
              <a:rPr lang="en-US" dirty="0"/>
              <a:t>Total items: 49</a:t>
            </a:r>
          </a:p>
          <a:p>
            <a:pPr lvl="1"/>
            <a:r>
              <a:rPr lang="en-US" dirty="0"/>
              <a:t>Stored as 1024 1MB files</a:t>
            </a:r>
          </a:p>
          <a:p>
            <a:pPr lvl="2"/>
            <a:r>
              <a:rPr lang="en-US" dirty="0"/>
              <a:t>Names: 1024 items</a:t>
            </a:r>
          </a:p>
          <a:p>
            <a:pPr lvl="2"/>
            <a:r>
              <a:rPr lang="en-US" dirty="0"/>
              <a:t>Blocks: 1024*3 = 3072 items</a:t>
            </a:r>
          </a:p>
          <a:p>
            <a:pPr lvl="2"/>
            <a:r>
              <a:rPr lang="en-US" dirty="0"/>
              <a:t>Total items: 4096</a:t>
            </a:r>
          </a:p>
          <a:p>
            <a:r>
              <a:rPr lang="en-US" dirty="0"/>
              <a:t>Each item is around 200 bytes</a:t>
            </a:r>
          </a:p>
        </p:txBody>
      </p:sp>
    </p:spTree>
    <p:extLst>
      <p:ext uri="{BB962C8B-B14F-4D97-AF65-F5344CB8AC3E}">
        <p14:creationId xmlns:p14="http://schemas.microsoft.com/office/powerpoint/2010/main" val="1778698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 Node (Secondary NN)</a:t>
            </a:r>
          </a:p>
        </p:txBody>
      </p:sp>
      <p:sp>
        <p:nvSpPr>
          <p:cNvPr id="3" name="Content Placeholder 2"/>
          <p:cNvSpPr>
            <a:spLocks noGrp="1"/>
          </p:cNvSpPr>
          <p:nvPr>
            <p:ph idx="1"/>
          </p:nvPr>
        </p:nvSpPr>
        <p:spPr/>
        <p:txBody>
          <a:bodyPr/>
          <a:lstStyle/>
          <a:p>
            <a:r>
              <a:rPr lang="en-US" dirty="0"/>
              <a:t>Performs checkpoints of the </a:t>
            </a:r>
            <a:r>
              <a:rPr lang="en-US" i="1" dirty="0"/>
              <a:t>namespace</a:t>
            </a:r>
            <a:r>
              <a:rPr lang="en-US" dirty="0"/>
              <a:t> and </a:t>
            </a:r>
            <a:r>
              <a:rPr lang="en-US" i="1" dirty="0"/>
              <a:t>logs</a:t>
            </a:r>
            <a:endParaRPr lang="en-US" dirty="0"/>
          </a:p>
          <a:p>
            <a:r>
              <a:rPr lang="en-US" dirty="0"/>
              <a:t>Not a hot backup!</a:t>
            </a:r>
          </a:p>
          <a:p>
            <a:endParaRPr lang="en-US" dirty="0"/>
          </a:p>
          <a:p>
            <a:r>
              <a:rPr lang="en-US" dirty="0"/>
              <a:t>HDFS 2.0 introduced NameNode HA</a:t>
            </a:r>
          </a:p>
          <a:p>
            <a:pPr lvl="1"/>
            <a:r>
              <a:rPr lang="en-US" dirty="0"/>
              <a:t>Active and a Standby NameNode service coordinated via </a:t>
            </a:r>
            <a:r>
              <a:rPr lang="en-US" dirty="0" err="1"/>
              <a:t>ZooKeeper</a:t>
            </a:r>
            <a:endParaRPr lang="en-US" dirty="0"/>
          </a:p>
        </p:txBody>
      </p:sp>
    </p:spTree>
    <p:extLst>
      <p:ext uri="{BB962C8B-B14F-4D97-AF65-F5344CB8AC3E}">
        <p14:creationId xmlns:p14="http://schemas.microsoft.com/office/powerpoint/2010/main" val="1998047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DataNode</a:t>
            </a:r>
            <a:endParaRPr lang="en-US" dirty="0"/>
          </a:p>
        </p:txBody>
      </p:sp>
      <p:sp>
        <p:nvSpPr>
          <p:cNvPr id="3" name="Content Placeholder 2"/>
          <p:cNvSpPr>
            <a:spLocks noGrp="1"/>
          </p:cNvSpPr>
          <p:nvPr>
            <p:ph idx="1"/>
          </p:nvPr>
        </p:nvSpPr>
        <p:spPr/>
        <p:txBody>
          <a:bodyPr/>
          <a:lstStyle/>
          <a:p>
            <a:r>
              <a:rPr lang="en-US" dirty="0"/>
              <a:t>Stores blocks on local disk</a:t>
            </a:r>
          </a:p>
          <a:p>
            <a:r>
              <a:rPr lang="en-US" dirty="0"/>
              <a:t>Sends frequent heartbeats to NameNode</a:t>
            </a:r>
          </a:p>
          <a:p>
            <a:r>
              <a:rPr lang="en-US" dirty="0"/>
              <a:t>Sends block reports to NameNode</a:t>
            </a:r>
          </a:p>
          <a:p>
            <a:r>
              <a:rPr lang="en-US" dirty="0"/>
              <a:t>Clients connect to DataNodes for I/O</a:t>
            </a:r>
          </a:p>
        </p:txBody>
      </p:sp>
    </p:spTree>
    <p:extLst>
      <p:ext uri="{BB962C8B-B14F-4D97-AF65-F5344CB8AC3E}">
        <p14:creationId xmlns:p14="http://schemas.microsoft.com/office/powerpoint/2010/main" val="185883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mj-lt"/>
              </a:rPr>
              <a:t>How HDFS Works - Writes</a:t>
            </a:r>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2893749" y="980524"/>
            <a:ext cx="7407540" cy="4876376"/>
          </a:xfrm>
          <a:prstGeom prst="rect">
            <a:avLst/>
          </a:prstGeom>
          <a:noFill/>
        </p:spPr>
      </p:pic>
      <p:sp>
        <p:nvSpPr>
          <p:cNvPr id="3" name="TextBox 2"/>
          <p:cNvSpPr txBox="1"/>
          <p:nvPr/>
        </p:nvSpPr>
        <p:spPr>
          <a:xfrm>
            <a:off x="6341185" y="1317041"/>
            <a:ext cx="3118612" cy="307777"/>
          </a:xfrm>
          <a:prstGeom prst="rect">
            <a:avLst/>
          </a:prstGeom>
          <a:noFill/>
        </p:spPr>
        <p:txBody>
          <a:bodyPr wrap="none" rtlCol="0">
            <a:spAutoFit/>
          </a:bodyPr>
          <a:lstStyle/>
          <a:p>
            <a:pPr algn="ctr"/>
            <a:r>
              <a:rPr lang="en-US" sz="1400" dirty="0">
                <a:solidFill>
                  <a:srgbClr val="000000"/>
                </a:solidFill>
              </a:rPr>
              <a:t>Client contacts NameNode to write data</a:t>
            </a:r>
          </a:p>
        </p:txBody>
      </p:sp>
      <p:sp>
        <p:nvSpPr>
          <p:cNvPr id="5" name="TextBox 4"/>
          <p:cNvSpPr txBox="1"/>
          <p:nvPr/>
        </p:nvSpPr>
        <p:spPr>
          <a:xfrm>
            <a:off x="6509709" y="2636586"/>
            <a:ext cx="3048744" cy="307777"/>
          </a:xfrm>
          <a:prstGeom prst="rect">
            <a:avLst/>
          </a:prstGeom>
          <a:noFill/>
        </p:spPr>
        <p:txBody>
          <a:bodyPr wrap="none" rtlCol="0">
            <a:spAutoFit/>
          </a:bodyPr>
          <a:lstStyle/>
          <a:p>
            <a:pPr algn="ctr"/>
            <a:r>
              <a:rPr lang="en-US" sz="1400" dirty="0">
                <a:solidFill>
                  <a:srgbClr val="000000"/>
                </a:solidFill>
              </a:rPr>
              <a:t>NameNode says write it to these nodes</a:t>
            </a:r>
          </a:p>
        </p:txBody>
      </p:sp>
      <p:sp>
        <p:nvSpPr>
          <p:cNvPr id="7" name="TextBox 6"/>
          <p:cNvSpPr txBox="1"/>
          <p:nvPr/>
        </p:nvSpPr>
        <p:spPr>
          <a:xfrm>
            <a:off x="1928298" y="3303880"/>
            <a:ext cx="2108269" cy="523220"/>
          </a:xfrm>
          <a:prstGeom prst="rect">
            <a:avLst/>
          </a:prstGeom>
          <a:noFill/>
        </p:spPr>
        <p:txBody>
          <a:bodyPr wrap="none" rtlCol="0">
            <a:spAutoFit/>
          </a:bodyPr>
          <a:lstStyle/>
          <a:p>
            <a:pPr algn="ctr"/>
            <a:r>
              <a:rPr lang="en-US" sz="1400" dirty="0">
                <a:solidFill>
                  <a:srgbClr val="000000"/>
                </a:solidFill>
              </a:rPr>
              <a:t>Client sequentially</a:t>
            </a:r>
          </a:p>
          <a:p>
            <a:pPr algn="ctr"/>
            <a:r>
              <a:rPr lang="en-US" sz="1400" dirty="0">
                <a:solidFill>
                  <a:srgbClr val="000000"/>
                </a:solidFill>
              </a:rPr>
              <a:t>writes blocks to </a:t>
            </a:r>
            <a:r>
              <a:rPr lang="en-US" sz="1400" dirty="0" err="1">
                <a:solidFill>
                  <a:srgbClr val="000000"/>
                </a:solidFill>
              </a:rPr>
              <a:t>DataNode</a:t>
            </a:r>
            <a:endParaRPr lang="en-US" sz="1400" dirty="0">
              <a:solidFill>
                <a:srgbClr val="000000"/>
              </a:solidFill>
            </a:endParaRPr>
          </a:p>
        </p:txBody>
      </p:sp>
    </p:spTree>
    <p:extLst>
      <p:ext uri="{BB962C8B-B14F-4D97-AF65-F5344CB8AC3E}">
        <p14:creationId xmlns:p14="http://schemas.microsoft.com/office/powerpoint/2010/main" val="362987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rgbClr val="000000"/>
                </a:solidFill>
                <a:latin typeface="+mj-lt"/>
              </a:rPr>
              <a:t>How HDFS Works - Writes</a:t>
            </a:r>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879937" y="1484387"/>
            <a:ext cx="7421353" cy="4413455"/>
          </a:xfrm>
        </p:spPr>
      </p:pic>
      <p:sp>
        <p:nvSpPr>
          <p:cNvPr id="5" name="TextBox 4"/>
          <p:cNvSpPr txBox="1"/>
          <p:nvPr/>
        </p:nvSpPr>
        <p:spPr>
          <a:xfrm>
            <a:off x="1757821" y="2936559"/>
            <a:ext cx="2039378" cy="738664"/>
          </a:xfrm>
          <a:prstGeom prst="rect">
            <a:avLst/>
          </a:prstGeom>
          <a:noFill/>
        </p:spPr>
        <p:txBody>
          <a:bodyPr wrap="none" rtlCol="0">
            <a:spAutoFit/>
          </a:bodyPr>
          <a:lstStyle/>
          <a:p>
            <a:pPr algn="ctr"/>
            <a:r>
              <a:rPr lang="en-US" sz="1400" dirty="0">
                <a:solidFill>
                  <a:srgbClr val="000000"/>
                </a:solidFill>
              </a:rPr>
              <a:t>DataNodes replicate data</a:t>
            </a:r>
          </a:p>
          <a:p>
            <a:pPr algn="ctr"/>
            <a:r>
              <a:rPr lang="en-US" sz="1400" dirty="0">
                <a:solidFill>
                  <a:srgbClr val="000000"/>
                </a:solidFill>
              </a:rPr>
              <a:t>blocks, orchestrated</a:t>
            </a:r>
          </a:p>
          <a:p>
            <a:pPr algn="ctr"/>
            <a:r>
              <a:rPr lang="en-US" sz="1400" dirty="0">
                <a:solidFill>
                  <a:srgbClr val="000000"/>
                </a:solidFill>
              </a:rPr>
              <a:t> by the NameNode</a:t>
            </a:r>
          </a:p>
        </p:txBody>
      </p:sp>
    </p:spTree>
    <p:extLst>
      <p:ext uri="{BB962C8B-B14F-4D97-AF65-F5344CB8AC3E}">
        <p14:creationId xmlns:p14="http://schemas.microsoft.com/office/powerpoint/2010/main" val="37053356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rgbClr val="000000"/>
                </a:solidFill>
                <a:latin typeface="+mj-lt"/>
              </a:rPr>
              <a:t>How HDFS Works - Reads</a:t>
            </a:r>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3092877" y="1047751"/>
            <a:ext cx="6851488" cy="4876376"/>
          </a:xfrm>
          <a:prstGeom prst="rect">
            <a:avLst/>
          </a:prstGeom>
          <a:noFill/>
        </p:spPr>
      </p:pic>
      <p:sp>
        <p:nvSpPr>
          <p:cNvPr id="3" name="TextBox 2"/>
          <p:cNvSpPr txBox="1"/>
          <p:nvPr/>
        </p:nvSpPr>
        <p:spPr>
          <a:xfrm>
            <a:off x="6365869" y="1317041"/>
            <a:ext cx="3069257" cy="307777"/>
          </a:xfrm>
          <a:prstGeom prst="rect">
            <a:avLst/>
          </a:prstGeom>
          <a:noFill/>
        </p:spPr>
        <p:txBody>
          <a:bodyPr wrap="none" rtlCol="0">
            <a:spAutoFit/>
          </a:bodyPr>
          <a:lstStyle/>
          <a:p>
            <a:pPr algn="ctr"/>
            <a:r>
              <a:rPr lang="en-US" sz="1400" dirty="0">
                <a:solidFill>
                  <a:srgbClr val="000000"/>
                </a:solidFill>
              </a:rPr>
              <a:t>Client contacts NameNode to read data</a:t>
            </a:r>
          </a:p>
        </p:txBody>
      </p:sp>
      <p:sp>
        <p:nvSpPr>
          <p:cNvPr id="5" name="TextBox 4"/>
          <p:cNvSpPr txBox="1"/>
          <p:nvPr/>
        </p:nvSpPr>
        <p:spPr>
          <a:xfrm>
            <a:off x="6627296" y="2636586"/>
            <a:ext cx="2813591" cy="307777"/>
          </a:xfrm>
          <a:prstGeom prst="rect">
            <a:avLst/>
          </a:prstGeom>
          <a:noFill/>
        </p:spPr>
        <p:txBody>
          <a:bodyPr wrap="none" rtlCol="0">
            <a:spAutoFit/>
          </a:bodyPr>
          <a:lstStyle/>
          <a:p>
            <a:pPr algn="ctr"/>
            <a:r>
              <a:rPr lang="en-US" sz="1400" dirty="0">
                <a:solidFill>
                  <a:srgbClr val="000000"/>
                </a:solidFill>
              </a:rPr>
              <a:t>NameNode says you can find it here</a:t>
            </a:r>
          </a:p>
        </p:txBody>
      </p:sp>
      <p:sp>
        <p:nvSpPr>
          <p:cNvPr id="7" name="TextBox 6"/>
          <p:cNvSpPr txBox="1"/>
          <p:nvPr/>
        </p:nvSpPr>
        <p:spPr>
          <a:xfrm>
            <a:off x="1524000" y="3303880"/>
            <a:ext cx="2262158" cy="523220"/>
          </a:xfrm>
          <a:prstGeom prst="rect">
            <a:avLst/>
          </a:prstGeom>
          <a:noFill/>
        </p:spPr>
        <p:txBody>
          <a:bodyPr wrap="none" rtlCol="0">
            <a:spAutoFit/>
          </a:bodyPr>
          <a:lstStyle/>
          <a:p>
            <a:pPr algn="ctr"/>
            <a:r>
              <a:rPr lang="en-US" sz="1400" dirty="0">
                <a:solidFill>
                  <a:srgbClr val="000000"/>
                </a:solidFill>
              </a:rPr>
              <a:t>Client sequentially</a:t>
            </a:r>
          </a:p>
          <a:p>
            <a:pPr algn="ctr"/>
            <a:r>
              <a:rPr lang="en-US" sz="1400" dirty="0">
                <a:solidFill>
                  <a:srgbClr val="000000"/>
                </a:solidFill>
              </a:rPr>
              <a:t>reads blocks from </a:t>
            </a:r>
            <a:r>
              <a:rPr lang="en-US" sz="1400" dirty="0" err="1">
                <a:solidFill>
                  <a:srgbClr val="000000"/>
                </a:solidFill>
              </a:rPr>
              <a:t>DataNode</a:t>
            </a:r>
            <a:endParaRPr lang="en-US" sz="1400" dirty="0">
              <a:solidFill>
                <a:srgbClr val="000000"/>
              </a:solidFill>
            </a:endParaRPr>
          </a:p>
        </p:txBody>
      </p:sp>
    </p:spTree>
    <p:extLst>
      <p:ext uri="{BB962C8B-B14F-4D97-AF65-F5344CB8AC3E}">
        <p14:creationId xmlns:p14="http://schemas.microsoft.com/office/powerpoint/2010/main" val="2300273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3082495" y="1445357"/>
            <a:ext cx="6865577" cy="4606369"/>
          </a:xfrm>
          <a:prstGeom prst="rect">
            <a:avLst/>
          </a:prstGeom>
          <a:noFill/>
        </p:spPr>
      </p:pic>
      <p:sp>
        <p:nvSpPr>
          <p:cNvPr id="7" name="TextBox 6"/>
          <p:cNvSpPr txBox="1"/>
          <p:nvPr/>
        </p:nvSpPr>
        <p:spPr>
          <a:xfrm>
            <a:off x="304800" y="2514600"/>
            <a:ext cx="3048000" cy="2862322"/>
          </a:xfrm>
          <a:prstGeom prst="rect">
            <a:avLst/>
          </a:prstGeom>
          <a:noFill/>
        </p:spPr>
        <p:txBody>
          <a:bodyPr wrap="square" rtlCol="0">
            <a:spAutoFit/>
          </a:bodyPr>
          <a:lstStyle/>
          <a:p>
            <a:pPr algn="ctr"/>
            <a:r>
              <a:rPr lang="en-US" sz="2000" dirty="0">
                <a:solidFill>
                  <a:srgbClr val="000000"/>
                </a:solidFill>
              </a:rPr>
              <a:t>Client connects to another</a:t>
            </a:r>
          </a:p>
          <a:p>
            <a:pPr algn="ctr"/>
            <a:r>
              <a:rPr lang="en-US" sz="2000" dirty="0">
                <a:solidFill>
                  <a:srgbClr val="000000"/>
                </a:solidFill>
              </a:rPr>
              <a:t>node serving that block. Before Hadoop 3, replication was the only way it was handled. Hadoop 3 introduced “</a:t>
            </a:r>
            <a:r>
              <a:rPr lang="en-US" sz="2000" dirty="0">
                <a:solidFill>
                  <a:srgbClr val="000000"/>
                </a:solidFill>
                <a:hlinkClick r:id="rId4"/>
              </a:rPr>
              <a:t>Erasure Coding</a:t>
            </a:r>
            <a:r>
              <a:rPr lang="en-US" sz="2000" dirty="0">
                <a:solidFill>
                  <a:srgbClr val="000000"/>
                </a:solidFill>
              </a:rPr>
              <a:t>”</a:t>
            </a:r>
            <a:br>
              <a:rPr lang="en-US" sz="2000" dirty="0">
                <a:solidFill>
                  <a:srgbClr val="000000"/>
                </a:solidFill>
              </a:rPr>
            </a:br>
            <a:r>
              <a:rPr lang="en-US" sz="2000" dirty="0">
                <a:solidFill>
                  <a:srgbClr val="000000"/>
                </a:solidFill>
              </a:rPr>
              <a:t>I will talk about Erasure Coding little later</a:t>
            </a:r>
          </a:p>
        </p:txBody>
      </p:sp>
      <p:sp>
        <p:nvSpPr>
          <p:cNvPr id="4" name="&quot;No&quot; Symbol 3"/>
          <p:cNvSpPr/>
          <p:nvPr/>
        </p:nvSpPr>
        <p:spPr>
          <a:xfrm>
            <a:off x="8404046" y="3539525"/>
            <a:ext cx="1154479" cy="1973424"/>
          </a:xfrm>
          <a:prstGeom prst="noSmoking">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itle 1"/>
          <p:cNvSpPr>
            <a:spLocks noGrp="1"/>
          </p:cNvSpPr>
          <p:nvPr>
            <p:ph type="title"/>
          </p:nvPr>
        </p:nvSpPr>
        <p:spPr/>
        <p:txBody>
          <a:bodyPr>
            <a:normAutofit/>
          </a:bodyPr>
          <a:lstStyle/>
          <a:p>
            <a:r>
              <a:rPr lang="en-US" sz="4400" dirty="0">
                <a:solidFill>
                  <a:srgbClr val="000000"/>
                </a:solidFill>
                <a:latin typeface="+mj-lt"/>
              </a:rPr>
              <a:t>How HDFS Works - Failure</a:t>
            </a:r>
          </a:p>
        </p:txBody>
      </p:sp>
    </p:spTree>
    <p:extLst>
      <p:ext uri="{BB962C8B-B14F-4D97-AF65-F5344CB8AC3E}">
        <p14:creationId xmlns:p14="http://schemas.microsoft.com/office/powerpoint/2010/main" val="8613371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Blocks</a:t>
            </a:r>
          </a:p>
        </p:txBody>
      </p:sp>
      <p:sp>
        <p:nvSpPr>
          <p:cNvPr id="3" name="Content Placeholder 2"/>
          <p:cNvSpPr>
            <a:spLocks noGrp="1"/>
          </p:cNvSpPr>
          <p:nvPr>
            <p:ph idx="1"/>
          </p:nvPr>
        </p:nvSpPr>
        <p:spPr/>
        <p:txBody>
          <a:bodyPr/>
          <a:lstStyle/>
          <a:p>
            <a:r>
              <a:rPr lang="en-US" dirty="0"/>
              <a:t>Default block size is 64MB</a:t>
            </a:r>
          </a:p>
          <a:p>
            <a:pPr lvl="1"/>
            <a:r>
              <a:rPr lang="en-US" dirty="0"/>
              <a:t>Configurable</a:t>
            </a:r>
          </a:p>
          <a:p>
            <a:pPr lvl="1"/>
            <a:r>
              <a:rPr lang="en-US" dirty="0"/>
              <a:t>Common sizes are 128 MB and 256 MB</a:t>
            </a:r>
          </a:p>
          <a:p>
            <a:r>
              <a:rPr lang="en-US" dirty="0"/>
              <a:t>Default replication is three</a:t>
            </a:r>
          </a:p>
          <a:p>
            <a:pPr lvl="1"/>
            <a:r>
              <a:rPr lang="en-US" dirty="0"/>
              <a:t>Also configurable, not rarely changed</a:t>
            </a:r>
          </a:p>
          <a:p>
            <a:r>
              <a:rPr lang="en-US" dirty="0"/>
              <a:t>Stored as files on the </a:t>
            </a:r>
            <a:r>
              <a:rPr lang="en-US" dirty="0" err="1"/>
              <a:t>DataNode’s</a:t>
            </a:r>
            <a:r>
              <a:rPr lang="en-US" dirty="0"/>
              <a:t> local </a:t>
            </a:r>
            <a:r>
              <a:rPr lang="en-US" dirty="0" err="1"/>
              <a:t>fs</a:t>
            </a:r>
            <a:endParaRPr lang="en-US" dirty="0"/>
          </a:p>
          <a:p>
            <a:pPr lvl="1"/>
            <a:r>
              <a:rPr lang="en-US" dirty="0"/>
              <a:t>Cannot associate any block with its true file</a:t>
            </a:r>
          </a:p>
        </p:txBody>
      </p:sp>
    </p:spTree>
    <p:extLst>
      <p:ext uri="{BB962C8B-B14F-4D97-AF65-F5344CB8AC3E}">
        <p14:creationId xmlns:p14="http://schemas.microsoft.com/office/powerpoint/2010/main" val="785785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Strategy</a:t>
            </a:r>
          </a:p>
        </p:txBody>
      </p:sp>
      <p:sp>
        <p:nvSpPr>
          <p:cNvPr id="3" name="Content Placeholder 2"/>
          <p:cNvSpPr>
            <a:spLocks noGrp="1"/>
          </p:cNvSpPr>
          <p:nvPr>
            <p:ph idx="1"/>
          </p:nvPr>
        </p:nvSpPr>
        <p:spPr/>
        <p:txBody>
          <a:bodyPr/>
          <a:lstStyle/>
          <a:p>
            <a:r>
              <a:rPr lang="en-US" dirty="0"/>
              <a:t>First copy is written to the same node as the client</a:t>
            </a:r>
          </a:p>
          <a:p>
            <a:pPr lvl="1"/>
            <a:r>
              <a:rPr lang="en-US" dirty="0"/>
              <a:t>If the client is not part of the cluster, first block goes to a random node</a:t>
            </a:r>
          </a:p>
          <a:p>
            <a:r>
              <a:rPr lang="en-US" dirty="0"/>
              <a:t>Second copy is written to a node on a different rack</a:t>
            </a:r>
          </a:p>
          <a:p>
            <a:r>
              <a:rPr lang="en-US" dirty="0"/>
              <a:t>Third copy is written to a different node on the same rack as the second copy</a:t>
            </a:r>
          </a:p>
        </p:txBody>
      </p:sp>
    </p:spTree>
    <p:extLst>
      <p:ext uri="{BB962C8B-B14F-4D97-AF65-F5344CB8AC3E}">
        <p14:creationId xmlns:p14="http://schemas.microsoft.com/office/powerpoint/2010/main" val="185551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Hadoop</a:t>
            </a:r>
          </a:p>
        </p:txBody>
      </p:sp>
      <p:sp>
        <p:nvSpPr>
          <p:cNvPr id="3" name="Content Placeholder 2"/>
          <p:cNvSpPr>
            <a:spLocks noGrp="1"/>
          </p:cNvSpPr>
          <p:nvPr>
            <p:ph idx="1"/>
          </p:nvPr>
        </p:nvSpPr>
        <p:spPr/>
        <p:txBody>
          <a:bodyPr>
            <a:normAutofit fontScale="70000" lnSpcReduction="20000"/>
          </a:bodyPr>
          <a:lstStyle/>
          <a:p>
            <a:r>
              <a:rPr lang="en-US" dirty="0"/>
              <a:t>The Apache™ Hadoop® project develops open-source software for </a:t>
            </a:r>
            <a:r>
              <a:rPr lang="en-US" b="1" dirty="0"/>
              <a:t>reliable</a:t>
            </a:r>
            <a:r>
              <a:rPr lang="en-US" dirty="0"/>
              <a:t>, </a:t>
            </a:r>
            <a:r>
              <a:rPr lang="en-US" b="1" dirty="0"/>
              <a:t>scalable</a:t>
            </a:r>
            <a:r>
              <a:rPr lang="en-US" dirty="0"/>
              <a:t>, </a:t>
            </a:r>
            <a:r>
              <a:rPr lang="en-US" b="1" dirty="0"/>
              <a:t>distributed</a:t>
            </a:r>
            <a:r>
              <a:rPr lang="en-US" dirty="0"/>
              <a:t> computing.</a:t>
            </a:r>
          </a:p>
          <a:p>
            <a:r>
              <a:rPr lang="en-US" dirty="0"/>
              <a:t>The Apache Hadoop software library is a framework that allows for the </a:t>
            </a:r>
            <a:r>
              <a:rPr lang="en-US" b="1" dirty="0"/>
              <a:t>distributed processing</a:t>
            </a:r>
            <a:r>
              <a:rPr lang="en-US" dirty="0"/>
              <a:t> of </a:t>
            </a:r>
            <a:r>
              <a:rPr lang="en-US" b="1" dirty="0"/>
              <a:t>large data sets </a:t>
            </a:r>
            <a:r>
              <a:rPr lang="en-US" dirty="0"/>
              <a:t>across </a:t>
            </a:r>
            <a:r>
              <a:rPr lang="en-US" b="1" dirty="0"/>
              <a:t>clusters of computers </a:t>
            </a:r>
            <a:r>
              <a:rPr lang="en-US" dirty="0"/>
              <a:t>using simple programming models. It is designed to scale up from single servers to thousands of machines, each offering local computation and storage. Rather than rely on hardware to deliver high-availability, the </a:t>
            </a:r>
            <a:r>
              <a:rPr lang="en-US" b="1" dirty="0">
                <a:solidFill>
                  <a:srgbClr val="FF0000"/>
                </a:solidFill>
              </a:rPr>
              <a:t>library itself is designed to detect and handle failures at the application layer, so delivering a highly-available service on top of a cluster of computers, each of which may be prone to failures</a:t>
            </a:r>
            <a:r>
              <a:rPr lang="en-US" dirty="0"/>
              <a:t>.</a:t>
            </a:r>
            <a:endParaRPr lang="en-US" dirty="0">
              <a:hlinkClick r:id="rId3">
                <a:extLst>
                  <a:ext uri="{A12FA001-AC4F-418D-AE19-62706E023703}">
                    <ahyp:hlinkClr xmlns:ahyp="http://schemas.microsoft.com/office/drawing/2018/hyperlinkcolor" val="tx"/>
                  </a:ext>
                </a:extLst>
              </a:hlinkClick>
            </a:endParaRPr>
          </a:p>
          <a:p>
            <a:r>
              <a:rPr lang="en-US" b="1" dirty="0"/>
              <a:t>Two</a:t>
            </a:r>
            <a:r>
              <a:rPr lang="en-US" dirty="0"/>
              <a:t> core components and many different projects</a:t>
            </a:r>
          </a:p>
          <a:p>
            <a:pPr lvl="1"/>
            <a:r>
              <a:rPr lang="en-US" dirty="0"/>
              <a:t>Open-Source data storage using Distributed File System (HDFS)</a:t>
            </a:r>
          </a:p>
          <a:p>
            <a:pPr lvl="1"/>
            <a:r>
              <a:rPr lang="en-US" dirty="0"/>
              <a:t>Processing API - MapReduce</a:t>
            </a:r>
          </a:p>
          <a:p>
            <a:pPr>
              <a:lnSpc>
                <a:spcPct val="90000"/>
              </a:lnSpc>
            </a:pPr>
            <a:r>
              <a:rPr lang="en-US" altLang="en-US" dirty="0"/>
              <a:t>Other projects/libraries: </a:t>
            </a:r>
            <a:r>
              <a:rPr lang="en-US" altLang="en-US" dirty="0" err="1"/>
              <a:t>Hbase</a:t>
            </a:r>
            <a:r>
              <a:rPr lang="en-US" altLang="en-US" dirty="0"/>
              <a:t>, Hive, Pig etc. </a:t>
            </a:r>
            <a:endParaRPr lang="en-US" altLang="en-US" b="1" dirty="0"/>
          </a:p>
        </p:txBody>
      </p:sp>
    </p:spTree>
    <p:extLst>
      <p:ext uri="{BB962C8B-B14F-4D97-AF65-F5344CB8AC3E}">
        <p14:creationId xmlns:p14="http://schemas.microsoft.com/office/powerpoint/2010/main" val="2168246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Locality</a:t>
            </a:r>
          </a:p>
        </p:txBody>
      </p:sp>
      <p:sp>
        <p:nvSpPr>
          <p:cNvPr id="3" name="Content Placeholder 2"/>
          <p:cNvSpPr>
            <a:spLocks noGrp="1"/>
          </p:cNvSpPr>
          <p:nvPr>
            <p:ph idx="1"/>
          </p:nvPr>
        </p:nvSpPr>
        <p:spPr/>
        <p:txBody>
          <a:bodyPr/>
          <a:lstStyle/>
          <a:p>
            <a:r>
              <a:rPr lang="en-US" dirty="0"/>
              <a:t>Key in achieving performance</a:t>
            </a:r>
          </a:p>
          <a:p>
            <a:r>
              <a:rPr lang="en-US" dirty="0"/>
              <a:t>MapReduce tasks run as close to data as possible</a:t>
            </a:r>
          </a:p>
          <a:p>
            <a:r>
              <a:rPr lang="en-US" dirty="0"/>
              <a:t>Some terms</a:t>
            </a:r>
          </a:p>
          <a:p>
            <a:pPr lvl="1"/>
            <a:r>
              <a:rPr lang="en-US" dirty="0"/>
              <a:t>Local</a:t>
            </a:r>
          </a:p>
          <a:p>
            <a:pPr lvl="1"/>
            <a:r>
              <a:rPr lang="en-US" dirty="0"/>
              <a:t>On-Rack</a:t>
            </a:r>
          </a:p>
          <a:p>
            <a:pPr lvl="1"/>
            <a:r>
              <a:rPr lang="en-US" dirty="0"/>
              <a:t>Off-Rack</a:t>
            </a:r>
          </a:p>
        </p:txBody>
      </p:sp>
    </p:spTree>
    <p:extLst>
      <p:ext uri="{BB962C8B-B14F-4D97-AF65-F5344CB8AC3E}">
        <p14:creationId xmlns:p14="http://schemas.microsoft.com/office/powerpoint/2010/main" val="2082826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Corruption</a:t>
            </a:r>
          </a:p>
        </p:txBody>
      </p:sp>
      <p:sp>
        <p:nvSpPr>
          <p:cNvPr id="3" name="Content Placeholder 2"/>
          <p:cNvSpPr>
            <a:spLocks noGrp="1"/>
          </p:cNvSpPr>
          <p:nvPr>
            <p:ph idx="1"/>
          </p:nvPr>
        </p:nvSpPr>
        <p:spPr/>
        <p:txBody>
          <a:bodyPr>
            <a:normAutofit fontScale="92500" lnSpcReduction="20000"/>
          </a:bodyPr>
          <a:lstStyle/>
          <a:p>
            <a:r>
              <a:rPr lang="en-US" dirty="0"/>
              <a:t>Use of checksums to to ensure block integrity</a:t>
            </a:r>
          </a:p>
          <a:p>
            <a:r>
              <a:rPr lang="en-US" dirty="0"/>
              <a:t>Checksum is calculated on read and compared against that when it was written</a:t>
            </a:r>
          </a:p>
          <a:p>
            <a:pPr lvl="1"/>
            <a:r>
              <a:rPr lang="en-US" dirty="0"/>
              <a:t>Fast to calculate and space-efficient</a:t>
            </a:r>
          </a:p>
          <a:p>
            <a:r>
              <a:rPr lang="en-US" dirty="0"/>
              <a:t>If the checksums differ, client reads the block from another </a:t>
            </a:r>
            <a:r>
              <a:rPr lang="en-US" dirty="0" err="1"/>
              <a:t>DataNode</a:t>
            </a:r>
            <a:endParaRPr lang="en-US" dirty="0"/>
          </a:p>
          <a:p>
            <a:pPr lvl="1"/>
            <a:r>
              <a:rPr lang="en-US" dirty="0"/>
              <a:t>Corrupted block will be deleted and replicated by a non-corrupt block</a:t>
            </a:r>
          </a:p>
          <a:p>
            <a:r>
              <a:rPr lang="en-US" dirty="0" err="1"/>
              <a:t>DataNode</a:t>
            </a:r>
            <a:r>
              <a:rPr lang="en-US" dirty="0"/>
              <a:t> periodically runs a background thread to do this checksum process</a:t>
            </a:r>
          </a:p>
          <a:p>
            <a:pPr lvl="1"/>
            <a:r>
              <a:rPr lang="en-US" dirty="0"/>
              <a:t>For those files that aren’t read very often</a:t>
            </a:r>
          </a:p>
        </p:txBody>
      </p:sp>
    </p:spTree>
    <p:extLst>
      <p:ext uri="{BB962C8B-B14F-4D97-AF65-F5344CB8AC3E}">
        <p14:creationId xmlns:p14="http://schemas.microsoft.com/office/powerpoint/2010/main" val="426469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idx="1"/>
          </p:nvPr>
        </p:nvSpPr>
        <p:spPr/>
        <p:txBody>
          <a:bodyPr>
            <a:normAutofit/>
          </a:bodyPr>
          <a:lstStyle/>
          <a:p>
            <a:r>
              <a:rPr lang="en-US" dirty="0"/>
              <a:t>If no heartbeat is received from </a:t>
            </a:r>
            <a:r>
              <a:rPr lang="en-US" dirty="0" err="1"/>
              <a:t>DataNode</a:t>
            </a:r>
            <a:r>
              <a:rPr lang="en-US" dirty="0"/>
              <a:t> within a configurable time window, it is considered lost</a:t>
            </a:r>
          </a:p>
          <a:p>
            <a:pPr lvl="1"/>
            <a:r>
              <a:rPr lang="en-US" dirty="0"/>
              <a:t>10 minute default</a:t>
            </a:r>
          </a:p>
          <a:p>
            <a:r>
              <a:rPr lang="en-US" dirty="0"/>
              <a:t>NameNode will:</a:t>
            </a:r>
          </a:p>
          <a:p>
            <a:pPr lvl="1"/>
            <a:r>
              <a:rPr lang="en-US" dirty="0"/>
              <a:t>Determine which blocks were on the lost node</a:t>
            </a:r>
          </a:p>
          <a:p>
            <a:pPr lvl="1"/>
            <a:r>
              <a:rPr lang="en-US" dirty="0"/>
              <a:t>Locate other DataNodes with valid copies</a:t>
            </a:r>
          </a:p>
          <a:p>
            <a:pPr lvl="1"/>
            <a:r>
              <a:rPr lang="en-US" dirty="0"/>
              <a:t>Instruct DataNodes with copies to replicate blocks to other DataNodes</a:t>
            </a:r>
          </a:p>
        </p:txBody>
      </p:sp>
    </p:spTree>
    <p:extLst>
      <p:ext uri="{BB962C8B-B14F-4D97-AF65-F5344CB8AC3E}">
        <p14:creationId xmlns:p14="http://schemas.microsoft.com/office/powerpoint/2010/main" val="2200018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HDFS</a:t>
            </a:r>
          </a:p>
        </p:txBody>
      </p:sp>
      <p:sp>
        <p:nvSpPr>
          <p:cNvPr id="3" name="Content Placeholder 2"/>
          <p:cNvSpPr>
            <a:spLocks noGrp="1"/>
          </p:cNvSpPr>
          <p:nvPr>
            <p:ph idx="1"/>
          </p:nvPr>
        </p:nvSpPr>
        <p:spPr/>
        <p:txBody>
          <a:bodyPr>
            <a:normAutofit lnSpcReduction="10000"/>
          </a:bodyPr>
          <a:lstStyle/>
          <a:p>
            <a:r>
              <a:rPr lang="en-US" dirty="0"/>
              <a:t>Primary interfaces are CLI and Java API</a:t>
            </a:r>
          </a:p>
          <a:p>
            <a:r>
              <a:rPr lang="en-US" dirty="0"/>
              <a:t>Web UI for read-only access</a:t>
            </a:r>
          </a:p>
          <a:p>
            <a:r>
              <a:rPr lang="en-US" dirty="0"/>
              <a:t>HFTP provides HTTP/S read-only</a:t>
            </a:r>
          </a:p>
          <a:p>
            <a:r>
              <a:rPr lang="en-US" dirty="0" err="1"/>
              <a:t>WebHDFS</a:t>
            </a:r>
            <a:r>
              <a:rPr lang="en-US" dirty="0"/>
              <a:t> provides </a:t>
            </a:r>
            <a:r>
              <a:rPr lang="en-US" dirty="0" err="1"/>
              <a:t>RESTful</a:t>
            </a:r>
            <a:r>
              <a:rPr lang="en-US" dirty="0"/>
              <a:t> read/write</a:t>
            </a:r>
          </a:p>
          <a:p>
            <a:r>
              <a:rPr lang="en-US" dirty="0"/>
              <a:t>FUSE, allows HDFS to be mounted on standard file system</a:t>
            </a:r>
          </a:p>
          <a:p>
            <a:pPr lvl="1"/>
            <a:r>
              <a:rPr lang="en-US" dirty="0"/>
              <a:t>Typically used so legacy apps can use HDFS data</a:t>
            </a:r>
          </a:p>
          <a:p>
            <a:pPr lvl="1"/>
            <a:endParaRPr lang="en-US" dirty="0"/>
          </a:p>
          <a:p>
            <a:r>
              <a:rPr lang="en-US" dirty="0"/>
              <a:t>‘</a:t>
            </a:r>
            <a:r>
              <a:rPr lang="en-US" dirty="0" err="1"/>
              <a:t>hdfs</a:t>
            </a:r>
            <a:r>
              <a:rPr lang="en-US" dirty="0"/>
              <a:t> </a:t>
            </a:r>
            <a:r>
              <a:rPr lang="en-US" dirty="0" err="1"/>
              <a:t>dfs</a:t>
            </a:r>
            <a:r>
              <a:rPr lang="en-US" dirty="0"/>
              <a:t> -help’ will show CLI usage</a:t>
            </a:r>
          </a:p>
        </p:txBody>
      </p:sp>
    </p:spTree>
    <p:extLst>
      <p:ext uri="{BB962C8B-B14F-4D97-AF65-F5344CB8AC3E}">
        <p14:creationId xmlns:p14="http://schemas.microsoft.com/office/powerpoint/2010/main" val="2860713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E162-C741-56E0-0522-F3170B7D2458}"/>
              </a:ext>
            </a:extLst>
          </p:cNvPr>
          <p:cNvSpPr>
            <a:spLocks noGrp="1"/>
          </p:cNvSpPr>
          <p:nvPr>
            <p:ph type="title"/>
          </p:nvPr>
        </p:nvSpPr>
        <p:spPr/>
        <p:txBody>
          <a:bodyPr/>
          <a:lstStyle/>
          <a:p>
            <a:r>
              <a:rPr lang="en-US"/>
              <a:t>Erasure coding</a:t>
            </a:r>
          </a:p>
        </p:txBody>
      </p:sp>
      <p:sp>
        <p:nvSpPr>
          <p:cNvPr id="3" name="Content Placeholder 2">
            <a:extLst>
              <a:ext uri="{FF2B5EF4-FFF2-40B4-BE49-F238E27FC236}">
                <a16:creationId xmlns:a16="http://schemas.microsoft.com/office/drawing/2014/main" id="{D276F7FC-9BD2-F7C2-1FD1-0838254A4B8F}"/>
              </a:ext>
            </a:extLst>
          </p:cNvPr>
          <p:cNvSpPr>
            <a:spLocks noGrp="1"/>
          </p:cNvSpPr>
          <p:nvPr>
            <p:ph idx="1"/>
          </p:nvPr>
        </p:nvSpPr>
        <p:spPr/>
        <p:txBody>
          <a:bodyPr>
            <a:normAutofit fontScale="77500" lnSpcReduction="20000"/>
          </a:bodyPr>
          <a:lstStyle/>
          <a:p>
            <a:r>
              <a:rPr lang="en-US" dirty="0"/>
              <a:t>Erasure coding is a technique used in Hadoop to ensure data reliability and fault tolerance. It is a form of data encoding that involves creating multiple redundant pieces of data and distributing them across multiple nodes in a cluster.</a:t>
            </a:r>
          </a:p>
          <a:p>
            <a:r>
              <a:rPr lang="en-US" dirty="0"/>
              <a:t>In traditional data replication, multiple copies of data are created and stored on different nodes in a cluster. This ensures fault tolerance because if one copy of the data is lost or becomes unavailable, there are other copies available to use. However, this approach is inefficient in terms of storage because it requires a significant amount of extra storage space to maintain multiple copies of the same data.</a:t>
            </a:r>
          </a:p>
          <a:p>
            <a:r>
              <a:rPr lang="en-US" dirty="0"/>
              <a:t>Erasure coding, on the other hand, creates redundant pieces of data that are distributed across multiple nodes in a cluster, without creating multiple copies of the same data. This technique is based on mathematical algorithms that create a set of encoding rules that allow the original data to be reconstructed from a subset of the encoded data.</a:t>
            </a:r>
          </a:p>
          <a:p>
            <a:endParaRPr lang="en-US" dirty="0"/>
          </a:p>
        </p:txBody>
      </p:sp>
    </p:spTree>
    <p:extLst>
      <p:ext uri="{BB962C8B-B14F-4D97-AF65-F5344CB8AC3E}">
        <p14:creationId xmlns:p14="http://schemas.microsoft.com/office/powerpoint/2010/main" val="2674119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E162-C741-56E0-0522-F3170B7D2458}"/>
              </a:ext>
            </a:extLst>
          </p:cNvPr>
          <p:cNvSpPr>
            <a:spLocks noGrp="1"/>
          </p:cNvSpPr>
          <p:nvPr>
            <p:ph type="title"/>
          </p:nvPr>
        </p:nvSpPr>
        <p:spPr/>
        <p:txBody>
          <a:bodyPr/>
          <a:lstStyle/>
          <a:p>
            <a:r>
              <a:rPr lang="en-US" dirty="0"/>
              <a:t>Erasure coding</a:t>
            </a:r>
          </a:p>
        </p:txBody>
      </p:sp>
      <p:sp>
        <p:nvSpPr>
          <p:cNvPr id="3" name="Content Placeholder 2">
            <a:extLst>
              <a:ext uri="{FF2B5EF4-FFF2-40B4-BE49-F238E27FC236}">
                <a16:creationId xmlns:a16="http://schemas.microsoft.com/office/drawing/2014/main" id="{D276F7FC-9BD2-F7C2-1FD1-0838254A4B8F}"/>
              </a:ext>
            </a:extLst>
          </p:cNvPr>
          <p:cNvSpPr>
            <a:spLocks noGrp="1"/>
          </p:cNvSpPr>
          <p:nvPr>
            <p:ph idx="1"/>
          </p:nvPr>
        </p:nvSpPr>
        <p:spPr/>
        <p:txBody>
          <a:bodyPr>
            <a:normAutofit fontScale="70000" lnSpcReduction="20000"/>
          </a:bodyPr>
          <a:lstStyle/>
          <a:p>
            <a:r>
              <a:rPr lang="en-US" dirty="0"/>
              <a:t>For example, suppose a file is split into 10 pieces, and erasure coding is applied to create 6 additional pieces of encoded data. The encoded data is then distributed across 16 nodes in the cluster, with each node holding a subset of the encoded data. If one or more nodes fail, the encoded data on those nodes can be reconstructed from the remaining pieces of encoded data on the other nodes. This ensures that the original data can still be accessed, even if some of the nodes in the cluster fail.</a:t>
            </a:r>
          </a:p>
          <a:p>
            <a:r>
              <a:rPr lang="en-US" dirty="0"/>
              <a:t>Erasure coding is more storage-efficient than traditional replication because it requires less storage space to achieve the same level of fault tolerance. However, it can be more computationally expensive because of the additional processing required to encode and decode the data.</a:t>
            </a:r>
          </a:p>
          <a:p>
            <a:r>
              <a:rPr lang="en-US" dirty="0"/>
              <a:t>In Hadoop, erasure coding is used in the Hadoop Distributed File System (HDFS) to ensure data reliability and fault tolerance. It is particularly useful for storing large amounts of data because it reduces the storage overhead required for fault tolerance.</a:t>
            </a:r>
          </a:p>
          <a:p>
            <a:endParaRPr lang="en-US" dirty="0"/>
          </a:p>
        </p:txBody>
      </p:sp>
    </p:spTree>
    <p:extLst>
      <p:ext uri="{BB962C8B-B14F-4D97-AF65-F5344CB8AC3E}">
        <p14:creationId xmlns:p14="http://schemas.microsoft.com/office/powerpoint/2010/main" val="1833796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4D16A458-74D1-443E-8FFE-9ADE1DA3442F}"/>
              </a:ext>
            </a:extLst>
          </p:cNvPr>
          <p:cNvPicPr>
            <a:picLocks noChangeAspect="1"/>
          </p:cNvPicPr>
          <p:nvPr/>
        </p:nvPicPr>
        <p:blipFill rotWithShape="1">
          <a:blip r:embed="rId2">
            <a:extLst>
              <a:ext uri="{28A0092B-C50C-407E-A947-70E740481C1C}">
                <a14:useLocalDpi xmlns:a14="http://schemas.microsoft.com/office/drawing/2010/main" val="0"/>
              </a:ext>
            </a:extLst>
          </a:blip>
          <a:srcRect t="12592" b="11849"/>
          <a:stretch/>
        </p:blipFill>
        <p:spPr>
          <a:xfrm>
            <a:off x="304800" y="228600"/>
            <a:ext cx="10972800" cy="5782962"/>
          </a:xfrm>
          <a:prstGeom prst="rect">
            <a:avLst/>
          </a:prstGeom>
        </p:spPr>
      </p:pic>
      <p:sp>
        <p:nvSpPr>
          <p:cNvPr id="4" name="TextBox 3">
            <a:extLst>
              <a:ext uri="{FF2B5EF4-FFF2-40B4-BE49-F238E27FC236}">
                <a16:creationId xmlns:a16="http://schemas.microsoft.com/office/drawing/2014/main" id="{88D0B068-B0C2-472C-B4B4-AB3838EC1F58}"/>
              </a:ext>
            </a:extLst>
          </p:cNvPr>
          <p:cNvSpPr txBox="1"/>
          <p:nvPr/>
        </p:nvSpPr>
        <p:spPr>
          <a:xfrm>
            <a:off x="2286000" y="6400800"/>
            <a:ext cx="5097742" cy="369332"/>
          </a:xfrm>
          <a:prstGeom prst="rect">
            <a:avLst/>
          </a:prstGeom>
          <a:noFill/>
        </p:spPr>
        <p:txBody>
          <a:bodyPr wrap="none" rtlCol="0">
            <a:spAutoFit/>
          </a:bodyPr>
          <a:lstStyle/>
          <a:p>
            <a:r>
              <a:rPr lang="en-US" dirty="0">
                <a:solidFill>
                  <a:schemeClr val="bg1"/>
                </a:solidFill>
              </a:rPr>
              <a:t>https://www.geeksforgeeks.org/hadoop-ecosystem</a:t>
            </a:r>
            <a:r>
              <a:rPr lang="en-US" dirty="0"/>
              <a:t>/</a:t>
            </a:r>
          </a:p>
        </p:txBody>
      </p:sp>
    </p:spTree>
    <p:extLst>
      <p:ext uri="{BB962C8B-B14F-4D97-AF65-F5344CB8AC3E}">
        <p14:creationId xmlns:p14="http://schemas.microsoft.com/office/powerpoint/2010/main" val="70368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3"/>
              </a:rPr>
              <a:t>Hadoop Distributions</a:t>
            </a:r>
            <a:endParaRPr lang="en-US" b="1" dirty="0"/>
          </a:p>
        </p:txBody>
      </p:sp>
      <p:sp>
        <p:nvSpPr>
          <p:cNvPr id="4" name="Slide Number Placeholder 3"/>
          <p:cNvSpPr>
            <a:spLocks noGrp="1"/>
          </p:cNvSpPr>
          <p:nvPr>
            <p:ph type="sldNum" sz="quarter" idx="12"/>
          </p:nvPr>
        </p:nvSpPr>
        <p:spPr/>
        <p:txBody>
          <a:bodyPr/>
          <a:lstStyle/>
          <a:p>
            <a:pPr>
              <a:defRPr/>
            </a:pPr>
            <a:fld id="{0F06C1AC-1021-4533-8B5A-8F33E3BF0092}" type="slidenum">
              <a:rPr lang="en-US" altLang="en-US" smtClean="0"/>
              <a:pPr>
                <a:defRPr/>
              </a:pPr>
              <a:t>4</a:t>
            </a:fld>
            <a:endParaRPr lang="en-US" altLang="en-US"/>
          </a:p>
        </p:txBody>
      </p:sp>
      <p:graphicFrame>
        <p:nvGraphicFramePr>
          <p:cNvPr id="8" name="Table 8">
            <a:extLst>
              <a:ext uri="{FF2B5EF4-FFF2-40B4-BE49-F238E27FC236}">
                <a16:creationId xmlns:a16="http://schemas.microsoft.com/office/drawing/2014/main" id="{D9B19538-3E7F-4906-99CA-3ECF89D945F9}"/>
              </a:ext>
            </a:extLst>
          </p:cNvPr>
          <p:cNvGraphicFramePr>
            <a:graphicFrameLocks noGrp="1"/>
          </p:cNvGraphicFramePr>
          <p:nvPr>
            <p:extLst>
              <p:ext uri="{D42A27DB-BD31-4B8C-83A1-F6EECF244321}">
                <p14:modId xmlns:p14="http://schemas.microsoft.com/office/powerpoint/2010/main" val="696062093"/>
              </p:ext>
            </p:extLst>
          </p:nvPr>
        </p:nvGraphicFramePr>
        <p:xfrm>
          <a:off x="1143000" y="1981200"/>
          <a:ext cx="9829800" cy="4074072"/>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283309059"/>
                    </a:ext>
                  </a:extLst>
                </a:gridCol>
                <a:gridCol w="3276600">
                  <a:extLst>
                    <a:ext uri="{9D8B030D-6E8A-4147-A177-3AD203B41FA5}">
                      <a16:colId xmlns:a16="http://schemas.microsoft.com/office/drawing/2014/main" val="2675544264"/>
                    </a:ext>
                  </a:extLst>
                </a:gridCol>
                <a:gridCol w="3276600">
                  <a:extLst>
                    <a:ext uri="{9D8B030D-6E8A-4147-A177-3AD203B41FA5}">
                      <a16:colId xmlns:a16="http://schemas.microsoft.com/office/drawing/2014/main" val="2467081314"/>
                    </a:ext>
                  </a:extLst>
                </a:gridCol>
              </a:tblGrid>
              <a:tr h="892560">
                <a:tc>
                  <a:txBody>
                    <a:bodyPr/>
                    <a:lstStyle/>
                    <a:p>
                      <a:pPr algn="ctr"/>
                      <a:r>
                        <a:rPr lang="en-US" sz="3200" dirty="0"/>
                        <a:t>Open Source </a:t>
                      </a:r>
                    </a:p>
                  </a:txBody>
                  <a:tcPr anchor="ctr"/>
                </a:tc>
                <a:tc>
                  <a:txBody>
                    <a:bodyPr/>
                    <a:lstStyle/>
                    <a:p>
                      <a:pPr algn="ctr"/>
                      <a:r>
                        <a:rPr lang="en-US" sz="3200" dirty="0"/>
                        <a:t>Commercial</a:t>
                      </a:r>
                    </a:p>
                  </a:txBody>
                  <a:tcPr anchor="ctr"/>
                </a:tc>
                <a:tc>
                  <a:txBody>
                    <a:bodyPr/>
                    <a:lstStyle/>
                    <a:p>
                      <a:pPr algn="ctr"/>
                      <a:r>
                        <a:rPr lang="en-US" sz="3200" dirty="0"/>
                        <a:t>Cloud</a:t>
                      </a:r>
                    </a:p>
                  </a:txBody>
                  <a:tcPr anchor="ctr"/>
                </a:tc>
                <a:extLst>
                  <a:ext uri="{0D108BD9-81ED-4DB2-BD59-A6C34878D82A}">
                    <a16:rowId xmlns:a16="http://schemas.microsoft.com/office/drawing/2014/main" val="3567916647"/>
                  </a:ext>
                </a:extLst>
              </a:tr>
              <a:tr h="904956">
                <a:tc>
                  <a:txBody>
                    <a:bodyPr/>
                    <a:lstStyle/>
                    <a:p>
                      <a:pPr algn="ctr"/>
                      <a:r>
                        <a:rPr lang="en-US" sz="2800" dirty="0"/>
                        <a:t>Apache Hadoop</a:t>
                      </a:r>
                    </a:p>
                  </a:txBody>
                  <a:tcPr anchor="ctr"/>
                </a:tc>
                <a:tc>
                  <a:txBody>
                    <a:bodyPr/>
                    <a:lstStyle/>
                    <a:p>
                      <a:pPr algn="ctr"/>
                      <a:r>
                        <a:rPr lang="en-US" sz="2800" dirty="0">
                          <a:hlinkClick r:id="rId4"/>
                        </a:rPr>
                        <a:t>Cloudera</a:t>
                      </a:r>
                      <a:endParaRPr lang="en-US" sz="2800" dirty="0"/>
                    </a:p>
                  </a:txBody>
                  <a:tcPr anchor="ctr"/>
                </a:tc>
                <a:tc>
                  <a:txBody>
                    <a:bodyPr/>
                    <a:lstStyle/>
                    <a:p>
                      <a:pPr algn="ctr"/>
                      <a:r>
                        <a:rPr lang="en-US" sz="2800" dirty="0">
                          <a:hlinkClick r:id="rId5"/>
                        </a:rPr>
                        <a:t>AWS</a:t>
                      </a:r>
                      <a:endParaRPr lang="en-US" sz="2800" dirty="0"/>
                    </a:p>
                  </a:txBody>
                  <a:tcPr anchor="ctr"/>
                </a:tc>
                <a:extLst>
                  <a:ext uri="{0D108BD9-81ED-4DB2-BD59-A6C34878D82A}">
                    <a16:rowId xmlns:a16="http://schemas.microsoft.com/office/drawing/2014/main" val="2317101587"/>
                  </a:ext>
                </a:extLst>
              </a:tr>
              <a:tr h="985608">
                <a:tc>
                  <a:txBody>
                    <a:bodyPr/>
                    <a:lstStyle/>
                    <a:p>
                      <a:pPr algn="ctr"/>
                      <a:endParaRPr lang="en-US" sz="2800" dirty="0"/>
                    </a:p>
                  </a:txBody>
                  <a:tcPr anchor="ctr"/>
                </a:tc>
                <a:tc>
                  <a:txBody>
                    <a:bodyPr/>
                    <a:lstStyle/>
                    <a:p>
                      <a:pPr algn="ctr"/>
                      <a:r>
                        <a:rPr lang="en-US" sz="2800" dirty="0">
                          <a:hlinkClick r:id="rId6"/>
                        </a:rPr>
                        <a:t>Hortonworks</a:t>
                      </a:r>
                      <a:r>
                        <a:rPr lang="en-US" sz="2800" dirty="0"/>
                        <a:t> (acquired by Cloudera)</a:t>
                      </a:r>
                    </a:p>
                  </a:txBody>
                  <a:tcPr anchor="ctr"/>
                </a:tc>
                <a:tc>
                  <a:txBody>
                    <a:bodyPr/>
                    <a:lstStyle/>
                    <a:p>
                      <a:pPr algn="ctr"/>
                      <a:r>
                        <a:rPr lang="en-US" sz="2800" dirty="0">
                          <a:hlinkClick r:id="rId7"/>
                        </a:rPr>
                        <a:t>Windows Azure HDInsight</a:t>
                      </a:r>
                      <a:endParaRPr lang="en-US" sz="2800" dirty="0"/>
                    </a:p>
                  </a:txBody>
                  <a:tcPr anchor="ctr"/>
                </a:tc>
                <a:extLst>
                  <a:ext uri="{0D108BD9-81ED-4DB2-BD59-A6C34878D82A}">
                    <a16:rowId xmlns:a16="http://schemas.microsoft.com/office/drawing/2014/main" val="321059163"/>
                  </a:ext>
                </a:extLst>
              </a:tr>
              <a:tr h="904956">
                <a:tc>
                  <a:txBody>
                    <a:bodyPr/>
                    <a:lstStyle/>
                    <a:p>
                      <a:pPr algn="ctr"/>
                      <a:endParaRPr lang="en-US" sz="2800" dirty="0"/>
                    </a:p>
                  </a:txBody>
                  <a:tcPr anchor="ctr"/>
                </a:tc>
                <a:tc>
                  <a:txBody>
                    <a:bodyPr/>
                    <a:lstStyle/>
                    <a:p>
                      <a:pPr algn="ctr"/>
                      <a:r>
                        <a:rPr lang="en-US" sz="2800" dirty="0" err="1"/>
                        <a:t>MapR</a:t>
                      </a:r>
                      <a:r>
                        <a:rPr lang="en-US" sz="2800" dirty="0"/>
                        <a:t> (Now HP) </a:t>
                      </a:r>
                    </a:p>
                  </a:txBody>
                  <a:tcPr anchor="ctr"/>
                </a:tc>
                <a:tc>
                  <a:txBody>
                    <a:bodyPr/>
                    <a:lstStyle/>
                    <a:p>
                      <a:pPr algn="ctr"/>
                      <a:endParaRPr lang="en-US" sz="2800" dirty="0"/>
                    </a:p>
                  </a:txBody>
                  <a:tcPr anchor="ctr"/>
                </a:tc>
                <a:extLst>
                  <a:ext uri="{0D108BD9-81ED-4DB2-BD59-A6C34878D82A}">
                    <a16:rowId xmlns:a16="http://schemas.microsoft.com/office/drawing/2014/main" val="1526059820"/>
                  </a:ext>
                </a:extLst>
              </a:tr>
            </a:tbl>
          </a:graphicData>
        </a:graphic>
      </p:graphicFrame>
    </p:spTree>
    <p:extLst>
      <p:ext uri="{BB962C8B-B14F-4D97-AF65-F5344CB8AC3E}">
        <p14:creationId xmlns:p14="http://schemas.microsoft.com/office/powerpoint/2010/main" val="155064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Versions</a:t>
            </a:r>
          </a:p>
        </p:txBody>
      </p:sp>
      <p:sp>
        <p:nvSpPr>
          <p:cNvPr id="3" name="Content Placeholder 2"/>
          <p:cNvSpPr>
            <a:spLocks noGrp="1"/>
          </p:cNvSpPr>
          <p:nvPr>
            <p:ph idx="1"/>
          </p:nvPr>
        </p:nvSpPr>
        <p:spPr/>
        <p:txBody>
          <a:bodyPr/>
          <a:lstStyle/>
          <a:p>
            <a:r>
              <a:rPr lang="en-US" dirty="0">
                <a:hlinkClick r:id="rId2"/>
              </a:rPr>
              <a:t>Release Notes</a:t>
            </a:r>
            <a:endParaRPr lang="en-US" dirty="0">
              <a:hlinkClick r:id="rId3"/>
            </a:endParaRPr>
          </a:p>
          <a:p>
            <a:r>
              <a:rPr lang="en-US" dirty="0"/>
              <a:t>Hadoop 3.3.5 current version</a:t>
            </a:r>
          </a:p>
          <a:p>
            <a:r>
              <a:rPr lang="en-US" dirty="0"/>
              <a:t>Must upgrade to Java 8</a:t>
            </a:r>
          </a:p>
          <a:p>
            <a:r>
              <a:rPr lang="en-US" dirty="0"/>
              <a:t>Erasure Coding</a:t>
            </a:r>
          </a:p>
          <a:p>
            <a:r>
              <a:rPr lang="en-US" dirty="0">
                <a:hlinkClick r:id="rId4"/>
              </a:rPr>
              <a:t>A good description of all the changes in Hadoop</a:t>
            </a:r>
            <a:endParaRPr lang="en-US" dirty="0"/>
          </a:p>
          <a:p>
            <a:r>
              <a:rPr lang="en-US" dirty="0">
                <a:hlinkClick r:id="rId5"/>
              </a:rPr>
              <a:t>https://docs.cloudera.com/documentation/enterprise/latest/topics/installation.html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40724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077200" cy="868362"/>
          </a:xfrm>
        </p:spPr>
        <p:txBody>
          <a:bodyPr/>
          <a:lstStyle/>
          <a:p>
            <a:r>
              <a:rPr lang="en-US" dirty="0">
                <a:hlinkClick r:id="rId2"/>
              </a:rPr>
              <a:t>Hadoop</a:t>
            </a:r>
            <a:endParaRPr lang="en-US" dirty="0"/>
          </a:p>
        </p:txBody>
      </p:sp>
      <p:sp>
        <p:nvSpPr>
          <p:cNvPr id="3" name="Content Placeholder 2"/>
          <p:cNvSpPr>
            <a:spLocks noGrp="1"/>
          </p:cNvSpPr>
          <p:nvPr>
            <p:ph idx="1"/>
          </p:nvPr>
        </p:nvSpPr>
        <p:spPr>
          <a:xfrm>
            <a:off x="457200" y="1066800"/>
            <a:ext cx="9753600" cy="5334000"/>
          </a:xfrm>
        </p:spPr>
        <p:txBody>
          <a:bodyPr>
            <a:normAutofit lnSpcReduction="10000"/>
          </a:bodyPr>
          <a:lstStyle/>
          <a:p>
            <a:r>
              <a:rPr lang="en-US" dirty="0"/>
              <a:t>A Hadoop stack (eco-system) consists of</a:t>
            </a:r>
          </a:p>
          <a:p>
            <a:pPr lvl="1"/>
            <a:r>
              <a:rPr lang="en-US" b="1" dirty="0"/>
              <a:t>Hadoop Common</a:t>
            </a:r>
          </a:p>
          <a:p>
            <a:pPr lvl="1"/>
            <a:r>
              <a:rPr lang="en-US" b="1" dirty="0"/>
              <a:t>HDFS</a:t>
            </a:r>
            <a:r>
              <a:rPr lang="en-US" dirty="0"/>
              <a:t> (Hadoop Distributed File System) (Similar to GFS)</a:t>
            </a:r>
          </a:p>
          <a:p>
            <a:pPr lvl="1"/>
            <a:r>
              <a:rPr lang="en-US" dirty="0"/>
              <a:t> </a:t>
            </a:r>
            <a:r>
              <a:rPr lang="en-US" b="1" dirty="0"/>
              <a:t>Hadoop Yarn </a:t>
            </a:r>
            <a:r>
              <a:rPr lang="en-US" dirty="0"/>
              <a:t>The distributed OS for resource management and job scheduling</a:t>
            </a:r>
          </a:p>
          <a:p>
            <a:pPr lvl="1"/>
            <a:r>
              <a:rPr lang="en-US" b="1" dirty="0"/>
              <a:t>Hadoop MapReduce </a:t>
            </a:r>
            <a:r>
              <a:rPr lang="en-US" dirty="0"/>
              <a:t>A </a:t>
            </a:r>
            <a:r>
              <a:rPr lang="en-US" b="1" dirty="0"/>
              <a:t>YARN</a:t>
            </a:r>
            <a:r>
              <a:rPr lang="en-US" dirty="0"/>
              <a:t>-based system for parallel processing of large data sets.</a:t>
            </a:r>
          </a:p>
          <a:p>
            <a:pPr lvl="1"/>
            <a:r>
              <a:rPr lang="en-US" b="1" dirty="0"/>
              <a:t>Hadoop Ozone  </a:t>
            </a:r>
            <a:r>
              <a:rPr lang="en-US" dirty="0"/>
              <a:t>An object store for Hadoop.</a:t>
            </a:r>
          </a:p>
          <a:p>
            <a:pPr lvl="1"/>
            <a:r>
              <a:rPr lang="en-US" b="1" dirty="0"/>
              <a:t>Hadoop Submarine  </a:t>
            </a:r>
            <a:r>
              <a:rPr lang="en-US" dirty="0"/>
              <a:t>A machine learning engine for Hadoop</a:t>
            </a:r>
          </a:p>
          <a:p>
            <a:pPr lvl="1"/>
            <a:r>
              <a:rPr lang="en-US" b="1" dirty="0" err="1"/>
              <a:t>Hbase</a:t>
            </a:r>
            <a:r>
              <a:rPr lang="en-US" dirty="0"/>
              <a:t> is a NoSQL database</a:t>
            </a:r>
          </a:p>
          <a:p>
            <a:pPr lvl="1"/>
            <a:r>
              <a:rPr lang="en-US" dirty="0"/>
              <a:t>……………</a:t>
            </a:r>
          </a:p>
        </p:txBody>
      </p:sp>
    </p:spTree>
    <p:extLst>
      <p:ext uri="{BB962C8B-B14F-4D97-AF65-F5344CB8AC3E}">
        <p14:creationId xmlns:p14="http://schemas.microsoft.com/office/powerpoint/2010/main" val="90391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a:t>
            </a:r>
          </a:p>
        </p:txBody>
      </p:sp>
      <p:sp>
        <p:nvSpPr>
          <p:cNvPr id="3" name="Content Placeholder 2"/>
          <p:cNvSpPr>
            <a:spLocks noGrp="1"/>
          </p:cNvSpPr>
          <p:nvPr>
            <p:ph idx="1"/>
          </p:nvPr>
        </p:nvSpPr>
        <p:spPr>
          <a:xfrm>
            <a:off x="762000" y="1066800"/>
            <a:ext cx="9448800" cy="5334000"/>
          </a:xfrm>
        </p:spPr>
        <p:txBody>
          <a:bodyPr>
            <a:normAutofit/>
          </a:bodyPr>
          <a:lstStyle/>
          <a:p>
            <a:r>
              <a:rPr lang="en-US" dirty="0"/>
              <a:t>Other Hadoop related modules</a:t>
            </a:r>
          </a:p>
          <a:p>
            <a:pPr lvl="1"/>
            <a:r>
              <a:rPr lang="en-US" b="1" dirty="0"/>
              <a:t>Cassandra -- </a:t>
            </a:r>
            <a:r>
              <a:rPr lang="en-US" dirty="0"/>
              <a:t>A scalable multi-master database with no single points of failure.</a:t>
            </a:r>
          </a:p>
          <a:p>
            <a:pPr lvl="1"/>
            <a:r>
              <a:rPr lang="en-US" b="1" dirty="0"/>
              <a:t>Pig: </a:t>
            </a:r>
            <a:r>
              <a:rPr lang="en-US" dirty="0"/>
              <a:t>A high-level data-flow language and execution framework for parallel computation.</a:t>
            </a:r>
          </a:p>
          <a:p>
            <a:pPr lvl="1"/>
            <a:r>
              <a:rPr lang="en-US" b="1" dirty="0"/>
              <a:t>Spark (???)</a:t>
            </a:r>
          </a:p>
          <a:p>
            <a:pPr lvl="1"/>
            <a:r>
              <a:rPr lang="en-US" b="1" dirty="0" err="1"/>
              <a:t>ZooKeeper</a:t>
            </a:r>
            <a:r>
              <a:rPr lang="en-US" b="1" dirty="0"/>
              <a:t> </a:t>
            </a:r>
            <a:r>
              <a:rPr lang="en-US" dirty="0"/>
              <a:t>- enables distributed processes to coordinate with each other through a shared hierarchical name space of data registers, known as </a:t>
            </a:r>
            <a:r>
              <a:rPr lang="en-US" b="1" dirty="0" err="1"/>
              <a:t>znodes</a:t>
            </a:r>
            <a:r>
              <a:rPr lang="en-US" dirty="0"/>
              <a:t>. Every </a:t>
            </a:r>
            <a:r>
              <a:rPr lang="en-US" dirty="0" err="1"/>
              <a:t>znode</a:t>
            </a:r>
            <a:r>
              <a:rPr lang="en-US" dirty="0"/>
              <a:t> is identified by a path, with path elements separated by a slash (/).</a:t>
            </a:r>
          </a:p>
        </p:txBody>
      </p:sp>
    </p:spTree>
    <p:extLst>
      <p:ext uri="{BB962C8B-B14F-4D97-AF65-F5344CB8AC3E}">
        <p14:creationId xmlns:p14="http://schemas.microsoft.com/office/powerpoint/2010/main" val="182168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Ideal Cluster</a:t>
            </a:r>
          </a:p>
        </p:txBody>
      </p:sp>
      <p:sp>
        <p:nvSpPr>
          <p:cNvPr id="3" name="Content Placeholder 2"/>
          <p:cNvSpPr>
            <a:spLocks noGrp="1"/>
          </p:cNvSpPr>
          <p:nvPr>
            <p:ph idx="1"/>
          </p:nvPr>
        </p:nvSpPr>
        <p:spPr/>
        <p:txBody>
          <a:bodyPr/>
          <a:lstStyle/>
          <a:p>
            <a:r>
              <a:rPr lang="en-US" dirty="0"/>
              <a:t>Linear horizontal </a:t>
            </a:r>
            <a:r>
              <a:rPr lang="en-US" b="1" dirty="0"/>
              <a:t>scalability</a:t>
            </a:r>
          </a:p>
          <a:p>
            <a:r>
              <a:rPr lang="en-US" dirty="0"/>
              <a:t>Analytics run in isolation</a:t>
            </a:r>
          </a:p>
          <a:p>
            <a:r>
              <a:rPr lang="en-US" dirty="0"/>
              <a:t>Simple API with multiple language support</a:t>
            </a:r>
          </a:p>
          <a:p>
            <a:r>
              <a:rPr lang="en-US" dirty="0"/>
              <a:t>Available in spite of hardware failure</a:t>
            </a:r>
          </a:p>
        </p:txBody>
      </p:sp>
    </p:spTree>
    <p:extLst>
      <p:ext uri="{BB962C8B-B14F-4D97-AF65-F5344CB8AC3E}">
        <p14:creationId xmlns:p14="http://schemas.microsoft.com/office/powerpoint/2010/main" val="339768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r>
              <a:rPr lang="en-US" dirty="0"/>
              <a:t>Near-linear horizontal scalability</a:t>
            </a:r>
          </a:p>
          <a:p>
            <a:r>
              <a:rPr lang="en-US" dirty="0"/>
              <a:t>Clusters are built on commodity hardware</a:t>
            </a:r>
          </a:p>
          <a:p>
            <a:r>
              <a:rPr lang="en-US" dirty="0"/>
              <a:t>Component failure is an expectation</a:t>
            </a:r>
          </a:p>
        </p:txBody>
      </p:sp>
    </p:spTree>
    <p:extLst>
      <p:ext uri="{BB962C8B-B14F-4D97-AF65-F5344CB8AC3E}">
        <p14:creationId xmlns:p14="http://schemas.microsoft.com/office/powerpoint/2010/main" val="2312892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1776</TotalTime>
  <Words>2008</Words>
  <Application>Microsoft Office PowerPoint</Application>
  <PresentationFormat>Widescreen</PresentationFormat>
  <Paragraphs>242</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Verdana</vt:lpstr>
      <vt:lpstr>Wingdings</vt:lpstr>
      <vt:lpstr>Office Theme</vt:lpstr>
      <vt:lpstr>PowerPoint Presentation</vt:lpstr>
      <vt:lpstr>Hadoop – Salient features</vt:lpstr>
      <vt:lpstr>What is Hadoop</vt:lpstr>
      <vt:lpstr>Hadoop Distributions</vt:lpstr>
      <vt:lpstr>Hadoop Versions</vt:lpstr>
      <vt:lpstr>Hadoop</vt:lpstr>
      <vt:lpstr>Hadoop</vt:lpstr>
      <vt:lpstr>An Ideal Cluster</vt:lpstr>
      <vt:lpstr>Scalability</vt:lpstr>
      <vt:lpstr>Data Access</vt:lpstr>
      <vt:lpstr>Disk Performance</vt:lpstr>
      <vt:lpstr>Complex Processing Code</vt:lpstr>
      <vt:lpstr>Fault Tolerance</vt:lpstr>
      <vt:lpstr>Hadoop History</vt:lpstr>
      <vt:lpstr>Common Use Cases</vt:lpstr>
      <vt:lpstr>Hdfs</vt:lpstr>
      <vt:lpstr>Hadoop Distributed File System</vt:lpstr>
      <vt:lpstr>Hadoop Distributed File System</vt:lpstr>
      <vt:lpstr>HDFS Architecture</vt:lpstr>
      <vt:lpstr>NameNode</vt:lpstr>
      <vt:lpstr>NameNode Memory</vt:lpstr>
      <vt:lpstr>Checkpoint Node (Secondary NN)</vt:lpstr>
      <vt:lpstr>DataNode</vt:lpstr>
      <vt:lpstr>How HDFS Works - Writes</vt:lpstr>
      <vt:lpstr>How HDFS Works - Writes</vt:lpstr>
      <vt:lpstr>How HDFS Works - Reads</vt:lpstr>
      <vt:lpstr>How HDFS Works - Failure</vt:lpstr>
      <vt:lpstr>HDFS Blocks</vt:lpstr>
      <vt:lpstr>Replication Strategy</vt:lpstr>
      <vt:lpstr>Data Locality</vt:lpstr>
      <vt:lpstr>Data Corruption</vt:lpstr>
      <vt:lpstr>Fault Tolerance</vt:lpstr>
      <vt:lpstr>Interacting with HDFS</vt:lpstr>
      <vt:lpstr>Erasure coding</vt:lpstr>
      <vt:lpstr>Erasure coding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Adam Shook</dc:creator>
  <cp:lastModifiedBy>Abhijit Dutt</cp:lastModifiedBy>
  <cp:revision>100</cp:revision>
  <dcterms:created xsi:type="dcterms:W3CDTF">2015-09-17T16:02:44Z</dcterms:created>
  <dcterms:modified xsi:type="dcterms:W3CDTF">2023-05-04T13:49:23Z</dcterms:modified>
</cp:coreProperties>
</file>