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1" r:id="rId2"/>
  </p:sldMasterIdLst>
  <p:notesMasterIdLst>
    <p:notesMasterId r:id="rId15"/>
  </p:notesMasterIdLst>
  <p:handoutMasterIdLst>
    <p:handoutMasterId r:id="rId16"/>
  </p:handoutMasterIdLst>
  <p:sldIdLst>
    <p:sldId id="257" r:id="rId3"/>
    <p:sldId id="423" r:id="rId4"/>
    <p:sldId id="412" r:id="rId5"/>
    <p:sldId id="419" r:id="rId6"/>
    <p:sldId id="425" r:id="rId7"/>
    <p:sldId id="426" r:id="rId8"/>
    <p:sldId id="424" r:id="rId9"/>
    <p:sldId id="429" r:id="rId10"/>
    <p:sldId id="428" r:id="rId11"/>
    <p:sldId id="430" r:id="rId12"/>
    <p:sldId id="431" r:id="rId13"/>
    <p:sldId id="43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84935" autoAdjust="0"/>
  </p:normalViewPr>
  <p:slideViewPr>
    <p:cSldViewPr snapToGrid="0">
      <p:cViewPr varScale="1">
        <p:scale>
          <a:sx n="84" d="100"/>
          <a:sy n="84" d="100"/>
        </p:scale>
        <p:origin x="658" y="8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3456"/>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4/25/2023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4/25/2023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44500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Indexing</a:t>
            </a:r>
          </a:p>
          <a:p>
            <a:endParaRPr lang="en-US" dirty="0"/>
          </a:p>
          <a:p>
            <a:r>
              <a:rPr lang="en-US" dirty="0"/>
              <a:t>    MongoDB supports generic secondary indexes and provides unique, compound, geospatial, and full-text indexing capabilities as well. Secondary indexes on hierarchical structures such as nested documents and arrays are also supported and enable developers to take full advantage of the ability to model in ways that best suit their applications.</a:t>
            </a:r>
          </a:p>
          <a:p>
            <a:r>
              <a:rPr lang="en-US" dirty="0"/>
              <a:t>Aggregation</a:t>
            </a:r>
          </a:p>
          <a:p>
            <a:endParaRPr lang="en-US" dirty="0"/>
          </a:p>
          <a:p>
            <a:r>
              <a:rPr lang="en-US" dirty="0"/>
              <a:t>    MongoDB provides an aggregation framework based on the concept of data processing pipelines. Aggregation pipelines allow you to build complex analytics engines by processing data through a series of relatively simple stages on the server side, taking full advantage of database optimizations.</a:t>
            </a:r>
          </a:p>
          <a:p>
            <a:r>
              <a:rPr lang="en-US" dirty="0"/>
              <a:t>Special collection and index types</a:t>
            </a:r>
          </a:p>
          <a:p>
            <a:endParaRPr lang="en-US" dirty="0"/>
          </a:p>
          <a:p>
            <a:r>
              <a:rPr lang="en-US" dirty="0"/>
              <a:t>    MongoDB supports time-to-live (TTL) collections for data that should expire at a certain time, such as sessions and fixed-size (capped) collections, for holding recent data, such as logs. MongoDB also supports partial indexes limited to only those documents matching a criteria filter in order to increase efficiency and reduce the amount of storage space required.</a:t>
            </a:r>
          </a:p>
          <a:p>
            <a:r>
              <a:rPr lang="en-US" dirty="0"/>
              <a:t>File storage</a:t>
            </a:r>
          </a:p>
          <a:p>
            <a:endParaRPr lang="en-US" dirty="0"/>
          </a:p>
          <a:p>
            <a:r>
              <a:rPr lang="en-US" dirty="0"/>
              <a:t>    MongoDB supports an easy-to-use protocol for storing large files and file metadata.</a:t>
            </a:r>
          </a:p>
        </p:txBody>
      </p:sp>
      <p:sp>
        <p:nvSpPr>
          <p:cNvPr id="4" name="Slide Number Placeholder 3"/>
          <p:cNvSpPr>
            <a:spLocks noGrp="1"/>
          </p:cNvSpPr>
          <p:nvPr>
            <p:ph type="sldNum" sz="quarter" idx="5"/>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387085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114575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4450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Indexing</a:t>
            </a:r>
          </a:p>
          <a:p>
            <a:endParaRPr lang="en-US" dirty="0"/>
          </a:p>
          <a:p>
            <a:r>
              <a:rPr lang="en-US" dirty="0"/>
              <a:t>    MongoDB supports generic secondary indexes and provides unique, compound, geospatial, and full-text indexing capabilities as well. Secondary indexes on hierarchical structures such as nested documents and arrays are also supported and enable developers to take full advantage of the ability to model in ways that best suit their applications.</a:t>
            </a:r>
          </a:p>
          <a:p>
            <a:r>
              <a:rPr lang="en-US" dirty="0"/>
              <a:t>Aggregation</a:t>
            </a:r>
          </a:p>
          <a:p>
            <a:endParaRPr lang="en-US" dirty="0"/>
          </a:p>
          <a:p>
            <a:r>
              <a:rPr lang="en-US" dirty="0"/>
              <a:t>    MongoDB provides an aggregation framework based on the concept of data processing pipelines. Aggregation pipelines allow you to build complex analytics engines by processing data through a series of relatively simple stages on the server side, taking full advantage of database optimizations.</a:t>
            </a:r>
          </a:p>
          <a:p>
            <a:r>
              <a:rPr lang="en-US" dirty="0"/>
              <a:t>Special collection and index types</a:t>
            </a:r>
          </a:p>
          <a:p>
            <a:endParaRPr lang="en-US" dirty="0"/>
          </a:p>
          <a:p>
            <a:r>
              <a:rPr lang="en-US" dirty="0"/>
              <a:t>    MongoDB supports time-to-live (TTL) collections for data that should expire at a certain time, such as sessions and fixed-size (capped) collections, for holding recent data, such as logs. MongoDB also supports partial indexes limited to only those documents matching a criteria filter in order to increase efficiency and reduce the amount of storage space required.</a:t>
            </a:r>
          </a:p>
          <a:p>
            <a:r>
              <a:rPr lang="en-US" dirty="0"/>
              <a:t>File storage</a:t>
            </a:r>
          </a:p>
          <a:p>
            <a:endParaRPr lang="en-US" dirty="0"/>
          </a:p>
          <a:p>
            <a:r>
              <a:rPr lang="en-US" dirty="0"/>
              <a:t>    MongoDB supports an easy-to-use protocol for storing large files and file metadata.</a:t>
            </a:r>
          </a:p>
        </p:txBody>
      </p:sp>
      <p:sp>
        <p:nvSpPr>
          <p:cNvPr id="4" name="Slide Number Placeholder 3"/>
          <p:cNvSpPr>
            <a:spLocks noGrp="1"/>
          </p:cNvSpPr>
          <p:nvPr>
            <p:ph type="sldNum" sz="quarter" idx="5"/>
          </p:nvPr>
        </p:nvSpPr>
        <p:spPr/>
        <p:txBody>
          <a:bodyPr/>
          <a:lstStyle/>
          <a:p>
            <a:fld id="{6BB98AFB-CB0D-4DFE-87B9-B4B0D0DE73CD}" type="slidenum">
              <a:rPr lang="en-US" smtClean="0"/>
              <a:t>12</a:t>
            </a:fld>
            <a:endParaRPr lang="en-US" dirty="0"/>
          </a:p>
        </p:txBody>
      </p:sp>
    </p:spTree>
    <p:extLst>
      <p:ext uri="{BB962C8B-B14F-4D97-AF65-F5344CB8AC3E}">
        <p14:creationId xmlns:p14="http://schemas.microsoft.com/office/powerpoint/2010/main" val="387085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a:prstGeom prst="rect">
            <a:avLst/>
          </a:prstGeom>
        </p:spPr>
        <p:txBody>
          <a:bodyPr/>
          <a:lstStyle/>
          <a:p>
            <a:fld id="{5949C478-FE3F-49B1-8779-07AD60FC0F6B}" type="datetime1">
              <a:rPr lang="en-US" smtClean="0"/>
              <a:t>4/25/2023</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r>
              <a:rPr lang="en-US" dirty="0"/>
              <a:t>© Dr. Abhijit Dutt</a:t>
            </a:r>
          </a:p>
        </p:txBody>
      </p:sp>
      <p:sp>
        <p:nvSpPr>
          <p:cNvPr id="6" name="Slide Number Placeholder 5"/>
          <p:cNvSpPr>
            <a:spLocks noGrp="1"/>
          </p:cNvSpPr>
          <p:nvPr>
            <p:ph type="sldNum" sz="quarter" idx="12"/>
          </p:nvPr>
        </p:nvSpPr>
        <p:spPr>
          <a:xfrm>
            <a:off x="8532812" y="6432551"/>
            <a:ext cx="1219201" cy="273049"/>
          </a:xfrm>
        </p:spPr>
        <p:txBody>
          <a:bodyPr/>
          <a:lstStyle>
            <a:lvl1pPr>
              <a:defRPr sz="1200"/>
            </a:lvl1p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dirty="0"/>
              <a:t>Click to edit Master title style</a:t>
            </a:r>
            <a:endParaRPr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36612" y="6349094"/>
            <a:ext cx="5653087" cy="273049"/>
          </a:xfrm>
        </p:spPr>
        <p:txBody>
          <a:bodyPr/>
          <a:lstStyle/>
          <a:p>
            <a:endParaRPr lang="en-US" dirty="0"/>
          </a:p>
        </p:txBody>
      </p:sp>
      <p:sp>
        <p:nvSpPr>
          <p:cNvPr id="6" name="Slide Number Placeholder 5"/>
          <p:cNvSpPr>
            <a:spLocks noGrp="1"/>
          </p:cNvSpPr>
          <p:nvPr>
            <p:ph type="sldNum" sz="quarter" idx="12"/>
          </p:nvPr>
        </p:nvSpPr>
        <p:spPr>
          <a:xfrm>
            <a:off x="9904412" y="6428316"/>
            <a:ext cx="1219201" cy="273049"/>
          </a:xfrm>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1065212" y="1371600"/>
            <a:ext cx="9753600" cy="4876800"/>
          </a:xfrm>
          <a:noFill/>
        </p:spPr>
        <p:txBody>
          <a:bodyPr/>
          <a:lstStyle>
            <a:lvl1pPr marL="274320" indent="-228600">
              <a:spcBef>
                <a:spcPts val="2400"/>
              </a:spcBef>
              <a:buClr>
                <a:srgbClr val="0070C0"/>
              </a:buClr>
              <a:buSzPct val="90000"/>
              <a:buFont typeface="Palatino Linotype" panose="02040502050505030304" pitchFamily="18" charset="0"/>
              <a:buChar char="•"/>
              <a:defRPr sz="2800"/>
            </a:lvl1pPr>
            <a:lvl2pPr marL="594360" indent="-228600">
              <a:buClr>
                <a:srgbClr val="FFC000"/>
              </a:buClr>
              <a:buFont typeface="Palatino Linotype" panose="02040502050505030304" pitchFamily="18" charset="0"/>
              <a:buChar char="•"/>
              <a:defRPr sz="2600"/>
            </a:lvl2pPr>
            <a:lvl3pPr>
              <a:buClr>
                <a:srgbClr val="00B050"/>
              </a:buCl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932612" y="6155267"/>
            <a:ext cx="1371600" cy="273049"/>
          </a:xfrm>
          <a:prstGeom prst="rect">
            <a:avLst/>
          </a:prstGeom>
        </p:spPr>
        <p:txBody>
          <a:bodyPr/>
          <a:lstStyle/>
          <a:p>
            <a:fld id="{7955BE44-216D-4663-9221-C183B2C9078E}" type="datetime1">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046" y="76200"/>
            <a:ext cx="10868369" cy="1143000"/>
          </a:xfrm>
        </p:spPr>
        <p:txBody>
          <a:bodyPr/>
          <a:lstStyle/>
          <a:p>
            <a:r>
              <a:rPr kumimoji="0" lang="en-US" dirty="0"/>
              <a:t>Click to edit Master title style</a:t>
            </a:r>
          </a:p>
        </p:txBody>
      </p:sp>
      <p:sp>
        <p:nvSpPr>
          <p:cNvPr id="8"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24101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588" y="1589566"/>
            <a:ext cx="5383398"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297560" y="1589566"/>
            <a:ext cx="5340877"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extBox 6"/>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87747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5" name="TextBox 4"/>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77395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76200"/>
            <a:ext cx="10868369" cy="1143000"/>
          </a:xfrm>
        </p:spPr>
        <p:txBody>
          <a:bodyPr>
            <a:normAutofit/>
          </a:bodyPr>
          <a:lstStyle>
            <a:lvl1pPr>
              <a:defRPr sz="3200">
                <a:solidFill>
                  <a:schemeClr val="accent2"/>
                </a:solidFill>
              </a:defRPr>
            </a:lvl1pPr>
          </a:lstStyle>
          <a:p>
            <a:r>
              <a:rPr lang="en-US" dirty="0"/>
              <a:t>Click to edit Master title style</a:t>
            </a:r>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9"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TextBox 7"/>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8164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0"/>
            <a:ext cx="10868369" cy="1066800"/>
          </a:xfrm>
        </p:spPr>
        <p:txBody>
          <a:bodyPr/>
          <a:lstStyle>
            <a:lvl1pPr>
              <a:defRPr>
                <a:solidFill>
                  <a:schemeClr val="accent2"/>
                </a:solidFill>
              </a:defRPr>
            </a:lvl1pPr>
          </a:lstStyle>
          <a:p>
            <a:r>
              <a:rPr lang="en-US"/>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7" name="TextBox 6"/>
          <p:cNvSpPr txBox="1"/>
          <p:nvPr userDrawn="1"/>
        </p:nvSpPr>
        <p:spPr>
          <a:xfrm>
            <a:off x="812588" y="6553201"/>
            <a:ext cx="108683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651" y="1600200"/>
            <a:ext cx="10868369"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22352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065212" y="6343499"/>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9904412" y="6411383"/>
            <a:ext cx="1219201" cy="273049"/>
          </a:xfrm>
          <a:prstGeom prst="rect">
            <a:avLst/>
          </a:prstGeom>
        </p:spPr>
        <p:txBody>
          <a:bodyPr vert="horz" lIns="91440" tIns="45720" rIns="91440" bIns="45720" rtlCol="0" anchor="ctr"/>
          <a:lstStyle>
            <a:lvl1pPr algn="r">
              <a:defRPr sz="18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531812" y="1388534"/>
            <a:ext cx="10210800" cy="455506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laceholder 1"/>
          <p:cNvSpPr>
            <a:spLocks noGrp="1"/>
          </p:cNvSpPr>
          <p:nvPr>
            <p:ph type="title"/>
          </p:nvPr>
        </p:nvSpPr>
        <p:spPr bwMode="auto">
          <a:xfrm>
            <a:off x="1065212" y="160867"/>
            <a:ext cx="8686801" cy="106680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4" name="Rectangle 3"/>
          <p:cNvSpPr/>
          <p:nvPr userDrawn="1"/>
        </p:nvSpPr>
        <p:spPr>
          <a:xfrm>
            <a:off x="-1" y="0"/>
            <a:ext cx="12188825" cy="6858000"/>
          </a:xfrm>
          <a:prstGeom prst="rect">
            <a:avLst/>
          </a:prstGeom>
          <a:noFill/>
          <a:ln w="152400">
            <a:solidFill>
              <a:srgbClr val="7030A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25000"/>
        <a:buFont typeface="Calibri" panose="020F0502020204030204" pitchFamily="34" charset="0"/>
        <a:buChar char="•"/>
        <a:defRPr sz="28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50000"/>
          </a:schemeClr>
        </a:buClr>
        <a:buSzPct val="100000"/>
        <a:buFont typeface="Courier New" panose="02070309020205020404" pitchFamily="49" charset="0"/>
        <a:buChar char="o"/>
        <a:defRPr sz="26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accent4">
            <a:lumMod val="75000"/>
          </a:schemeClr>
        </a:buClr>
        <a:buSzPct val="125000"/>
        <a:buFont typeface="Arial" panose="020B0604020202020204" pitchFamily="34" charset="0"/>
        <a:buChar char="•"/>
        <a:defRPr sz="24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002060"/>
        </a:buClr>
        <a:buSzPct val="90000"/>
        <a:buFont typeface="Courier New" panose="02070309020205020404" pitchFamily="49" charset="0"/>
        <a:buChar char="o"/>
        <a:defRPr sz="22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rgbClr val="002060"/>
        </a:buClr>
        <a:buSzPct val="90000"/>
        <a:buFont typeface="Courier New" panose="02070309020205020404" pitchFamily="49" charset="0"/>
        <a:buChar char="o"/>
        <a:defRPr sz="20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588" y="76200"/>
            <a:ext cx="10868369" cy="11430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651" y="1600200"/>
            <a:ext cx="10868369"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5883" y="6248401"/>
            <a:ext cx="3555074" cy="365125"/>
          </a:xfrm>
          <a:prstGeom prst="rect">
            <a:avLst/>
          </a:prstGeom>
        </p:spPr>
        <p:txBody>
          <a:bodyPr vert="horz" anchor="ctr" anchorCtr="0"/>
          <a:lstStyle>
            <a:lvl1pPr algn="l" eaLnBrk="1" latinLnBrk="0" hangingPunct="1">
              <a:defRPr kumimoji="0" sz="1400">
                <a:solidFill>
                  <a:schemeClr val="tx2"/>
                </a:solidFill>
              </a:defRPr>
            </a:lvl1pPr>
          </a:lstStyle>
          <a:p>
            <a:fld id="{8E2ABE4E-BBD6-4463-BC77-FBFDC9C142F2}" type="datetimeFigureOut">
              <a:rPr lang="en-US" smtClean="0">
                <a:solidFill>
                  <a:srgbClr val="04617B"/>
                </a:solidFill>
              </a:rPr>
              <a:pPr/>
              <a:t>4/25/2023</a:t>
            </a:fld>
            <a:endParaRPr lang="en-US" dirty="0">
              <a:solidFill>
                <a:srgbClr val="04617B"/>
              </a:solidFill>
            </a:endParaRPr>
          </a:p>
        </p:txBody>
      </p:sp>
      <p:sp>
        <p:nvSpPr>
          <p:cNvPr id="3" name="Footer Placeholder 2"/>
          <p:cNvSpPr>
            <a:spLocks noGrp="1"/>
          </p:cNvSpPr>
          <p:nvPr>
            <p:ph type="ftr" sz="quarter" idx="3"/>
          </p:nvPr>
        </p:nvSpPr>
        <p:spPr>
          <a:xfrm>
            <a:off x="812589" y="6248207"/>
            <a:ext cx="7226228" cy="365125"/>
          </a:xfrm>
          <a:prstGeom prst="rect">
            <a:avLst/>
          </a:prstGeom>
        </p:spPr>
        <p:txBody>
          <a:bodyPr vert="horz" anchor="ctr"/>
          <a:lstStyle>
            <a:lvl1pPr algn="r" eaLnBrk="1" latinLnBrk="0" hangingPunct="1">
              <a:defRPr kumimoji="0" sz="1400">
                <a:solidFill>
                  <a:schemeClr val="tx2"/>
                </a:solidFill>
              </a:defRPr>
            </a:lvl1pPr>
          </a:lstStyle>
          <a:p>
            <a:endParaRPr lang="en-US" dirty="0">
              <a:solidFill>
                <a:srgbClr val="04617B"/>
              </a:solidFill>
            </a:endParaRPr>
          </a:p>
        </p:txBody>
      </p:sp>
      <p:sp>
        <p:nvSpPr>
          <p:cNvPr id="7" name="Rectangle 6"/>
          <p:cNvSpPr/>
          <p:nvPr/>
        </p:nvSpPr>
        <p:spPr bwMode="white">
          <a:xfrm>
            <a:off x="0" y="1234440"/>
            <a:ext cx="12188825"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Rectangle 7"/>
          <p:cNvSpPr/>
          <p:nvPr/>
        </p:nvSpPr>
        <p:spPr>
          <a:xfrm>
            <a:off x="0" y="128016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9" name="Rectangle 8"/>
          <p:cNvSpPr/>
          <p:nvPr/>
        </p:nvSpPr>
        <p:spPr>
          <a:xfrm>
            <a:off x="787195" y="1280160"/>
            <a:ext cx="11401630" cy="228600"/>
          </a:xfrm>
          <a:prstGeom prst="rect">
            <a:avLst/>
          </a:prstGeom>
          <a:solidFill>
            <a:srgbClr val="00006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3" name="Slide Number Placeholder 22"/>
          <p:cNvSpPr>
            <a:spLocks noGrp="1"/>
          </p:cNvSpPr>
          <p:nvPr>
            <p:ph type="sldNum" sz="quarter" idx="4"/>
          </p:nvPr>
        </p:nvSpPr>
        <p:spPr>
          <a:xfrm>
            <a:off x="0" y="1272222"/>
            <a:ext cx="711015"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B5ACC4-1242-4D72-BA11-D5AA5AAA2DF6}" type="slidenum">
              <a:rPr lang="en-US" smtClean="0"/>
              <a:pPr/>
              <a:t>‹#›</a:t>
            </a:fld>
            <a:endParaRPr lang="en-US" dirty="0"/>
          </a:p>
        </p:txBody>
      </p:sp>
    </p:spTree>
    <p:extLst>
      <p:ext uri="{BB962C8B-B14F-4D97-AF65-F5344CB8AC3E}">
        <p14:creationId xmlns:p14="http://schemas.microsoft.com/office/powerpoint/2010/main" val="28419894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rtl="0" eaLnBrk="1" latinLnBrk="0" hangingPunct="1">
        <a:spcBef>
          <a:spcPct val="0"/>
        </a:spcBef>
        <a:buNone/>
        <a:defRPr kumimoji="0" sz="3600" kern="1200">
          <a:solidFill>
            <a:srgbClr val="000066"/>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2">
            <a:lumMod val="60000"/>
            <a:lumOff val="40000"/>
          </a:schemeClr>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mongodb/mongodb_aggregations_intro.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practical-mongodb-aggregations.com/" TargetMode="External"/><Relationship Id="rId5" Type="http://schemas.openxmlformats.org/officeDocument/2006/relationships/hyperlink" Target="https://www.mongodb.com/docs/manual/meta/aggregation-quick-reference/" TargetMode="External"/><Relationship Id="rId4" Type="http://schemas.openxmlformats.org/officeDocument/2006/relationships/hyperlink" Target="https://www.mongodb.com/basics/aggregation-pipelin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pi.mongod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ongodb.com/docs/mongodb-shell/run-commands/" TargetMode="External"/><Relationship Id="rId2" Type="http://schemas.openxmlformats.org/officeDocument/2006/relationships/hyperlink" Target="https://www.mongodb.com/try/download/shell?jmp=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65212" y="3810000"/>
            <a:ext cx="5029201" cy="1397000"/>
          </a:xfrm>
        </p:spPr>
        <p:txBody>
          <a:bodyPr>
            <a:normAutofit/>
          </a:bodyPr>
          <a:lstStyle/>
          <a:p>
            <a:pPr algn="ctr"/>
            <a:r>
              <a:rPr lang="en-US" sz="3600" b="1" kern="1200">
                <a:solidFill>
                  <a:schemeClr val="tx1"/>
                </a:solidFill>
                <a:effectLst>
                  <a:outerShdw blurRad="38100" dist="38100" dir="2700000" algn="tl">
                    <a:srgbClr val="000000">
                      <a:alpha val="43137"/>
                    </a:srgbClr>
                  </a:outerShdw>
                </a:effectLst>
              </a:rPr>
              <a:t>Abhijit Dutt</a:t>
            </a:r>
            <a:endParaRPr lang="en-US" sz="3600" b="1" dirty="0">
              <a:effectLst>
                <a:outerShdw blurRad="38100" dist="38100" dir="2700000" algn="tl">
                  <a:srgbClr val="000000">
                    <a:alpha val="43137"/>
                  </a:srgbClr>
                </a:outerShdw>
              </a:effectLst>
            </a:endParaRPr>
          </a:p>
        </p:txBody>
      </p:sp>
      <p:sp>
        <p:nvSpPr>
          <p:cNvPr id="4" name="Title 3"/>
          <p:cNvSpPr>
            <a:spLocks noGrp="1"/>
          </p:cNvSpPr>
          <p:nvPr>
            <p:ph type="ctrTitle"/>
          </p:nvPr>
        </p:nvSpPr>
        <p:spPr>
          <a:xfrm>
            <a:off x="379412" y="533400"/>
            <a:ext cx="6705600" cy="2870200"/>
          </a:xfrm>
        </p:spPr>
        <p:txBody>
          <a:bodyPr>
            <a:normAutofit/>
          </a:bodyPr>
          <a:lstStyle/>
          <a:p>
            <a:r>
              <a:rPr lang="en-US" sz="4800" b="1" kern="1200" dirty="0">
                <a:solidFill>
                  <a:schemeClr val="accent5"/>
                </a:solidFill>
                <a:effectLst/>
                <a:latin typeface="+mn-lt"/>
              </a:rPr>
              <a:t>MongoDB</a:t>
            </a:r>
            <a:endParaRPr lang="en-US" dirty="0">
              <a:solidFill>
                <a:srgbClr val="AF8A47"/>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38ABAE-5F04-47FF-A3B7-F7E868BAA8F7}"/>
              </a:ext>
            </a:extLst>
          </p:cNvPr>
          <p:cNvSpPr>
            <a:spLocks noGrp="1"/>
          </p:cNvSpPr>
          <p:nvPr>
            <p:ph type="sldNum" sz="quarter" idx="12"/>
          </p:nvPr>
        </p:nvSpPr>
        <p:spPr/>
        <p:txBody>
          <a:bodyPr/>
          <a:lstStyle/>
          <a:p>
            <a:fld id="{AAEAE4A8-A6E5-453E-B946-FB774B73F48C}" type="slidenum">
              <a:rPr lang="en-US" smtClean="0"/>
              <a:t>10</a:t>
            </a:fld>
            <a:endParaRPr lang="en-US" dirty="0"/>
          </a:p>
        </p:txBody>
      </p:sp>
      <p:sp>
        <p:nvSpPr>
          <p:cNvPr id="3" name="Content Placeholder 2">
            <a:extLst>
              <a:ext uri="{FF2B5EF4-FFF2-40B4-BE49-F238E27FC236}">
                <a16:creationId xmlns:a16="http://schemas.microsoft.com/office/drawing/2014/main" id="{3F37A646-D38C-4B42-A9E2-F04BB0C1186E}"/>
              </a:ext>
            </a:extLst>
          </p:cNvPr>
          <p:cNvSpPr>
            <a:spLocks noGrp="1"/>
          </p:cNvSpPr>
          <p:nvPr>
            <p:ph idx="1"/>
          </p:nvPr>
        </p:nvSpPr>
        <p:spPr/>
        <p:txBody>
          <a:bodyPr>
            <a:normAutofit/>
          </a:bodyPr>
          <a:lstStyle/>
          <a:p>
            <a:r>
              <a:rPr lang="en-US" dirty="0">
                <a:hlinkClick r:id="rId3"/>
              </a:rPr>
              <a:t>https://www.w3schools.com/mongodb/mongodb_aggregations_intro.php</a:t>
            </a:r>
            <a:endParaRPr lang="en-US" dirty="0"/>
          </a:p>
          <a:p>
            <a:endParaRPr lang="en-US" dirty="0"/>
          </a:p>
          <a:p>
            <a:r>
              <a:rPr lang="en-US" dirty="0">
                <a:hlinkClick r:id="rId4"/>
              </a:rPr>
              <a:t>https://www.mongodb.com/basics/aggregation-pipeline</a:t>
            </a:r>
            <a:endParaRPr lang="en-US" dirty="0"/>
          </a:p>
          <a:p>
            <a:r>
              <a:rPr lang="en-US" dirty="0">
                <a:hlinkClick r:id="rId5"/>
              </a:rPr>
              <a:t>https://www.mongodb.com/docs/manual/meta/aggregation-quick-reference/</a:t>
            </a:r>
            <a:endParaRPr lang="en-US" dirty="0"/>
          </a:p>
          <a:p>
            <a:r>
              <a:rPr lang="en-US" dirty="0">
                <a:hlinkClick r:id="rId6"/>
              </a:rPr>
              <a:t>https://www.practical-mongodb-aggregations.com/</a:t>
            </a:r>
            <a:endParaRPr lang="en-US" dirty="0"/>
          </a:p>
          <a:p>
            <a:endParaRPr lang="en-US" dirty="0"/>
          </a:p>
          <a:p>
            <a:endParaRPr lang="en-US" dirty="0"/>
          </a:p>
        </p:txBody>
      </p:sp>
      <p:sp>
        <p:nvSpPr>
          <p:cNvPr id="4" name="Title 3">
            <a:extLst>
              <a:ext uri="{FF2B5EF4-FFF2-40B4-BE49-F238E27FC236}">
                <a16:creationId xmlns:a16="http://schemas.microsoft.com/office/drawing/2014/main" id="{DE229C82-9494-40FD-849D-52C8CE524363}"/>
              </a:ext>
            </a:extLst>
          </p:cNvPr>
          <p:cNvSpPr>
            <a:spLocks noGrp="1"/>
          </p:cNvSpPr>
          <p:nvPr>
            <p:ph type="title"/>
          </p:nvPr>
        </p:nvSpPr>
        <p:spPr/>
        <p:txBody>
          <a:bodyPr/>
          <a:lstStyle/>
          <a:p>
            <a:r>
              <a:rPr lang="en-US" dirty="0"/>
              <a:t>Pipeline</a:t>
            </a:r>
          </a:p>
        </p:txBody>
      </p:sp>
    </p:spTree>
    <p:extLst>
      <p:ext uri="{BB962C8B-B14F-4D97-AF65-F5344CB8AC3E}">
        <p14:creationId xmlns:p14="http://schemas.microsoft.com/office/powerpoint/2010/main" val="17561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167F47-3190-CC2C-CC7E-90F3B6B1E1D0}"/>
              </a:ext>
            </a:extLst>
          </p:cNvPr>
          <p:cNvSpPr>
            <a:spLocks noGrp="1"/>
          </p:cNvSpPr>
          <p:nvPr>
            <p:ph type="sldNum" sz="quarter" idx="12"/>
          </p:nvPr>
        </p:nvSpPr>
        <p:spPr/>
        <p:txBody>
          <a:bodyPr/>
          <a:lstStyle/>
          <a:p>
            <a:fld id="{AAEAE4A8-A6E5-453E-B946-FB774B73F48C}" type="slidenum">
              <a:rPr lang="en-US" smtClean="0"/>
              <a:t>11</a:t>
            </a:fld>
            <a:endParaRPr lang="en-US" dirty="0"/>
          </a:p>
        </p:txBody>
      </p:sp>
      <p:sp>
        <p:nvSpPr>
          <p:cNvPr id="3" name="Content Placeholder 2">
            <a:extLst>
              <a:ext uri="{FF2B5EF4-FFF2-40B4-BE49-F238E27FC236}">
                <a16:creationId xmlns:a16="http://schemas.microsoft.com/office/drawing/2014/main" id="{81A82DF4-A120-4B19-4329-0136C2817BC5}"/>
              </a:ext>
            </a:extLst>
          </p:cNvPr>
          <p:cNvSpPr>
            <a:spLocks noGrp="1"/>
          </p:cNvSpPr>
          <p:nvPr>
            <p:ph idx="1"/>
          </p:nvPr>
        </p:nvSpPr>
        <p:spPr/>
        <p:txBody>
          <a:bodyPr/>
          <a:lstStyle/>
          <a:p>
            <a:r>
              <a:rPr lang="en-US" dirty="0"/>
              <a:t>Performance overhead because of JavaScript </a:t>
            </a:r>
          </a:p>
        </p:txBody>
      </p:sp>
      <p:sp>
        <p:nvSpPr>
          <p:cNvPr id="4" name="Title 3">
            <a:extLst>
              <a:ext uri="{FF2B5EF4-FFF2-40B4-BE49-F238E27FC236}">
                <a16:creationId xmlns:a16="http://schemas.microsoft.com/office/drawing/2014/main" id="{DA61EF7B-1E33-E363-0FB7-41AD6C58CDC0}"/>
              </a:ext>
            </a:extLst>
          </p:cNvPr>
          <p:cNvSpPr>
            <a:spLocks noGrp="1"/>
          </p:cNvSpPr>
          <p:nvPr>
            <p:ph type="title"/>
          </p:nvPr>
        </p:nvSpPr>
        <p:spPr/>
        <p:txBody>
          <a:bodyPr/>
          <a:lstStyle/>
          <a:p>
            <a:r>
              <a:rPr lang="en-US" dirty="0"/>
              <a:t>Map-reduce problems</a:t>
            </a:r>
          </a:p>
        </p:txBody>
      </p:sp>
    </p:spTree>
    <p:extLst>
      <p:ext uri="{BB962C8B-B14F-4D97-AF65-F5344CB8AC3E}">
        <p14:creationId xmlns:p14="http://schemas.microsoft.com/office/powerpoint/2010/main" val="79567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B8D63C-8C67-4C0F-8722-EC444E305F8A}"/>
              </a:ext>
            </a:extLst>
          </p:cNvPr>
          <p:cNvSpPr>
            <a:spLocks noGrp="1"/>
          </p:cNvSpPr>
          <p:nvPr>
            <p:ph type="title"/>
          </p:nvPr>
        </p:nvSpPr>
        <p:spPr/>
        <p:txBody>
          <a:bodyPr>
            <a:normAutofit/>
          </a:bodyPr>
          <a:lstStyle/>
          <a:p>
            <a:pPr algn="ctr"/>
            <a:r>
              <a:rPr lang="en-US" b="1" dirty="0"/>
              <a:t>Assignment-5</a:t>
            </a:r>
            <a:endParaRPr lang="en-US" dirty="0"/>
          </a:p>
        </p:txBody>
      </p:sp>
      <p:sp>
        <p:nvSpPr>
          <p:cNvPr id="4" name="Content Placeholder 3">
            <a:extLst>
              <a:ext uri="{FF2B5EF4-FFF2-40B4-BE49-F238E27FC236}">
                <a16:creationId xmlns:a16="http://schemas.microsoft.com/office/drawing/2014/main" id="{C9C0413E-D8A7-4885-BDA7-A692F453DEFE}"/>
              </a:ext>
            </a:extLst>
          </p:cNvPr>
          <p:cNvSpPr>
            <a:spLocks noGrp="1"/>
          </p:cNvSpPr>
          <p:nvPr>
            <p:ph sz="quarter" idx="1"/>
          </p:nvPr>
        </p:nvSpPr>
        <p:spPr/>
        <p:txBody>
          <a:bodyPr>
            <a:normAutofit fontScale="62500" lnSpcReduction="20000"/>
          </a:bodyPr>
          <a:lstStyle/>
          <a:p>
            <a:pPr marL="457200" indent="-457200"/>
            <a:r>
              <a:rPr lang="en-US" sz="3800" dirty="0">
                <a:solidFill>
                  <a:srgbClr val="C00000"/>
                </a:solidFill>
              </a:rPr>
              <a:t>Indexing</a:t>
            </a:r>
          </a:p>
          <a:p>
            <a:pPr marL="457200" indent="-457200"/>
            <a:r>
              <a:rPr lang="en-US" sz="3800" dirty="0">
                <a:solidFill>
                  <a:srgbClr val="C00000"/>
                </a:solidFill>
              </a:rPr>
              <a:t>Aggregation</a:t>
            </a:r>
          </a:p>
          <a:p>
            <a:pPr marL="457200" indent="-457200"/>
            <a:r>
              <a:rPr lang="en-US" sz="3800" dirty="0">
                <a:solidFill>
                  <a:srgbClr val="C00000"/>
                </a:solidFill>
              </a:rPr>
              <a:t>Special Collection and index types</a:t>
            </a:r>
          </a:p>
          <a:p>
            <a:pPr marL="457200" indent="-457200"/>
            <a:r>
              <a:rPr lang="en-US" sz="3800" dirty="0">
                <a:solidFill>
                  <a:srgbClr val="C00000"/>
                </a:solidFill>
              </a:rPr>
              <a:t>Files Storage</a:t>
            </a:r>
          </a:p>
          <a:p>
            <a:pPr marL="457200" indent="-457200"/>
            <a:endParaRPr lang="en-US" sz="3800" dirty="0">
              <a:solidFill>
                <a:srgbClr val="C00000"/>
              </a:solidFill>
            </a:endParaRPr>
          </a:p>
          <a:p>
            <a:pPr marL="0" indent="0">
              <a:buNone/>
            </a:pPr>
            <a:r>
              <a:rPr lang="en-US" sz="4000" dirty="0"/>
              <a:t>However, MongoDB </a:t>
            </a:r>
            <a:r>
              <a:rPr lang="en-US" sz="4000" b="1" dirty="0"/>
              <a:t>doesn’t</a:t>
            </a:r>
            <a:r>
              <a:rPr lang="en-US" sz="4000" dirty="0"/>
              <a:t> provide </a:t>
            </a:r>
            <a:r>
              <a:rPr lang="en-US" sz="4000" b="1" dirty="0"/>
              <a:t>complex join</a:t>
            </a:r>
          </a:p>
          <a:p>
            <a:pPr marL="0" indent="0">
              <a:buNone/>
            </a:pPr>
            <a:endParaRPr lang="en-US" dirty="0"/>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09662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38ABAE-5F04-47FF-A3B7-F7E868BAA8F7}"/>
              </a:ext>
            </a:extLst>
          </p:cNvPr>
          <p:cNvSpPr>
            <a:spLocks noGrp="1"/>
          </p:cNvSpPr>
          <p:nvPr>
            <p:ph type="sldNum" sz="quarter" idx="12"/>
          </p:nvPr>
        </p:nvSpPr>
        <p:spPr/>
        <p:txBody>
          <a:bodyPr/>
          <a:lstStyle/>
          <a:p>
            <a:fld id="{AAEAE4A8-A6E5-453E-B946-FB774B73F48C}" type="slidenum">
              <a:rPr lang="en-US" smtClean="0"/>
              <a:t>2</a:t>
            </a:fld>
            <a:endParaRPr lang="en-US" dirty="0"/>
          </a:p>
        </p:txBody>
      </p:sp>
      <p:sp>
        <p:nvSpPr>
          <p:cNvPr id="3" name="Content Placeholder 2">
            <a:extLst>
              <a:ext uri="{FF2B5EF4-FFF2-40B4-BE49-F238E27FC236}">
                <a16:creationId xmlns:a16="http://schemas.microsoft.com/office/drawing/2014/main" id="{3F37A646-D38C-4B42-A9E2-F04BB0C1186E}"/>
              </a:ext>
            </a:extLst>
          </p:cNvPr>
          <p:cNvSpPr>
            <a:spLocks noGrp="1"/>
          </p:cNvSpPr>
          <p:nvPr>
            <p:ph idx="1"/>
          </p:nvPr>
        </p:nvSpPr>
        <p:spPr/>
        <p:txBody>
          <a:bodyPr/>
          <a:lstStyle/>
          <a:p>
            <a:r>
              <a:rPr lang="en-US" dirty="0"/>
              <a:t>It is a document-oriented database</a:t>
            </a:r>
          </a:p>
          <a:p>
            <a:r>
              <a:rPr lang="en-US" dirty="0"/>
              <a:t>So what does it mean?</a:t>
            </a:r>
          </a:p>
          <a:p>
            <a:pPr lvl="1"/>
            <a:r>
              <a:rPr lang="en-US" dirty="0"/>
              <a:t>Complex hierarchical relationship could be represented using a single record</a:t>
            </a:r>
          </a:p>
          <a:p>
            <a:pPr lvl="1"/>
            <a:r>
              <a:rPr lang="en-US" dirty="0"/>
              <a:t>No predefined schemas – document’s keys and values are not of fixed types or sizes</a:t>
            </a:r>
          </a:p>
          <a:p>
            <a:r>
              <a:rPr lang="en-US" dirty="0"/>
              <a:t>This also makes it very easy to </a:t>
            </a:r>
            <a:r>
              <a:rPr lang="en-US" dirty="0">
                <a:solidFill>
                  <a:srgbClr val="FF0000"/>
                </a:solidFill>
              </a:rPr>
              <a:t>shard</a:t>
            </a:r>
            <a:r>
              <a:rPr lang="en-US" dirty="0"/>
              <a:t> data across servers</a:t>
            </a:r>
          </a:p>
        </p:txBody>
      </p:sp>
      <p:sp>
        <p:nvSpPr>
          <p:cNvPr id="4" name="Title 3">
            <a:extLst>
              <a:ext uri="{FF2B5EF4-FFF2-40B4-BE49-F238E27FC236}">
                <a16:creationId xmlns:a16="http://schemas.microsoft.com/office/drawing/2014/main" id="{DE229C82-9494-40FD-849D-52C8CE524363}"/>
              </a:ext>
            </a:extLst>
          </p:cNvPr>
          <p:cNvSpPr>
            <a:spLocks noGrp="1"/>
          </p:cNvSpPr>
          <p:nvPr>
            <p:ph type="title"/>
          </p:nvPr>
        </p:nvSpPr>
        <p:spPr/>
        <p:txBody>
          <a:bodyPr/>
          <a:lstStyle/>
          <a:p>
            <a:r>
              <a:rPr lang="en-US" dirty="0"/>
              <a:t>MongoDB</a:t>
            </a:r>
          </a:p>
        </p:txBody>
      </p:sp>
    </p:spTree>
    <p:extLst>
      <p:ext uri="{BB962C8B-B14F-4D97-AF65-F5344CB8AC3E}">
        <p14:creationId xmlns:p14="http://schemas.microsoft.com/office/powerpoint/2010/main" val="168068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B8D63C-8C67-4C0F-8722-EC444E305F8A}"/>
              </a:ext>
            </a:extLst>
          </p:cNvPr>
          <p:cNvSpPr>
            <a:spLocks noGrp="1"/>
          </p:cNvSpPr>
          <p:nvPr>
            <p:ph type="title"/>
          </p:nvPr>
        </p:nvSpPr>
        <p:spPr/>
        <p:txBody>
          <a:bodyPr>
            <a:normAutofit/>
          </a:bodyPr>
          <a:lstStyle/>
          <a:p>
            <a:pPr algn="ctr"/>
            <a:r>
              <a:rPr lang="en-US" b="1" dirty="0"/>
              <a:t>MongoDB Features</a:t>
            </a:r>
            <a:endParaRPr lang="en-US" dirty="0"/>
          </a:p>
        </p:txBody>
      </p:sp>
      <p:sp>
        <p:nvSpPr>
          <p:cNvPr id="4" name="Content Placeholder 3">
            <a:extLst>
              <a:ext uri="{FF2B5EF4-FFF2-40B4-BE49-F238E27FC236}">
                <a16:creationId xmlns:a16="http://schemas.microsoft.com/office/drawing/2014/main" id="{C9C0413E-D8A7-4885-BDA7-A692F453DEFE}"/>
              </a:ext>
            </a:extLst>
          </p:cNvPr>
          <p:cNvSpPr>
            <a:spLocks noGrp="1"/>
          </p:cNvSpPr>
          <p:nvPr>
            <p:ph sz="quarter" idx="1"/>
          </p:nvPr>
        </p:nvSpPr>
        <p:spPr/>
        <p:txBody>
          <a:bodyPr>
            <a:normAutofit fontScale="62500" lnSpcReduction="20000"/>
          </a:bodyPr>
          <a:lstStyle/>
          <a:p>
            <a:pPr marL="457200" indent="-457200"/>
            <a:r>
              <a:rPr lang="en-US" sz="3800" dirty="0">
                <a:solidFill>
                  <a:srgbClr val="C00000"/>
                </a:solidFill>
              </a:rPr>
              <a:t>Indexing</a:t>
            </a:r>
          </a:p>
          <a:p>
            <a:pPr marL="457200" indent="-457200"/>
            <a:r>
              <a:rPr lang="en-US" sz="3800" dirty="0">
                <a:solidFill>
                  <a:srgbClr val="C00000"/>
                </a:solidFill>
              </a:rPr>
              <a:t>Aggregation</a:t>
            </a:r>
          </a:p>
          <a:p>
            <a:pPr marL="457200" indent="-457200"/>
            <a:r>
              <a:rPr lang="en-US" sz="3800" dirty="0">
                <a:solidFill>
                  <a:srgbClr val="C00000"/>
                </a:solidFill>
              </a:rPr>
              <a:t>Special Collection and index types</a:t>
            </a:r>
          </a:p>
          <a:p>
            <a:pPr marL="457200" indent="-457200"/>
            <a:r>
              <a:rPr lang="en-US" sz="3800" dirty="0">
                <a:solidFill>
                  <a:srgbClr val="C00000"/>
                </a:solidFill>
              </a:rPr>
              <a:t>Files Storage</a:t>
            </a:r>
          </a:p>
          <a:p>
            <a:pPr marL="457200" indent="-457200"/>
            <a:endParaRPr lang="en-US" sz="3800" dirty="0">
              <a:solidFill>
                <a:srgbClr val="C00000"/>
              </a:solidFill>
            </a:endParaRPr>
          </a:p>
          <a:p>
            <a:pPr marL="0" indent="0">
              <a:buNone/>
            </a:pPr>
            <a:r>
              <a:rPr lang="en-US" sz="4000" dirty="0"/>
              <a:t>However, MongoDB </a:t>
            </a:r>
            <a:r>
              <a:rPr lang="en-US" sz="4000" b="1" dirty="0"/>
              <a:t>doesn’t</a:t>
            </a:r>
            <a:r>
              <a:rPr lang="en-US" sz="4000" dirty="0"/>
              <a:t> provide </a:t>
            </a:r>
            <a:r>
              <a:rPr lang="en-US" sz="4000" b="1" dirty="0"/>
              <a:t>complex join</a:t>
            </a:r>
          </a:p>
          <a:p>
            <a:pPr marL="0" indent="0">
              <a:buNone/>
            </a:pPr>
            <a:endParaRPr lang="en-US" dirty="0"/>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4345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12B53E-F80D-4EEA-8CAF-4CAF7CF45C9B}"/>
              </a:ext>
            </a:extLst>
          </p:cNvPr>
          <p:cNvSpPr>
            <a:spLocks noGrp="1"/>
          </p:cNvSpPr>
          <p:nvPr>
            <p:ph type="sldNum" sz="quarter" idx="12"/>
          </p:nvPr>
        </p:nvSpPr>
        <p:spPr/>
        <p:txBody>
          <a:bodyPr/>
          <a:lstStyle/>
          <a:p>
            <a:fld id="{AAEAE4A8-A6E5-453E-B946-FB774B73F48C}" type="slidenum">
              <a:rPr lang="en-US" smtClean="0"/>
              <a:t>4</a:t>
            </a:fld>
            <a:endParaRPr lang="en-US" dirty="0"/>
          </a:p>
        </p:txBody>
      </p:sp>
      <p:sp>
        <p:nvSpPr>
          <p:cNvPr id="3" name="Content Placeholder 2">
            <a:extLst>
              <a:ext uri="{FF2B5EF4-FFF2-40B4-BE49-F238E27FC236}">
                <a16:creationId xmlns:a16="http://schemas.microsoft.com/office/drawing/2014/main" id="{7469AFB4-083D-482E-B22E-E967C1DB51C3}"/>
              </a:ext>
            </a:extLst>
          </p:cNvPr>
          <p:cNvSpPr>
            <a:spLocks noGrp="1"/>
          </p:cNvSpPr>
          <p:nvPr>
            <p:ph idx="1"/>
          </p:nvPr>
        </p:nvSpPr>
        <p:spPr>
          <a:xfrm>
            <a:off x="532014" y="1227667"/>
            <a:ext cx="11191899" cy="5020734"/>
          </a:xfrm>
        </p:spPr>
        <p:txBody>
          <a:bodyPr>
            <a:normAutofit fontScale="92500" lnSpcReduction="10000"/>
          </a:bodyPr>
          <a:lstStyle/>
          <a:p>
            <a:r>
              <a:rPr lang="en-US" dirty="0"/>
              <a:t>A </a:t>
            </a:r>
            <a:r>
              <a:rPr lang="en-US" b="1" dirty="0"/>
              <a:t>document</a:t>
            </a:r>
            <a:r>
              <a:rPr lang="en-US" dirty="0"/>
              <a:t> is the basic unit of data for MongoDB and is roughly equivalent to a </a:t>
            </a:r>
            <a:r>
              <a:rPr lang="en-US" b="1" dirty="0"/>
              <a:t>row</a:t>
            </a:r>
            <a:r>
              <a:rPr lang="en-US" dirty="0"/>
              <a:t> in a relational database management system (but much more expressive)</a:t>
            </a:r>
          </a:p>
          <a:p>
            <a:r>
              <a:rPr lang="en-US" dirty="0"/>
              <a:t>Similarly, a </a:t>
            </a:r>
            <a:r>
              <a:rPr lang="en-US" b="1" dirty="0"/>
              <a:t>collection</a:t>
            </a:r>
            <a:r>
              <a:rPr lang="en-US" dirty="0"/>
              <a:t> can be thought of as a </a:t>
            </a:r>
            <a:r>
              <a:rPr lang="en-US" b="1" dirty="0"/>
              <a:t>table</a:t>
            </a:r>
            <a:r>
              <a:rPr lang="en-US" dirty="0"/>
              <a:t> with a dynamic schema.</a:t>
            </a:r>
          </a:p>
          <a:p>
            <a:r>
              <a:rPr lang="en-US" dirty="0"/>
              <a:t>A single instance of MongoDB can host multiple independent databases, each of which contains its own collections.</a:t>
            </a:r>
          </a:p>
          <a:p>
            <a:r>
              <a:rPr lang="en-US" dirty="0"/>
              <a:t>Every document has a special key, "_id", that is unique within a collection.</a:t>
            </a:r>
          </a:p>
          <a:p>
            <a:r>
              <a:rPr lang="en-US" dirty="0"/>
              <a:t>MongoDB is distributed with a simple but powerful tool called the </a:t>
            </a:r>
            <a:r>
              <a:rPr lang="en-US" b="1" dirty="0"/>
              <a:t>mongo shell</a:t>
            </a:r>
            <a:r>
              <a:rPr lang="en-US" dirty="0"/>
              <a:t>. The mongo shell provides built-in support for administering MongoDB instances and manipulating data using the MongoDB query language. It is also a fully functional JavaScript interpreter that enables users to create and load their own scripts for a variety of purposes.</a:t>
            </a:r>
          </a:p>
        </p:txBody>
      </p:sp>
      <p:sp>
        <p:nvSpPr>
          <p:cNvPr id="4" name="Title 3">
            <a:extLst>
              <a:ext uri="{FF2B5EF4-FFF2-40B4-BE49-F238E27FC236}">
                <a16:creationId xmlns:a16="http://schemas.microsoft.com/office/drawing/2014/main" id="{2BEF4DB3-73DF-4D02-A6B9-86C04EFCC128}"/>
              </a:ext>
            </a:extLst>
          </p:cNvPr>
          <p:cNvSpPr>
            <a:spLocks noGrp="1"/>
          </p:cNvSpPr>
          <p:nvPr>
            <p:ph type="title"/>
          </p:nvPr>
        </p:nvSpPr>
        <p:spPr/>
        <p:txBody>
          <a:bodyPr>
            <a:normAutofit fontScale="90000"/>
          </a:bodyPr>
          <a:lstStyle/>
          <a:p>
            <a:r>
              <a:rPr lang="en-US" dirty="0"/>
              <a:t>MongoDB basic concepts and how it compares with relational database</a:t>
            </a:r>
          </a:p>
        </p:txBody>
      </p:sp>
    </p:spTree>
    <p:extLst>
      <p:ext uri="{BB962C8B-B14F-4D97-AF65-F5344CB8AC3E}">
        <p14:creationId xmlns:p14="http://schemas.microsoft.com/office/powerpoint/2010/main" val="40561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61EC31-4B43-410C-BF89-523F716FD37A}"/>
              </a:ext>
            </a:extLst>
          </p:cNvPr>
          <p:cNvSpPr>
            <a:spLocks noGrp="1"/>
          </p:cNvSpPr>
          <p:nvPr>
            <p:ph type="sldNum" sz="quarter" idx="12"/>
          </p:nvPr>
        </p:nvSpPr>
        <p:spPr/>
        <p:txBody>
          <a:bodyPr/>
          <a:lstStyle/>
          <a:p>
            <a:fld id="{AAEAE4A8-A6E5-453E-B946-FB774B73F48C}" type="slidenum">
              <a:rPr lang="en-US" smtClean="0"/>
              <a:t>5</a:t>
            </a:fld>
            <a:endParaRPr lang="en-US" dirty="0"/>
          </a:p>
        </p:txBody>
      </p:sp>
      <p:sp>
        <p:nvSpPr>
          <p:cNvPr id="3" name="Content Placeholder 2">
            <a:extLst>
              <a:ext uri="{FF2B5EF4-FFF2-40B4-BE49-F238E27FC236}">
                <a16:creationId xmlns:a16="http://schemas.microsoft.com/office/drawing/2014/main" id="{5BEB6F97-F692-4D52-AE5B-6B1D01E17C96}"/>
              </a:ext>
            </a:extLst>
          </p:cNvPr>
          <p:cNvSpPr>
            <a:spLocks noGrp="1"/>
          </p:cNvSpPr>
          <p:nvPr>
            <p:ph idx="1"/>
          </p:nvPr>
        </p:nvSpPr>
        <p:spPr/>
        <p:txBody>
          <a:bodyPr/>
          <a:lstStyle/>
          <a:p>
            <a:r>
              <a:rPr lang="en-US" dirty="0"/>
              <a:t>Ordered set of key-value pair</a:t>
            </a:r>
          </a:p>
          <a:p>
            <a:r>
              <a:rPr lang="en-US" dirty="0"/>
              <a:t>{"_id":{"$oid":"619663fb1e5742da20d64044"},"movieId":2,"title":"Jumanji (1995)","genres":"</a:t>
            </a:r>
            <a:r>
              <a:rPr lang="en-US" dirty="0" err="1"/>
              <a:t>Adventure|Children|Fantasy</a:t>
            </a:r>
            <a:r>
              <a:rPr lang="en-US" dirty="0"/>
              <a:t>"}</a:t>
            </a:r>
          </a:p>
          <a:p>
            <a:endParaRPr lang="en-US" dirty="0"/>
          </a:p>
          <a:p>
            <a:r>
              <a:rPr lang="en-US" dirty="0"/>
              <a:t>{"_id":{"$oid":"619ce7e6e8fedd66498cba6b"},"userId":1,"movieId":70,"rating":3,"timestamp":964982400}</a:t>
            </a:r>
          </a:p>
          <a:p>
            <a:r>
              <a:rPr lang="en-US" dirty="0"/>
              <a:t>Every document has a special key, "_id", that is unique within a collection.</a:t>
            </a:r>
          </a:p>
        </p:txBody>
      </p:sp>
      <p:sp>
        <p:nvSpPr>
          <p:cNvPr id="4" name="Title 3">
            <a:extLst>
              <a:ext uri="{FF2B5EF4-FFF2-40B4-BE49-F238E27FC236}">
                <a16:creationId xmlns:a16="http://schemas.microsoft.com/office/drawing/2014/main" id="{6821E718-75AD-470C-A09C-59A29CB4B3B9}"/>
              </a:ext>
            </a:extLst>
          </p:cNvPr>
          <p:cNvSpPr>
            <a:spLocks noGrp="1"/>
          </p:cNvSpPr>
          <p:nvPr>
            <p:ph type="title"/>
          </p:nvPr>
        </p:nvSpPr>
        <p:spPr/>
        <p:txBody>
          <a:bodyPr/>
          <a:lstStyle/>
          <a:p>
            <a:r>
              <a:rPr lang="en-US" dirty="0"/>
              <a:t>Documents</a:t>
            </a:r>
          </a:p>
        </p:txBody>
      </p:sp>
    </p:spTree>
    <p:extLst>
      <p:ext uri="{BB962C8B-B14F-4D97-AF65-F5344CB8AC3E}">
        <p14:creationId xmlns:p14="http://schemas.microsoft.com/office/powerpoint/2010/main" val="182353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08538-89B5-4B0F-8254-00E21E95FEC7}"/>
              </a:ext>
            </a:extLst>
          </p:cNvPr>
          <p:cNvSpPr>
            <a:spLocks noGrp="1"/>
          </p:cNvSpPr>
          <p:nvPr>
            <p:ph type="sldNum" sz="quarter" idx="12"/>
          </p:nvPr>
        </p:nvSpPr>
        <p:spPr/>
        <p:txBody>
          <a:bodyPr/>
          <a:lstStyle/>
          <a:p>
            <a:fld id="{AAEAE4A8-A6E5-453E-B946-FB774B73F48C}" type="slidenum">
              <a:rPr lang="en-US" smtClean="0"/>
              <a:t>6</a:t>
            </a:fld>
            <a:endParaRPr lang="en-US" dirty="0"/>
          </a:p>
        </p:txBody>
      </p:sp>
      <p:sp>
        <p:nvSpPr>
          <p:cNvPr id="3" name="Content Placeholder 2">
            <a:extLst>
              <a:ext uri="{FF2B5EF4-FFF2-40B4-BE49-F238E27FC236}">
                <a16:creationId xmlns:a16="http://schemas.microsoft.com/office/drawing/2014/main" id="{EEAD2832-86D9-4B04-8C02-B5F62A456848}"/>
              </a:ext>
            </a:extLst>
          </p:cNvPr>
          <p:cNvSpPr>
            <a:spLocks noGrp="1"/>
          </p:cNvSpPr>
          <p:nvPr>
            <p:ph idx="1"/>
          </p:nvPr>
        </p:nvSpPr>
        <p:spPr/>
        <p:txBody>
          <a:bodyPr/>
          <a:lstStyle/>
          <a:p>
            <a:r>
              <a:rPr lang="en-US" dirty="0"/>
              <a:t>It is a group of documents (similar to table???)</a:t>
            </a:r>
          </a:p>
          <a:p>
            <a:r>
              <a:rPr lang="en-US" dirty="0"/>
              <a:t>Collections have dynamic schemas</a:t>
            </a:r>
          </a:p>
          <a:p>
            <a:pPr lvl="1"/>
            <a:r>
              <a:rPr lang="en-US" dirty="0"/>
              <a:t>{"greeting" : "Hello, world!", "views": 3}</a:t>
            </a:r>
          </a:p>
          <a:p>
            <a:pPr lvl="1"/>
            <a:r>
              <a:rPr lang="en-US" dirty="0"/>
              <a:t>{"signoff": "Good night, and good luck"}</a:t>
            </a:r>
          </a:p>
          <a:p>
            <a:r>
              <a:rPr lang="en-US" dirty="0"/>
              <a:t>As any document could be put into any collection, do we ever need more than one collection?</a:t>
            </a:r>
          </a:p>
          <a:p>
            <a:pPr lvl="1"/>
            <a:r>
              <a:rPr lang="en-US" dirty="0"/>
              <a:t>Indexing</a:t>
            </a:r>
          </a:p>
          <a:p>
            <a:pPr lvl="1"/>
            <a:r>
              <a:rPr lang="en-US" dirty="0"/>
              <a:t>Administrative reasons</a:t>
            </a:r>
          </a:p>
        </p:txBody>
      </p:sp>
      <p:sp>
        <p:nvSpPr>
          <p:cNvPr id="4" name="Title 3">
            <a:extLst>
              <a:ext uri="{FF2B5EF4-FFF2-40B4-BE49-F238E27FC236}">
                <a16:creationId xmlns:a16="http://schemas.microsoft.com/office/drawing/2014/main" id="{3C01D0E8-A305-464B-9A5A-29723DB75273}"/>
              </a:ext>
            </a:extLst>
          </p:cNvPr>
          <p:cNvSpPr>
            <a:spLocks noGrp="1"/>
          </p:cNvSpPr>
          <p:nvPr>
            <p:ph type="title"/>
          </p:nvPr>
        </p:nvSpPr>
        <p:spPr/>
        <p:txBody>
          <a:bodyPr/>
          <a:lstStyle/>
          <a:p>
            <a:r>
              <a:rPr lang="en-US" dirty="0"/>
              <a:t>Collections</a:t>
            </a:r>
          </a:p>
        </p:txBody>
      </p:sp>
    </p:spTree>
    <p:extLst>
      <p:ext uri="{BB962C8B-B14F-4D97-AF65-F5344CB8AC3E}">
        <p14:creationId xmlns:p14="http://schemas.microsoft.com/office/powerpoint/2010/main" val="26966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5BFA4-006D-43B0-8AE4-37CB79823057}"/>
              </a:ext>
            </a:extLst>
          </p:cNvPr>
          <p:cNvSpPr>
            <a:spLocks noGrp="1"/>
          </p:cNvSpPr>
          <p:nvPr>
            <p:ph type="sldNum" sz="quarter" idx="12"/>
          </p:nvPr>
        </p:nvSpPr>
        <p:spPr/>
        <p:txBody>
          <a:bodyPr/>
          <a:lstStyle/>
          <a:p>
            <a:fld id="{AAEAE4A8-A6E5-453E-B946-FB774B73F48C}" type="slidenum">
              <a:rPr lang="en-US" smtClean="0"/>
              <a:t>7</a:t>
            </a:fld>
            <a:endParaRPr lang="en-US" dirty="0"/>
          </a:p>
        </p:txBody>
      </p:sp>
      <p:sp>
        <p:nvSpPr>
          <p:cNvPr id="3" name="Content Placeholder 2">
            <a:extLst>
              <a:ext uri="{FF2B5EF4-FFF2-40B4-BE49-F238E27FC236}">
                <a16:creationId xmlns:a16="http://schemas.microsoft.com/office/drawing/2014/main" id="{CDDD9C05-F712-4560-AA78-7965AD97DA45}"/>
              </a:ext>
            </a:extLst>
          </p:cNvPr>
          <p:cNvSpPr>
            <a:spLocks noGrp="1"/>
          </p:cNvSpPr>
          <p:nvPr>
            <p:ph idx="1"/>
          </p:nvPr>
        </p:nvSpPr>
        <p:spPr/>
        <p:txBody>
          <a:bodyPr>
            <a:normAutofit/>
          </a:bodyPr>
          <a:lstStyle/>
          <a:p>
            <a:r>
              <a:rPr lang="en-US" dirty="0"/>
              <a:t>As discussed earlier, please install MongoDB, specific for your environment</a:t>
            </a:r>
          </a:p>
          <a:p>
            <a:r>
              <a:rPr lang="en-US" dirty="0"/>
              <a:t>The default port is 20717</a:t>
            </a:r>
          </a:p>
          <a:p>
            <a:r>
              <a:rPr lang="en-US" dirty="0"/>
              <a:t>In Windows, I run it as service. I mentioned that when I installed it</a:t>
            </a:r>
          </a:p>
          <a:p>
            <a:r>
              <a:rPr lang="en-US" dirty="0"/>
              <a:t>I use GUI MongoDB atlas</a:t>
            </a:r>
          </a:p>
          <a:p>
            <a:r>
              <a:rPr lang="en-US" dirty="0"/>
              <a:t>Drivers - </a:t>
            </a:r>
            <a:r>
              <a:rPr lang="en-US" dirty="0">
                <a:hlinkClick r:id="rId2"/>
              </a:rPr>
              <a:t>https://api.mongodb.com/</a:t>
            </a:r>
            <a:r>
              <a:rPr lang="en-US" dirty="0"/>
              <a:t> </a:t>
            </a:r>
          </a:p>
          <a:p>
            <a:pPr marL="0" marR="0" lvl="0" indent="0">
              <a:spcBef>
                <a:spcPts val="0"/>
              </a:spcBef>
              <a:spcAft>
                <a:spcPts val="6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Title 3">
            <a:extLst>
              <a:ext uri="{FF2B5EF4-FFF2-40B4-BE49-F238E27FC236}">
                <a16:creationId xmlns:a16="http://schemas.microsoft.com/office/drawing/2014/main" id="{F913D2D2-163B-4129-ABC6-1E1D2C33AD68}"/>
              </a:ext>
            </a:extLst>
          </p:cNvPr>
          <p:cNvSpPr>
            <a:spLocks noGrp="1"/>
          </p:cNvSpPr>
          <p:nvPr>
            <p:ph type="title"/>
          </p:nvPr>
        </p:nvSpPr>
        <p:spPr/>
        <p:txBody>
          <a:bodyPr/>
          <a:lstStyle/>
          <a:p>
            <a:r>
              <a:rPr lang="en-US" dirty="0"/>
              <a:t>Getting started with MongoDB</a:t>
            </a:r>
          </a:p>
        </p:txBody>
      </p:sp>
    </p:spTree>
    <p:extLst>
      <p:ext uri="{BB962C8B-B14F-4D97-AF65-F5344CB8AC3E}">
        <p14:creationId xmlns:p14="http://schemas.microsoft.com/office/powerpoint/2010/main" val="40324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DE8354-2FC5-44F0-873F-4BBA7C6E2418}"/>
              </a:ext>
            </a:extLst>
          </p:cNvPr>
          <p:cNvSpPr>
            <a:spLocks noGrp="1"/>
          </p:cNvSpPr>
          <p:nvPr>
            <p:ph type="sldNum" sz="quarter" idx="12"/>
          </p:nvPr>
        </p:nvSpPr>
        <p:spPr/>
        <p:txBody>
          <a:bodyPr/>
          <a:lstStyle/>
          <a:p>
            <a:fld id="{AAEAE4A8-A6E5-453E-B946-FB774B73F48C}" type="slidenum">
              <a:rPr lang="en-US" smtClean="0"/>
              <a:t>8</a:t>
            </a:fld>
            <a:endParaRPr lang="en-US" dirty="0"/>
          </a:p>
        </p:txBody>
      </p:sp>
      <p:sp>
        <p:nvSpPr>
          <p:cNvPr id="3" name="Content Placeholder 2">
            <a:extLst>
              <a:ext uri="{FF2B5EF4-FFF2-40B4-BE49-F238E27FC236}">
                <a16:creationId xmlns:a16="http://schemas.microsoft.com/office/drawing/2014/main" id="{C98D4716-FC7A-47A2-A8CE-79457991B856}"/>
              </a:ext>
            </a:extLst>
          </p:cNvPr>
          <p:cNvSpPr>
            <a:spLocks noGrp="1"/>
          </p:cNvSpPr>
          <p:nvPr>
            <p:ph idx="1"/>
          </p:nvPr>
        </p:nvSpPr>
        <p:spPr/>
        <p:txBody>
          <a:bodyPr/>
          <a:lstStyle/>
          <a:p>
            <a:r>
              <a:rPr lang="en-US" sz="2400" dirty="0"/>
              <a:t>Say you have installed </a:t>
            </a:r>
            <a:r>
              <a:rPr lang="en-US" sz="2400" dirty="0" err="1"/>
              <a:t>mongoDB</a:t>
            </a:r>
            <a:r>
              <a:rPr lang="en-US" sz="2400" dirty="0"/>
              <a:t> in </a:t>
            </a:r>
            <a:r>
              <a:rPr lang="en-US" sz="2400" dirty="0">
                <a:effectLst/>
                <a:latin typeface="Calibri" panose="020F0502020204030204" pitchFamily="34" charset="0"/>
                <a:ea typeface="Calibri" panose="020F0502020204030204" pitchFamily="34" charset="0"/>
                <a:cs typeface="Times New Roman" panose="02020603050405020304" pitchFamily="18" charset="0"/>
              </a:rPr>
              <a:t>C:\Program Files </a:t>
            </a:r>
          </a:p>
          <a:p>
            <a:r>
              <a:rPr lang="en-US" sz="2400" dirty="0">
                <a:latin typeface="Calibri" panose="020F0502020204030204" pitchFamily="34" charset="0"/>
                <a:cs typeface="Times New Roman" panose="02020603050405020304" pitchFamily="18" charset="0"/>
              </a:rPr>
              <a:t>Then go to </a:t>
            </a:r>
            <a:r>
              <a:rPr lang="en-US" sz="2400" dirty="0">
                <a:effectLst/>
                <a:latin typeface="Calibri" panose="020F0502020204030204" pitchFamily="34" charset="0"/>
                <a:ea typeface="Calibri" panose="020F0502020204030204" pitchFamily="34" charset="0"/>
                <a:cs typeface="Times New Roman" panose="02020603050405020304" pitchFamily="18" charset="0"/>
              </a:rPr>
              <a:t>“C:\Program Files\MongoDB\Server\5.0\bin”</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Start the server using the following command</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.\mongod.exe --config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mongod.cfg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94C860DC-D6E9-464C-976D-484A86E72FD1}"/>
              </a:ext>
            </a:extLst>
          </p:cNvPr>
          <p:cNvSpPr>
            <a:spLocks noGrp="1"/>
          </p:cNvSpPr>
          <p:nvPr>
            <p:ph type="title"/>
          </p:nvPr>
        </p:nvSpPr>
        <p:spPr/>
        <p:txBody>
          <a:bodyPr/>
          <a:lstStyle/>
          <a:p>
            <a:r>
              <a:rPr lang="en-US" dirty="0"/>
              <a:t>To start </a:t>
            </a:r>
            <a:r>
              <a:rPr lang="en-US" dirty="0" err="1"/>
              <a:t>mongoDB</a:t>
            </a:r>
            <a:endParaRPr lang="en-US" dirty="0"/>
          </a:p>
        </p:txBody>
      </p:sp>
    </p:spTree>
    <p:extLst>
      <p:ext uri="{BB962C8B-B14F-4D97-AF65-F5344CB8AC3E}">
        <p14:creationId xmlns:p14="http://schemas.microsoft.com/office/powerpoint/2010/main" val="205596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AA3472-33D6-4474-9435-F468F8288853}"/>
              </a:ext>
            </a:extLst>
          </p:cNvPr>
          <p:cNvSpPr>
            <a:spLocks noGrp="1"/>
          </p:cNvSpPr>
          <p:nvPr>
            <p:ph type="sldNum" sz="quarter" idx="12"/>
          </p:nvPr>
        </p:nvSpPr>
        <p:spPr/>
        <p:txBody>
          <a:bodyPr/>
          <a:lstStyle/>
          <a:p>
            <a:fld id="{AAEAE4A8-A6E5-453E-B946-FB774B73F48C}" type="slidenum">
              <a:rPr lang="en-US" smtClean="0"/>
              <a:t>9</a:t>
            </a:fld>
            <a:endParaRPr lang="en-US" dirty="0"/>
          </a:p>
        </p:txBody>
      </p:sp>
      <p:sp>
        <p:nvSpPr>
          <p:cNvPr id="3" name="Content Placeholder 2">
            <a:extLst>
              <a:ext uri="{FF2B5EF4-FFF2-40B4-BE49-F238E27FC236}">
                <a16:creationId xmlns:a16="http://schemas.microsoft.com/office/drawing/2014/main" id="{66CD6D2A-B09C-4CAB-B7C0-944BE4E1E342}"/>
              </a:ext>
            </a:extLst>
          </p:cNvPr>
          <p:cNvSpPr>
            <a:spLocks noGrp="1"/>
          </p:cNvSpPr>
          <p:nvPr>
            <p:ph idx="1"/>
          </p:nvPr>
        </p:nvSpPr>
        <p:spPr/>
        <p:txBody>
          <a:bodyPr>
            <a:normAutofit fontScale="92500"/>
          </a:bodyPr>
          <a:lstStyle/>
          <a:p>
            <a:r>
              <a:rPr lang="en-US" dirty="0"/>
              <a:t>Legacy MongoDB shell has been deprecated</a:t>
            </a:r>
          </a:p>
          <a:p>
            <a:r>
              <a:rPr lang="en-US" dirty="0"/>
              <a:t>Use </a:t>
            </a:r>
            <a:r>
              <a:rPr lang="en-US" dirty="0" err="1"/>
              <a:t>Mongosh</a:t>
            </a:r>
            <a:r>
              <a:rPr lang="en-US" dirty="0"/>
              <a:t> (It is a stand alone product).</a:t>
            </a:r>
          </a:p>
          <a:p>
            <a:r>
              <a:rPr lang="en-US" dirty="0">
                <a:hlinkClick r:id="rId2"/>
              </a:rPr>
              <a:t>https://www.mongodb.com/try/download/shell?jmp=docs</a:t>
            </a:r>
            <a:endParaRPr lang="en-US" dirty="0"/>
          </a:p>
          <a:p>
            <a:r>
              <a:rPr lang="en-US" sz="2400" dirty="0"/>
              <a:t>Say you have installed it in C</a:t>
            </a:r>
            <a:r>
              <a:rPr lang="en-US" sz="2400" dirty="0">
                <a:effectLst/>
                <a:latin typeface="Calibri" panose="020F0502020204030204" pitchFamily="34" charset="0"/>
                <a:ea typeface="Calibri" panose="020F0502020204030204" pitchFamily="34" charset="0"/>
                <a:cs typeface="Times New Roman" panose="02020603050405020304" pitchFamily="18" charset="0"/>
              </a:rPr>
              <a:t>:\Users\User\AppData\Local\Programs\mongosh\</a:t>
            </a:r>
          </a:p>
          <a:p>
            <a:r>
              <a:rPr lang="en-US" sz="2400" dirty="0">
                <a:latin typeface="Calibri" panose="020F0502020204030204" pitchFamily="34" charset="0"/>
                <a:cs typeface="Times New Roman" panose="02020603050405020304" pitchFamily="18" charset="0"/>
              </a:rPr>
              <a:t>Go to the folder and run </a:t>
            </a:r>
            <a:r>
              <a:rPr lang="en-US" sz="2400" dirty="0" err="1">
                <a:latin typeface="Calibri" panose="020F0502020204030204" pitchFamily="34" charset="0"/>
                <a:cs typeface="Times New Roman" panose="02020603050405020304" pitchFamily="18" charset="0"/>
              </a:rPr>
              <a:t>mongosh</a:t>
            </a:r>
            <a:r>
              <a:rPr lang="en-US" sz="2400" dirty="0">
                <a:latin typeface="Calibri" panose="020F0502020204030204" pitchFamily="34" charset="0"/>
                <a:cs typeface="Times New Roman" panose="02020603050405020304" pitchFamily="18" charset="0"/>
              </a:rPr>
              <a:t> (or you can update $PATH) and then you can run it from everywhere</a:t>
            </a:r>
          </a:p>
          <a:p>
            <a:r>
              <a:rPr lang="en-US" sz="2400" dirty="0">
                <a:latin typeface="Calibri" panose="020F0502020204030204" pitchFamily="34" charset="0"/>
                <a:cs typeface="Times New Roman" panose="02020603050405020304" pitchFamily="18" charset="0"/>
              </a:rPr>
              <a:t>If the service is running in the default port then you would be able to connect.</a:t>
            </a:r>
          </a:p>
          <a:p>
            <a:r>
              <a:rPr lang="en-US" sz="2400" dirty="0">
                <a:latin typeface="Calibri" panose="020F0502020204030204" pitchFamily="34" charset="0"/>
                <a:cs typeface="Times New Roman" panose="02020603050405020304" pitchFamily="18" charset="0"/>
              </a:rPr>
              <a:t>Look at the </a:t>
            </a:r>
            <a:r>
              <a:rPr lang="en-US" sz="2400">
                <a:latin typeface="Calibri" panose="020F0502020204030204" pitchFamily="34" charset="0"/>
                <a:cs typeface="Times New Roman" panose="02020603050405020304" pitchFamily="18" charset="0"/>
              </a:rPr>
              <a:t>available commands   </a:t>
            </a:r>
            <a:r>
              <a:rPr lang="en-US" sz="2400">
                <a:latin typeface="Calibri" panose="020F0502020204030204" pitchFamily="34" charset="0"/>
                <a:cs typeface="Times New Roman" panose="02020603050405020304" pitchFamily="18" charset="0"/>
                <a:hlinkClick r:id="rId3"/>
              </a:rPr>
              <a:t>https://www.mongodb.com/docs/mongodb-shell/run-commands/</a:t>
            </a:r>
            <a:endParaRPr lang="en-US" sz="2400">
              <a:latin typeface="Calibri" panose="020F0502020204030204" pitchFamily="34" charset="0"/>
              <a:cs typeface="Times New Roman" panose="02020603050405020304" pitchFamily="18" charset="0"/>
            </a:endParaRPr>
          </a:p>
          <a:p>
            <a:endParaRPr lang="en-US" sz="2400">
              <a:latin typeface="Calibri" panose="020F0502020204030204" pitchFamily="34" charset="0"/>
              <a:cs typeface="Times New Roman" panose="02020603050405020304" pitchFamily="18" charset="0"/>
            </a:endParaRPr>
          </a:p>
          <a:p>
            <a:endParaRPr lang="en-US" sz="2400" dirty="0"/>
          </a:p>
          <a:p>
            <a:endParaRPr lang="en-US" dirty="0"/>
          </a:p>
        </p:txBody>
      </p:sp>
      <p:sp>
        <p:nvSpPr>
          <p:cNvPr id="4" name="Title 3">
            <a:extLst>
              <a:ext uri="{FF2B5EF4-FFF2-40B4-BE49-F238E27FC236}">
                <a16:creationId xmlns:a16="http://schemas.microsoft.com/office/drawing/2014/main" id="{663F7032-6484-450C-B63C-5CD7E6AF4E3E}"/>
              </a:ext>
            </a:extLst>
          </p:cNvPr>
          <p:cNvSpPr>
            <a:spLocks noGrp="1"/>
          </p:cNvSpPr>
          <p:nvPr>
            <p:ph type="title"/>
          </p:nvPr>
        </p:nvSpPr>
        <p:spPr/>
        <p:txBody>
          <a:bodyPr/>
          <a:lstStyle/>
          <a:p>
            <a:r>
              <a:rPr lang="en-US" dirty="0"/>
              <a:t>Mongo DB Shell</a:t>
            </a:r>
          </a:p>
        </p:txBody>
      </p:sp>
    </p:spTree>
    <p:extLst>
      <p:ext uri="{BB962C8B-B14F-4D97-AF65-F5344CB8AC3E}">
        <p14:creationId xmlns:p14="http://schemas.microsoft.com/office/powerpoint/2010/main" val="412534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lbright DADM 5e_PPT Sample">
  <a:themeElements>
    <a:clrScheme name="Custom 2">
      <a:dk1>
        <a:sysClr val="windowText" lastClr="000000"/>
      </a:dk1>
      <a:lt1>
        <a:sysClr val="window" lastClr="FFFFFF"/>
      </a:lt1>
      <a:dk2>
        <a:srgbClr val="04617B"/>
      </a:dk2>
      <a:lt2>
        <a:srgbClr val="DBF5F9"/>
      </a:lt2>
      <a:accent1>
        <a:srgbClr val="04617B"/>
      </a:accent1>
      <a:accent2>
        <a:srgbClr val="0F6FC6"/>
      </a:accent2>
      <a:accent3>
        <a:srgbClr val="009DD9"/>
      </a:accent3>
      <a:accent4>
        <a:srgbClr val="0BD0D9"/>
      </a:accent4>
      <a:accent5>
        <a:srgbClr val="10CF9B"/>
      </a:accent5>
      <a:accent6>
        <a:srgbClr val="7CCA62"/>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Custom</PresentationFormat>
  <Paragraphs>117</Paragraphs>
  <Slides>12</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Calibri Light</vt:lpstr>
      <vt:lpstr>Courier New</vt:lpstr>
      <vt:lpstr>Palatino Linotype</vt:lpstr>
      <vt:lpstr>Tw Cen MT</vt:lpstr>
      <vt:lpstr>Wingdings</vt:lpstr>
      <vt:lpstr>Wingdings 2</vt:lpstr>
      <vt:lpstr>Office Theme</vt:lpstr>
      <vt:lpstr>1_Albright DADM 5e_PPT Sample</vt:lpstr>
      <vt:lpstr>MongoDB</vt:lpstr>
      <vt:lpstr>MongoDB</vt:lpstr>
      <vt:lpstr>MongoDB Features</vt:lpstr>
      <vt:lpstr>MongoDB basic concepts and how it compares with relational database</vt:lpstr>
      <vt:lpstr>Documents</vt:lpstr>
      <vt:lpstr>Collections</vt:lpstr>
      <vt:lpstr>Getting started with MongoDB</vt:lpstr>
      <vt:lpstr>To start mongoDB</vt:lpstr>
      <vt:lpstr>Mongo DB Shell</vt:lpstr>
      <vt:lpstr>Pipeline</vt:lpstr>
      <vt:lpstr>Map-reduce problems</vt:lpstr>
      <vt:lpstr>Assignment-5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2023-04-25T16:52:17Z</dcterms:modified>
</cp:coreProperties>
</file>